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tare\Desktop\2018%20VL%20report%20by%20province%20(1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ramusi\Downloads\HIV2019DraftEstimates_Zimbabwe_24May20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Operations%20Research%20Work\PhD%20proposal_Dr%20Apollo\data%20tables%20&amp;%20figures_17_09_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ren\Desktop\2018%20VL%20province%20district%20disg%20Final%20%20Gwer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253187781583725E-2"/>
          <c:y val="2.1510596031478282E-2"/>
          <c:w val="0.93183695972821234"/>
          <c:h val="0.72530615448715385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3847552"/>
        <c:axId val="93868800"/>
      </c:barChart>
      <c:catAx>
        <c:axId val="938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68800"/>
        <c:crosses val="autoZero"/>
        <c:auto val="1"/>
        <c:lblAlgn val="ctr"/>
        <c:lblOffset val="100"/>
        <c:noMultiLvlLbl val="0"/>
      </c:catAx>
      <c:valAx>
        <c:axId val="93868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8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41680840569643E-2"/>
          <c:y val="0.10589600870865"/>
          <c:w val="0.94033874413115071"/>
          <c:h val="0.735445972509225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graph!$C$5</c:f>
              <c:strCache>
                <c:ptCount val="1"/>
                <c:pt idx="0">
                  <c:v>Facilities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00-4C85-A910-C9624D30870F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graph!$D$4:$K$4</c:f>
              <c:strCache>
                <c:ptCount val="8"/>
                <c:pt idx="0">
                  <c:v>Number of health facilities</c:v>
                </c:pt>
                <c:pt idx="1">
                  <c:v>Number of HTC sites</c:v>
                </c:pt>
                <c:pt idx="2">
                  <c:v>Number  of PMTCT (Option B+) sites</c:v>
                </c:pt>
                <c:pt idx="3">
                  <c:v>Number of ART sites</c:v>
                </c:pt>
                <c:pt idx="4">
                  <c:v>Number of PEADS ART sites</c:v>
                </c:pt>
                <c:pt idx="5">
                  <c:v>Number  of VOLUNTARY MEDICAL MALE CIRCUMCISION sites</c:v>
                </c:pt>
                <c:pt idx="6">
                  <c:v>Number of IPT sites</c:v>
                </c:pt>
                <c:pt idx="7">
                  <c:v>EPMS sites</c:v>
                </c:pt>
              </c:strCache>
            </c:strRef>
          </c:cat>
          <c:val>
            <c:numRef>
              <c:f>graph!$D$5:$K$5</c:f>
              <c:numCache>
                <c:formatCode>#,##0</c:formatCode>
                <c:ptCount val="8"/>
                <c:pt idx="0">
                  <c:v>1874</c:v>
                </c:pt>
                <c:pt idx="1">
                  <c:v>1688</c:v>
                </c:pt>
                <c:pt idx="2">
                  <c:v>1560</c:v>
                </c:pt>
                <c:pt idx="3">
                  <c:v>1614</c:v>
                </c:pt>
                <c:pt idx="4">
                  <c:v>1614</c:v>
                </c:pt>
                <c:pt idx="5">
                  <c:v>1099</c:v>
                </c:pt>
                <c:pt idx="6">
                  <c:v>1280</c:v>
                </c:pt>
                <c:pt idx="7">
                  <c:v>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00-4C85-A910-C9624D30870F}"/>
            </c:ext>
          </c:extLst>
        </c:ser>
        <c:ser>
          <c:idx val="1"/>
          <c:order val="1"/>
          <c:tx>
            <c:strRef>
              <c:f>graph!$C$6</c:f>
              <c:strCache>
                <c:ptCount val="1"/>
                <c:pt idx="0">
                  <c:v>Proportion of sites offering services</c:v>
                </c:pt>
              </c:strCache>
            </c:strRef>
          </c:tx>
          <c:spPr>
            <a:solidFill>
              <a:schemeClr val="accent2"/>
            </a:solidFill>
            <a:ln w="57150"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385298378271896E-17"/>
                  <c:y val="-4.57142857142857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00-4C85-A910-C9624D30870F}"/>
                </c:ext>
              </c:extLst>
            </c:dLbl>
            <c:dLbl>
              <c:idx val="1"/>
              <c:layout>
                <c:manualLayout>
                  <c:x val="-6.1541193513087584E-17"/>
                  <c:y val="-5.71428571428571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00-4C85-A910-C9624D30870F}"/>
                </c:ext>
              </c:extLst>
            </c:dLbl>
            <c:dLbl>
              <c:idx val="2"/>
              <c:layout>
                <c:manualLayout>
                  <c:x val="0"/>
                  <c:y val="-9.52380952380952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00-4C85-A910-C9624D30870F}"/>
                </c:ext>
              </c:extLst>
            </c:dLbl>
            <c:dLbl>
              <c:idx val="3"/>
              <c:layout>
                <c:manualLayout>
                  <c:x val="-5.035246727089689E-3"/>
                  <c:y val="-3.80952380952381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00-4C85-A910-C9624D30870F}"/>
                </c:ext>
              </c:extLst>
            </c:dLbl>
            <c:dLbl>
              <c:idx val="4"/>
              <c:layout>
                <c:manualLayout>
                  <c:x val="-1.6784155756965425E-3"/>
                  <c:y val="-3.04761904761904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00-4C85-A910-C9624D30870F}"/>
                </c:ext>
              </c:extLst>
            </c:dLbl>
            <c:dLbl>
              <c:idx val="5"/>
              <c:layout>
                <c:manualLayout>
                  <c:x val="0"/>
                  <c:y val="-3.80952380952381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00-4C85-A910-C9624D30870F}"/>
                </c:ext>
              </c:extLst>
            </c:dLbl>
            <c:dLbl>
              <c:idx val="6"/>
              <c:layout>
                <c:manualLayout>
                  <c:x val="-1.6784155756965425E-3"/>
                  <c:y val="-3.42857142857142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00-4C85-A910-C9624D30870F}"/>
                </c:ext>
              </c:extLst>
            </c:dLbl>
            <c:dLbl>
              <c:idx val="7"/>
              <c:layout>
                <c:manualLayout>
                  <c:x val="-1.6784155756965425E-3"/>
                  <c:y val="-4.95238095238095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00-4C85-A910-C9624D308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graph!$D$4:$K$4</c:f>
              <c:strCache>
                <c:ptCount val="8"/>
                <c:pt idx="0">
                  <c:v>Number of health facilities</c:v>
                </c:pt>
                <c:pt idx="1">
                  <c:v>Number of HTC sites</c:v>
                </c:pt>
                <c:pt idx="2">
                  <c:v>Number  of PMTCT (Option B+) sites</c:v>
                </c:pt>
                <c:pt idx="3">
                  <c:v>Number of ART sites</c:v>
                </c:pt>
                <c:pt idx="4">
                  <c:v>Number of PEADS ART sites</c:v>
                </c:pt>
                <c:pt idx="5">
                  <c:v>Number  of VOLUNTARY MEDICAL MALE CIRCUMCISION sites</c:v>
                </c:pt>
                <c:pt idx="6">
                  <c:v>Number of IPT sites</c:v>
                </c:pt>
                <c:pt idx="7">
                  <c:v>EPMS sites</c:v>
                </c:pt>
              </c:strCache>
            </c:strRef>
          </c:cat>
          <c:val>
            <c:numRef>
              <c:f>graph!$D$6:$K$6</c:f>
              <c:numCache>
                <c:formatCode>0%</c:formatCode>
                <c:ptCount val="8"/>
                <c:pt idx="0">
                  <c:v>1</c:v>
                </c:pt>
                <c:pt idx="1">
                  <c:v>0.90074706510138736</c:v>
                </c:pt>
                <c:pt idx="2">
                  <c:v>0.8324439701173959</c:v>
                </c:pt>
                <c:pt idx="3">
                  <c:v>0.86125933831376733</c:v>
                </c:pt>
                <c:pt idx="4">
                  <c:v>0.86125933831376733</c:v>
                </c:pt>
                <c:pt idx="5">
                  <c:v>0.58644610458911417</c:v>
                </c:pt>
                <c:pt idx="6">
                  <c:v>0.79306071871127637</c:v>
                </c:pt>
                <c:pt idx="7">
                  <c:v>0.38661710037174724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0-4C85-A910-C9624D3087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2346240"/>
        <c:axId val="132347776"/>
      </c:barChart>
      <c:catAx>
        <c:axId val="13234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7776"/>
        <c:crosses val="autoZero"/>
        <c:auto val="1"/>
        <c:lblAlgn val="ctr"/>
        <c:lblOffset val="100"/>
        <c:noMultiLvlLbl val="0"/>
      </c:catAx>
      <c:valAx>
        <c:axId val="1323477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96320213576508"/>
          <c:y val="3.1136055796647532E-2"/>
          <c:w val="0.84042914805110092"/>
          <c:h val="0.775962532402474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600" b="0" i="0" u="none" strike="noStrike" baseline="0" dirty="0">
                        <a:effectLst/>
                      </a:rPr>
                      <a:t>1,150,079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E-4811-BC23-E3DADAB045D2}"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  <c:txPr>
              <a:bodyPr rot="540000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Overview of the National ART Programme_Inception Meeting.ppt (Compatibility Mode)]2004-2017'!$D$4:$D$18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 formatCode="0">
                  <c:v>2017</c:v>
                </c:pt>
                <c:pt idx="14" formatCode="mmm\-yy">
                  <c:v>43344</c:v>
                </c:pt>
              </c:numCache>
            </c:numRef>
          </c:cat>
          <c:val>
            <c:numRef>
              <c:f>'[Chart in Overview of the National ART Programme_Inception Meeting.ppt (Compatibility Mode)]2004-2017'!$E$4:$E$18</c:f>
              <c:numCache>
                <c:formatCode>#,##0</c:formatCode>
                <c:ptCount val="15"/>
                <c:pt idx="0">
                  <c:v>11000</c:v>
                </c:pt>
                <c:pt idx="1">
                  <c:v>25867</c:v>
                </c:pt>
                <c:pt idx="2">
                  <c:v>53632</c:v>
                </c:pt>
                <c:pt idx="3">
                  <c:v>41905</c:v>
                </c:pt>
                <c:pt idx="4">
                  <c:v>139251</c:v>
                </c:pt>
                <c:pt idx="5">
                  <c:v>235440</c:v>
                </c:pt>
                <c:pt idx="6">
                  <c:v>362817</c:v>
                </c:pt>
                <c:pt idx="7">
                  <c:v>486675</c:v>
                </c:pt>
                <c:pt idx="8">
                  <c:v>565675</c:v>
                </c:pt>
                <c:pt idx="9">
                  <c:v>665199</c:v>
                </c:pt>
                <c:pt idx="10">
                  <c:v>787980</c:v>
                </c:pt>
                <c:pt idx="11">
                  <c:v>879271</c:v>
                </c:pt>
                <c:pt idx="12">
                  <c:v>975667</c:v>
                </c:pt>
                <c:pt idx="13">
                  <c:v>1119909</c:v>
                </c:pt>
                <c:pt idx="14">
                  <c:v>1169752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B-433B-8253-1FEBFD22E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0379136"/>
        <c:axId val="194065536"/>
      </c:barChart>
      <c:catAx>
        <c:axId val="1903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94065536"/>
        <c:crosses val="autoZero"/>
        <c:auto val="1"/>
        <c:lblAlgn val="ctr"/>
        <c:lblOffset val="100"/>
        <c:noMultiLvlLbl val="0"/>
      </c:catAx>
      <c:valAx>
        <c:axId val="194065536"/>
        <c:scaling>
          <c:orientation val="minMax"/>
          <c:max val="13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patients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0379136"/>
        <c:crosses val="autoZero"/>
        <c:crossBetween val="between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Ae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'Anual (2)'!$N$15</c:f>
              <c:strCache>
                <c:ptCount val="1"/>
                <c:pt idx="0">
                  <c:v>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588516746411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36-4522-9D8E-D08B2D5B267D}"/>
                </c:ext>
              </c:extLst>
            </c:dLbl>
            <c:dLbl>
              <c:idx val="1"/>
              <c:layout>
                <c:manualLayout>
                  <c:x val="5.2481287061339589E-3"/>
                  <c:y val="-0.10234263956643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36-4522-9D8E-D08B2D5B267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'Anual (2)'!$M$16:$M$19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'Anual (2)'!$N$16:$N$19</c:f>
              <c:numCache>
                <c:formatCode>#,##0</c:formatCode>
                <c:ptCount val="4"/>
                <c:pt idx="0">
                  <c:v>879271</c:v>
                </c:pt>
                <c:pt idx="1">
                  <c:v>975667</c:v>
                </c:pt>
                <c:pt idx="2">
                  <c:v>1119909</c:v>
                </c:pt>
                <c:pt idx="3">
                  <c:v>1150079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6-4522-9D8E-D08B2D5B267D}"/>
            </c:ext>
          </c:extLst>
        </c:ser>
        <c:ser>
          <c:idx val="1"/>
          <c:order val="1"/>
          <c:tx>
            <c:strRef>
              <c:f>'Anual (2)'!$O$15</c:f>
              <c:strCache>
                <c:ptCount val="1"/>
                <c:pt idx="0">
                  <c:v>VL Tests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521,713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4C-4D5A-A024-4A1A052B09D6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'Anual (2)'!$M$16:$M$19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'Anual (2)'!$O$16:$O$19</c:f>
              <c:numCache>
                <c:formatCode>#,##0</c:formatCode>
                <c:ptCount val="4"/>
                <c:pt idx="0">
                  <c:v>53569</c:v>
                </c:pt>
                <c:pt idx="1">
                  <c:v>111042</c:v>
                </c:pt>
                <c:pt idx="2">
                  <c:v>333656</c:v>
                </c:pt>
                <c:pt idx="3">
                  <c:v>507745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36-4522-9D8E-D08B2D5B26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184389632"/>
        <c:axId val="184391168"/>
      </c:barChart>
      <c:lineChart>
        <c:grouping val="stacked"/>
        <c:varyColors val="0"/>
        <c:ser>
          <c:idx val="2"/>
          <c:order val="2"/>
          <c:tx>
            <c:strRef>
              <c:f>'Anual (2)'!$P$15</c:f>
              <c:strCache>
                <c:ptCount val="1"/>
                <c:pt idx="0">
                  <c:v>Achievement(%)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rgbClr val="FF0000"/>
              </a:solidFill>
              <a:ln w="19050">
                <a:solidFill>
                  <a:srgbClr val="FF00FF">
                    <a:alpha val="42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389401977281384E-2"/>
                  <c:y val="5.11123178568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36-4522-9D8E-D08B2D5B267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4C-4D5A-A024-4A1A052B09D6}"/>
                </c:ext>
              </c:extLst>
            </c:dLbl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'Anual (2)'!$M$16:$M$19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'Anual (2)'!$P$16:$P$19</c:f>
              <c:numCache>
                <c:formatCode>0%</c:formatCode>
                <c:ptCount val="4"/>
                <c:pt idx="0">
                  <c:v>6.0924333908430987E-2</c:v>
                </c:pt>
                <c:pt idx="1">
                  <c:v>0.11381137211774092</c:v>
                </c:pt>
                <c:pt idx="2">
                  <c:v>0.2979313497793124</c:v>
                </c:pt>
                <c:pt idx="3">
                  <c:v>0.44148706306262464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36-4522-9D8E-D08B2D5B26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428416"/>
        <c:axId val="184426496"/>
      </c:lineChart>
      <c:catAx>
        <c:axId val="184389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91168"/>
        <c:crosses val="autoZero"/>
        <c:auto val="1"/>
        <c:lblAlgn val="ctr"/>
        <c:lblOffset val="100"/>
        <c:noMultiLvlLbl val="0"/>
      </c:catAx>
      <c:valAx>
        <c:axId val="184391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89632"/>
        <c:crosses val="autoZero"/>
        <c:crossBetween val="between"/>
      </c:valAx>
      <c:valAx>
        <c:axId val="1844264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VL Testing Coverage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28416"/>
        <c:crosses val="max"/>
        <c:crossBetween val="between"/>
      </c:valAx>
      <c:catAx>
        <c:axId val="1844284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8442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3660285997983"/>
          <c:y val="5.5768285134243145E-2"/>
          <c:w val="0.67652191941697803"/>
          <c:h val="0.7137787955147441"/>
        </c:manualLayout>
      </c:layout>
      <c:lineChart>
        <c:grouping val="standard"/>
        <c:varyColors val="0"/>
        <c:ser>
          <c:idx val="0"/>
          <c:order val="0"/>
          <c:tx>
            <c:strRef>
              <c:f>Sheet3!$F$13</c:f>
              <c:strCache>
                <c:ptCount val="1"/>
                <c:pt idx="0">
                  <c:v># ofVL  test </c:v>
                </c:pt>
              </c:strCache>
            </c:strRef>
          </c:tx>
          <c:spPr>
            <a:ln w="50800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</c:spPr>
          </c:marker>
          <c:cat>
            <c:strRef>
              <c:f>Sheet3!$G$12:$J$12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2017*</c:v>
                </c:pt>
              </c:strCache>
            </c:strRef>
          </c:cat>
          <c:val>
            <c:numRef>
              <c:f>Sheet3!$G$13:$J$13</c:f>
              <c:numCache>
                <c:formatCode>General</c:formatCode>
                <c:ptCount val="4"/>
                <c:pt idx="0">
                  <c:v>34124</c:v>
                </c:pt>
                <c:pt idx="1">
                  <c:v>58434</c:v>
                </c:pt>
                <c:pt idx="2">
                  <c:v>161297</c:v>
                </c:pt>
                <c:pt idx="3">
                  <c:v>312490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0E-47AC-908E-49B196E062D5}"/>
            </c:ext>
          </c:extLst>
        </c:ser>
        <c:ser>
          <c:idx val="1"/>
          <c:order val="1"/>
          <c:tx>
            <c:strRef>
              <c:f>Sheet3!$F$14</c:f>
              <c:strCache>
                <c:ptCount val="1"/>
                <c:pt idx="0">
                  <c:v>PLHIV on Txt 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ysDot"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Sheet3!$G$12:$J$12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2017*</c:v>
                </c:pt>
              </c:strCache>
            </c:strRef>
          </c:cat>
          <c:val>
            <c:numRef>
              <c:f>Sheet3!$G$14:$J$14</c:f>
              <c:numCache>
                <c:formatCode>General</c:formatCode>
                <c:ptCount val="4"/>
                <c:pt idx="0">
                  <c:v>787980</c:v>
                </c:pt>
                <c:pt idx="1">
                  <c:v>879271</c:v>
                </c:pt>
                <c:pt idx="2">
                  <c:v>975667</c:v>
                </c:pt>
                <c:pt idx="3">
                  <c:v>1062149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0E-47AC-908E-49B196E062D5}"/>
            </c:ext>
          </c:extLst>
        </c:ser>
        <c:ser>
          <c:idx val="2"/>
          <c:order val="2"/>
          <c:tx>
            <c:strRef>
              <c:f>Sheet3!$F$15</c:f>
              <c:strCache>
                <c:ptCount val="1"/>
                <c:pt idx="0">
                  <c:v>VL capacity </c:v>
                </c:pt>
              </c:strCache>
            </c:strRef>
          </c:tx>
          <c:spPr>
            <a:ln w="50800">
              <a:solidFill>
                <a:srgbClr val="29811B"/>
              </a:solidFill>
            </a:ln>
          </c:spPr>
          <c:marker>
            <c:spPr>
              <a:solidFill>
                <a:srgbClr val="29811B"/>
              </a:solidFill>
            </c:spPr>
          </c:marker>
          <c:cat>
            <c:strRef>
              <c:f>Sheet3!$G$12:$J$12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2017*</c:v>
                </c:pt>
              </c:strCache>
            </c:strRef>
          </c:cat>
          <c:val>
            <c:numRef>
              <c:f>Sheet3!$G$15:$J$15</c:f>
              <c:numCache>
                <c:formatCode>General</c:formatCode>
                <c:ptCount val="4"/>
                <c:pt idx="0">
                  <c:v>76032</c:v>
                </c:pt>
                <c:pt idx="1">
                  <c:v>258192</c:v>
                </c:pt>
                <c:pt idx="2">
                  <c:v>435600</c:v>
                </c:pt>
                <c:pt idx="3">
                  <c:v>828432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0E-47AC-908E-49B196E06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6240"/>
        <c:axId val="179948160"/>
      </c:lineChart>
      <c:catAx>
        <c:axId val="17994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948160"/>
        <c:crosses val="autoZero"/>
        <c:auto val="1"/>
        <c:lblAlgn val="ctr"/>
        <c:lblOffset val="100"/>
        <c:noMultiLvlLbl val="0"/>
      </c:catAx>
      <c:valAx>
        <c:axId val="1799481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Numbers  </a:t>
                </a:r>
              </a:p>
            </c:rich>
          </c:tx>
          <c:layout>
            <c:manualLayout>
              <c:xMode val="edge"/>
              <c:yMode val="edge"/>
              <c:x val="9.1547181056516446E-3"/>
              <c:y val="0.2894611452304178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crossAx val="17994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393682173149437"/>
          <c:w val="0.99865488429666815"/>
          <c:h val="9.6063094809109448E-2"/>
        </c:manualLayout>
      </c:layout>
      <c:overlay val="0"/>
    </c:legend>
    <c:plotVisOnly val="1"/>
    <c:dispBlanksAs val="gap"/>
    <c:showDLblsOverMax val="0"/>
  </c:chart>
  <c:spPr>
    <a:solidFill>
      <a:srgbClr val="002060"/>
    </a:solidFill>
    <a:ln w="12700">
      <a:solidFill>
        <a:schemeClr val="accent1">
          <a:shade val="50000"/>
        </a:schemeClr>
      </a:solidFill>
    </a:ln>
  </c:spPr>
  <c:txPr>
    <a:bodyPr/>
    <a:lstStyle/>
    <a:p>
      <a:pPr>
        <a:defRPr sz="1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status (%)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Treatment_graphs!$G$90:$G$98</c:f>
              <c:numCache>
                <c:formatCode>0</c:formatCode>
                <c:ptCount val="9"/>
                <c:pt idx="0">
                  <c:v>61.400596</c:v>
                </c:pt>
                <c:pt idx="1">
                  <c:v>68.146915000000007</c:v>
                </c:pt>
                <c:pt idx="2">
                  <c:v>73.666303999999997</c:v>
                </c:pt>
                <c:pt idx="3">
                  <c:v>77.610378999999995</c:v>
                </c:pt>
                <c:pt idx="4">
                  <c:v>80.759013999999993</c:v>
                </c:pt>
                <c:pt idx="5">
                  <c:v>83.844235999999995</c:v>
                </c:pt>
                <c:pt idx="6">
                  <c:v>86.759169999999997</c:v>
                </c:pt>
                <c:pt idx="7">
                  <c:v>89.150712999999996</c:v>
                </c:pt>
                <c:pt idx="8">
                  <c:v>90.762173000000004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0-455E-9178-554DF10F6EC8}"/>
            </c:ext>
          </c:extLst>
        </c:ser>
        <c:ser>
          <c:idx val="1"/>
          <c:order val="1"/>
          <c:tx>
            <c:v>Have received ART (%)</c:v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Treatment_graphs!$S$90:$S$98</c:f>
              <c:numCache>
                <c:formatCode>0</c:formatCode>
                <c:ptCount val="9"/>
                <c:pt idx="0">
                  <c:v>29.970237000000001</c:v>
                </c:pt>
                <c:pt idx="1">
                  <c:v>39.980992000000001</c:v>
                </c:pt>
                <c:pt idx="2">
                  <c:v>46.057398999999997</c:v>
                </c:pt>
                <c:pt idx="3">
                  <c:v>54.154375999999999</c:v>
                </c:pt>
                <c:pt idx="4">
                  <c:v>60.649889000000002</c:v>
                </c:pt>
                <c:pt idx="5">
                  <c:v>65.979061000000002</c:v>
                </c:pt>
                <c:pt idx="6">
                  <c:v>71.624881000000002</c:v>
                </c:pt>
                <c:pt idx="7">
                  <c:v>80.949752000000004</c:v>
                </c:pt>
                <c:pt idx="8">
                  <c:v>88.983750000000001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0-455E-9178-554DF10F6EC8}"/>
            </c:ext>
          </c:extLst>
        </c:ser>
        <c:ser>
          <c:idx val="2"/>
          <c:order val="2"/>
          <c:tx>
            <c:v>Have suppressed viral load (%)</c:v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AD-427E-90D5-9C58A040724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D-427E-90D5-9C58A04072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AD-427E-90D5-9C58A04072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AD-427E-90D5-9C58A04072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AD-427E-90D5-9C58A040724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AD-427E-90D5-9C58A04072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AD-427E-90D5-9C58A040724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AD-427E-90D5-9C58A040724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Treatment_graphs!$AE$90:$AE$98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76.690202999999997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0-455E-9178-554DF10F6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107776"/>
        <c:axId val="82109568"/>
      </c:barChart>
      <c:catAx>
        <c:axId val="82107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crossAx val="82109568"/>
        <c:crosses val="autoZero"/>
        <c:auto val="1"/>
        <c:lblAlgn val="ctr"/>
        <c:lblOffset val="100"/>
        <c:noMultiLvlLbl val="0"/>
      </c:catAx>
      <c:valAx>
        <c:axId val="8210956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H"/>
                  <a:t>%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82107776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9.8530366630999837E-4"/>
          <c:y val="0.88489416672961563"/>
          <c:w val="0.99901469633369"/>
          <c:h val="0.11372796692290099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status (%)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Treatment_graphs!$D$90:$D$98</c:f>
              <c:numCache>
                <c:formatCode>0</c:formatCode>
                <c:ptCount val="9"/>
                <c:pt idx="0">
                  <c:v>25.665402</c:v>
                </c:pt>
                <c:pt idx="1">
                  <c:v>32.533149000000002</c:v>
                </c:pt>
                <c:pt idx="2">
                  <c:v>40.445929</c:v>
                </c:pt>
                <c:pt idx="3">
                  <c:v>42.015746999999998</c:v>
                </c:pt>
                <c:pt idx="4">
                  <c:v>52.473030000000001</c:v>
                </c:pt>
                <c:pt idx="5">
                  <c:v>61.319217999999999</c:v>
                </c:pt>
                <c:pt idx="6">
                  <c:v>70.126773</c:v>
                </c:pt>
                <c:pt idx="7">
                  <c:v>76.822185000000005</c:v>
                </c:pt>
                <c:pt idx="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C-4B0F-8A92-AB6CE4A64091}"/>
            </c:ext>
          </c:extLst>
        </c:ser>
        <c:ser>
          <c:idx val="1"/>
          <c:order val="1"/>
          <c:tx>
            <c:v>Have received ART (%)</c:v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Treatment_graphs!$P$90:$P$98</c:f>
              <c:numCache>
                <c:formatCode>0</c:formatCode>
                <c:ptCount val="9"/>
                <c:pt idx="0">
                  <c:v>25.665402</c:v>
                </c:pt>
                <c:pt idx="1">
                  <c:v>32.533149000000002</c:v>
                </c:pt>
                <c:pt idx="2">
                  <c:v>40.445929</c:v>
                </c:pt>
                <c:pt idx="3">
                  <c:v>42.015746999999998</c:v>
                </c:pt>
                <c:pt idx="4">
                  <c:v>52.473030000000001</c:v>
                </c:pt>
                <c:pt idx="5">
                  <c:v>61.319217999999999</c:v>
                </c:pt>
                <c:pt idx="6">
                  <c:v>70.126773</c:v>
                </c:pt>
                <c:pt idx="7">
                  <c:v>76.822185000000005</c:v>
                </c:pt>
                <c:pt idx="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C-4B0F-8A92-AB6CE4A64091}"/>
            </c:ext>
          </c:extLst>
        </c:ser>
        <c:ser>
          <c:idx val="2"/>
          <c:order val="2"/>
          <c:tx>
            <c:v>Have suppressed viral load (%)</c:v>
          </c:tx>
          <c:spPr>
            <a:solidFill>
              <a:srgbClr val="00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Treatment_graphs!$AB$90:$AB$98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52.390656999999997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C-4B0F-8A92-AB6CE4A640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160256"/>
        <c:axId val="82162048"/>
      </c:barChart>
      <c:catAx>
        <c:axId val="8216025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crossAx val="82162048"/>
        <c:crosses val="autoZero"/>
        <c:auto val="1"/>
        <c:lblAlgn val="ctr"/>
        <c:lblOffset val="100"/>
        <c:noMultiLvlLbl val="0"/>
      </c:catAx>
      <c:valAx>
        <c:axId val="8216204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H"/>
                  <a:t>%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82160256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3.3081840379708583E-3"/>
          <c:y val="0.88489416672961563"/>
          <c:w val="0.99669181596202916"/>
          <c:h val="0.11372796692290099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1000" baseline="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39003529731213E-2"/>
          <c:y val="3.6011472233894871E-2"/>
          <c:w val="0.89551961715992412"/>
          <c:h val="0.84274823896955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Sheet2!$B$45</c:f>
              <c:strCache>
                <c:ptCount val="1"/>
                <c:pt idx="0">
                  <c:v>VL Suppression rate (%)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Sheet2!$A$46:$A$51</c:f>
              <c:strCache>
                <c:ptCount val="6"/>
                <c:pt idx="0">
                  <c:v>&lt;10 yrs</c:v>
                </c:pt>
                <c:pt idx="1">
                  <c:v>10-19 yrs</c:v>
                </c:pt>
                <c:pt idx="2">
                  <c:v>20-29 yrs</c:v>
                </c:pt>
                <c:pt idx="3">
                  <c:v>30-39 yrs</c:v>
                </c:pt>
                <c:pt idx="4">
                  <c:v>40-49 yrs</c:v>
                </c:pt>
                <c:pt idx="5">
                  <c:v>55+ yrs</c:v>
                </c:pt>
              </c:strCache>
            </c:strRef>
          </c:cat>
          <c:val>
            <c:numRef>
              <c:f>Sheet2!$B$46:$B$51</c:f>
              <c:numCache>
                <c:formatCode>General</c:formatCode>
                <c:ptCount val="6"/>
                <c:pt idx="0">
                  <c:v>60.9</c:v>
                </c:pt>
                <c:pt idx="1">
                  <c:v>58</c:v>
                </c:pt>
                <c:pt idx="2">
                  <c:v>75.400000000000006</c:v>
                </c:pt>
                <c:pt idx="3">
                  <c:v>81.7</c:v>
                </c:pt>
                <c:pt idx="4">
                  <c:v>84.5</c:v>
                </c:pt>
                <c:pt idx="5">
                  <c:v>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8-4FD1-8633-65E7960B64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506368"/>
        <c:axId val="134542080"/>
      </c:barChart>
      <c:catAx>
        <c:axId val="1345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1"/>
            </a:pPr>
            <a:endParaRPr lang="en-US"/>
          </a:p>
        </c:txPr>
        <c:crossAx val="134542080"/>
        <c:crosses val="autoZero"/>
        <c:auto val="1"/>
        <c:lblAlgn val="ctr"/>
        <c:lblOffset val="100"/>
        <c:noMultiLvlLbl val="0"/>
      </c:catAx>
      <c:valAx>
        <c:axId val="134542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W"/>
                  <a:t>VL Suppression rate (%)</a:t>
                </a:r>
              </a:p>
            </c:rich>
          </c:tx>
          <c:layout>
            <c:manualLayout>
              <c:xMode val="edge"/>
              <c:yMode val="edge"/>
              <c:x val="1.1494252873563218E-2"/>
              <c:y val="0.202387474086235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5063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 VL'!$O$3:$O$14</c:f>
              <c:strCache>
                <c:ptCount val="12"/>
                <c:pt idx="0">
                  <c:v>Bulawayo</c:v>
                </c:pt>
                <c:pt idx="1">
                  <c:v>Harare</c:v>
                </c:pt>
                <c:pt idx="2">
                  <c:v>Manicaland</c:v>
                </c:pt>
                <c:pt idx="3">
                  <c:v>Mashonaland Central</c:v>
                </c:pt>
                <c:pt idx="4">
                  <c:v>Mashonaland East</c:v>
                </c:pt>
                <c:pt idx="5">
                  <c:v>Mashonaland West</c:v>
                </c:pt>
                <c:pt idx="6">
                  <c:v>Masvingo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Midlands</c:v>
                </c:pt>
                <c:pt idx="10">
                  <c:v>(blank)</c:v>
                </c:pt>
                <c:pt idx="11">
                  <c:v>Overall</c:v>
                </c:pt>
              </c:strCache>
            </c:strRef>
          </c:cat>
          <c:val>
            <c:numRef>
              <c:f>'2018 VL'!$P$3:$P$14</c:f>
              <c:numCache>
                <c:formatCode>0%</c:formatCode>
                <c:ptCount val="12"/>
                <c:pt idx="0">
                  <c:v>0.83798757205959462</c:v>
                </c:pt>
                <c:pt idx="1">
                  <c:v>0.87804729770806755</c:v>
                </c:pt>
                <c:pt idx="2">
                  <c:v>0.85845347313237241</c:v>
                </c:pt>
                <c:pt idx="3">
                  <c:v>0.8279021677124927</c:v>
                </c:pt>
                <c:pt idx="4">
                  <c:v>0.84841162956507965</c:v>
                </c:pt>
                <c:pt idx="5">
                  <c:v>0.85467402813492688</c:v>
                </c:pt>
                <c:pt idx="6">
                  <c:v>0.84408671945995051</c:v>
                </c:pt>
                <c:pt idx="7">
                  <c:v>0.86007254965341373</c:v>
                </c:pt>
                <c:pt idx="8">
                  <c:v>0.83911960846045963</c:v>
                </c:pt>
                <c:pt idx="9">
                  <c:v>0.85008961482533563</c:v>
                </c:pt>
                <c:pt idx="10">
                  <c:v>0.87098844672657283</c:v>
                </c:pt>
                <c:pt idx="11">
                  <c:v>0.85242077540716832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6-4F1E-B5D8-2576A57247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893120"/>
        <c:axId val="195894656"/>
      </c:barChart>
      <c:catAx>
        <c:axId val="19589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894656"/>
        <c:crosses val="autoZero"/>
        <c:auto val="1"/>
        <c:lblAlgn val="ctr"/>
        <c:lblOffset val="100"/>
        <c:noMultiLvlLbl val="0"/>
      </c:catAx>
      <c:valAx>
        <c:axId val="195894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589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DDF16-BC0B-4E3F-B016-CCC54732F44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11D00-6F18-4C66-9F85-A88E6A81D8F6}">
      <dgm:prSet phldrT="[Text]" custT="1"/>
      <dgm:spPr/>
      <dgm:t>
        <a:bodyPr/>
        <a:lstStyle/>
        <a:p>
          <a:r>
            <a:rPr lang="en-GB" sz="1800" dirty="0"/>
            <a:t>Epidemiology of HIV in Zimbabwe</a:t>
          </a:r>
        </a:p>
      </dgm:t>
    </dgm:pt>
    <dgm:pt modelId="{76E9485F-80E6-4A91-886C-8127A5885187}" type="parTrans" cxnId="{A36D3A3B-9C0D-4F2A-BA70-9A8DD79CD2B1}">
      <dgm:prSet/>
      <dgm:spPr/>
      <dgm:t>
        <a:bodyPr/>
        <a:lstStyle/>
        <a:p>
          <a:endParaRPr lang="en-GB"/>
        </a:p>
      </dgm:t>
    </dgm:pt>
    <dgm:pt modelId="{C820FB35-AF08-45EB-9A11-51DBF674F943}" type="sibTrans" cxnId="{A36D3A3B-9C0D-4F2A-BA70-9A8DD79CD2B1}">
      <dgm:prSet/>
      <dgm:spPr/>
      <dgm:t>
        <a:bodyPr/>
        <a:lstStyle/>
        <a:p>
          <a:endParaRPr lang="en-GB"/>
        </a:p>
      </dgm:t>
    </dgm:pt>
    <dgm:pt modelId="{CCE7D820-BC74-4A52-9D9C-D4B75BE6C08B}">
      <dgm:prSet phldrT="[Text]" custT="1"/>
      <dgm:spPr/>
      <dgm:t>
        <a:bodyPr/>
        <a:lstStyle/>
        <a:p>
          <a:r>
            <a:rPr lang="en-GB" sz="1800" dirty="0" smtClean="0"/>
            <a:t>Evolution of ART Provision in Zimbabwe(2004- 2019)</a:t>
          </a:r>
          <a:endParaRPr lang="en-GB" sz="1800" dirty="0"/>
        </a:p>
      </dgm:t>
    </dgm:pt>
    <dgm:pt modelId="{B6532E00-B0CA-44E5-92AC-640316C1CB9E}" type="parTrans" cxnId="{91930C4E-5021-4E4D-AE1B-9B4A797EE954}">
      <dgm:prSet/>
      <dgm:spPr/>
      <dgm:t>
        <a:bodyPr/>
        <a:lstStyle/>
        <a:p>
          <a:endParaRPr lang="en-GB"/>
        </a:p>
      </dgm:t>
    </dgm:pt>
    <dgm:pt modelId="{9DCE8BCD-A2A4-4C5C-9F2F-EE3C264AB7D8}" type="sibTrans" cxnId="{91930C4E-5021-4E4D-AE1B-9B4A797EE954}">
      <dgm:prSet/>
      <dgm:spPr/>
      <dgm:t>
        <a:bodyPr/>
        <a:lstStyle/>
        <a:p>
          <a:endParaRPr lang="en-GB"/>
        </a:p>
      </dgm:t>
    </dgm:pt>
    <dgm:pt modelId="{BB9908CC-A2AC-4200-8C94-4B623743D2CB}">
      <dgm:prSet phldrT="[Text]" custT="1"/>
      <dgm:spPr/>
      <dgm:t>
        <a:bodyPr/>
        <a:lstStyle/>
        <a:p>
          <a:r>
            <a:rPr lang="en-GB" sz="2000" dirty="0"/>
            <a:t>Viral load </a:t>
          </a:r>
          <a:r>
            <a:rPr lang="en-GB" sz="2000" dirty="0" smtClean="0"/>
            <a:t>background in Zimbabwe</a:t>
          </a:r>
          <a:endParaRPr lang="en-GB" sz="2000" dirty="0"/>
        </a:p>
      </dgm:t>
    </dgm:pt>
    <dgm:pt modelId="{7486B07A-7D27-4B80-B062-4E839411568B}" type="parTrans" cxnId="{9C1E7068-172B-455D-AD5D-FDDBE7E63867}">
      <dgm:prSet/>
      <dgm:spPr/>
      <dgm:t>
        <a:bodyPr/>
        <a:lstStyle/>
        <a:p>
          <a:endParaRPr lang="en-GB"/>
        </a:p>
      </dgm:t>
    </dgm:pt>
    <dgm:pt modelId="{83EC894A-24DC-4DB9-95F4-29463DB0DD47}" type="sibTrans" cxnId="{9C1E7068-172B-455D-AD5D-FDDBE7E63867}">
      <dgm:prSet/>
      <dgm:spPr/>
      <dgm:t>
        <a:bodyPr/>
        <a:lstStyle/>
        <a:p>
          <a:endParaRPr lang="en-GB"/>
        </a:p>
      </dgm:t>
    </dgm:pt>
    <dgm:pt modelId="{738C1286-E19A-4015-A968-F13621EC5113}">
      <dgm:prSet custT="1"/>
      <dgm:spPr/>
      <dgm:t>
        <a:bodyPr/>
        <a:lstStyle/>
        <a:p>
          <a:r>
            <a:rPr lang="en-GB" sz="1800" dirty="0" smtClean="0"/>
            <a:t>Progress Made and Challenges in viral Load Services</a:t>
          </a:r>
          <a:endParaRPr lang="en-GB" sz="1800" dirty="0"/>
        </a:p>
      </dgm:t>
    </dgm:pt>
    <dgm:pt modelId="{2AE3B4A9-E0EE-4EF6-B4FF-8CF1B25CE2ED}" type="parTrans" cxnId="{E98CD394-8063-491A-98C8-6FE918E04237}">
      <dgm:prSet/>
      <dgm:spPr/>
      <dgm:t>
        <a:bodyPr/>
        <a:lstStyle/>
        <a:p>
          <a:endParaRPr lang="en-GB"/>
        </a:p>
      </dgm:t>
    </dgm:pt>
    <dgm:pt modelId="{CDFF54C6-B032-446C-8966-96FFD263A1A7}" type="sibTrans" cxnId="{E98CD394-8063-491A-98C8-6FE918E04237}">
      <dgm:prSet/>
      <dgm:spPr/>
      <dgm:t>
        <a:bodyPr/>
        <a:lstStyle/>
        <a:p>
          <a:endParaRPr lang="en-GB"/>
        </a:p>
      </dgm:t>
    </dgm:pt>
    <dgm:pt modelId="{94FF6960-17A3-4F94-A047-BEC9517D62E1}">
      <dgm:prSet/>
      <dgm:spPr/>
      <dgm:t>
        <a:bodyPr/>
        <a:lstStyle/>
        <a:p>
          <a:r>
            <a:rPr lang="en-GB" dirty="0" smtClean="0"/>
            <a:t>Link with VL CLI</a:t>
          </a:r>
          <a:endParaRPr lang="en-GB" dirty="0"/>
        </a:p>
      </dgm:t>
    </dgm:pt>
    <dgm:pt modelId="{1C8EC9EE-2901-462F-A8F4-2108798B1C57}" type="parTrans" cxnId="{0227412A-797D-4C83-8589-DCBC6D05D6D9}">
      <dgm:prSet/>
      <dgm:spPr/>
      <dgm:t>
        <a:bodyPr/>
        <a:lstStyle/>
        <a:p>
          <a:endParaRPr lang="en-US"/>
        </a:p>
      </dgm:t>
    </dgm:pt>
    <dgm:pt modelId="{841069AC-5C57-48F1-8B1E-BF8E66BAC8D6}" type="sibTrans" cxnId="{0227412A-797D-4C83-8589-DCBC6D05D6D9}">
      <dgm:prSet/>
      <dgm:spPr/>
      <dgm:t>
        <a:bodyPr/>
        <a:lstStyle/>
        <a:p>
          <a:endParaRPr lang="en-US"/>
        </a:p>
      </dgm:t>
    </dgm:pt>
    <dgm:pt modelId="{E98315C3-01CC-4572-9098-F3D3F5E6068D}">
      <dgm:prSet phldrT="[Text]"/>
      <dgm:spPr/>
      <dgm:t>
        <a:bodyPr/>
        <a:lstStyle/>
        <a:p>
          <a:r>
            <a:rPr lang="en-GB" dirty="0" smtClean="0"/>
            <a:t>Objectives and Outputs of Meeting</a:t>
          </a:r>
          <a:endParaRPr lang="en-GB" dirty="0"/>
        </a:p>
      </dgm:t>
    </dgm:pt>
    <dgm:pt modelId="{A207AD7D-9D05-410F-8252-A6D7F8DE116A}" type="parTrans" cxnId="{4987F976-10C9-4400-B9B2-41CD02ED40AC}">
      <dgm:prSet/>
      <dgm:spPr/>
      <dgm:t>
        <a:bodyPr/>
        <a:lstStyle/>
        <a:p>
          <a:endParaRPr lang="en-US"/>
        </a:p>
      </dgm:t>
    </dgm:pt>
    <dgm:pt modelId="{305FDB06-9F44-4DEE-A974-8B615D6F1C71}" type="sibTrans" cxnId="{4987F976-10C9-4400-B9B2-41CD02ED40AC}">
      <dgm:prSet/>
      <dgm:spPr/>
      <dgm:t>
        <a:bodyPr/>
        <a:lstStyle/>
        <a:p>
          <a:endParaRPr lang="en-US"/>
        </a:p>
      </dgm:t>
    </dgm:pt>
    <dgm:pt modelId="{130B28FC-F425-4008-AFF1-56CA90829BD2}" type="pres">
      <dgm:prSet presAssocID="{BD3DDF16-BC0B-4E3F-B016-CCC54732F44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FDE1D1E-EDCA-4BF1-B332-CB5AB585AC7A}" type="pres">
      <dgm:prSet presAssocID="{BD3DDF16-BC0B-4E3F-B016-CCC54732F44B}" presName="pyramid" presStyleLbl="node1" presStyleIdx="0" presStyleCnt="1" custLinFactNeighborX="-399" custLinFactNeighborY="2760"/>
      <dgm:spPr/>
    </dgm:pt>
    <dgm:pt modelId="{F14C6ED2-286C-405B-8C3F-50C396A036F0}" type="pres">
      <dgm:prSet presAssocID="{BD3DDF16-BC0B-4E3F-B016-CCC54732F44B}" presName="theList" presStyleCnt="0"/>
      <dgm:spPr/>
    </dgm:pt>
    <dgm:pt modelId="{811A1045-E5D5-43DB-B3B7-E9C4FB7C51A1}" type="pres">
      <dgm:prSet presAssocID="{DC611D00-6F18-4C66-9F85-A88E6A81D8F6}" presName="aNode" presStyleLbl="fgAcc1" presStyleIdx="0" presStyleCnt="6" custScaleX="122047" custLinFactY="100000" custLinFactNeighborX="1432" custLinFactNeighborY="150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E8DB8-4A69-45A1-B33A-806E5CD2D77B}" type="pres">
      <dgm:prSet presAssocID="{DC611D00-6F18-4C66-9F85-A88E6A81D8F6}" presName="aSpace" presStyleCnt="0"/>
      <dgm:spPr/>
    </dgm:pt>
    <dgm:pt modelId="{20F90788-E2BA-49FA-8A76-2490D618DDEA}" type="pres">
      <dgm:prSet presAssocID="{CCE7D820-BC74-4A52-9D9C-D4B75BE6C08B}" presName="aNode" presStyleLbl="fgAcc1" presStyleIdx="1" presStyleCnt="6" custScaleX="125891" custLinFactY="117258" custLinFactNeighborX="1231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5D252-1C5C-4E42-9332-F5E47C705027}" type="pres">
      <dgm:prSet presAssocID="{CCE7D820-BC74-4A52-9D9C-D4B75BE6C08B}" presName="aSpace" presStyleCnt="0"/>
      <dgm:spPr/>
    </dgm:pt>
    <dgm:pt modelId="{A485BBDC-BC21-44FF-AFAE-FFD993C1E427}" type="pres">
      <dgm:prSet presAssocID="{BB9908CC-A2AC-4200-8C94-4B623743D2CB}" presName="aNode" presStyleLbl="fgAcc1" presStyleIdx="2" presStyleCnt="6" custScaleX="124672" custLinFactY="127060" custLinFactNeighborX="2744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88F34-0FC2-4A3A-966B-9949B8901CCD}" type="pres">
      <dgm:prSet presAssocID="{BB9908CC-A2AC-4200-8C94-4B623743D2CB}" presName="aSpace" presStyleCnt="0"/>
      <dgm:spPr/>
    </dgm:pt>
    <dgm:pt modelId="{C52C080B-3FF5-48E0-BE4E-5461443A5543}" type="pres">
      <dgm:prSet presAssocID="{738C1286-E19A-4015-A968-F13621EC5113}" presName="aNode" presStyleLbl="fgAcc1" presStyleIdx="3" presStyleCnt="6" custScaleX="123788" custLinFactY="136861" custLinFactNeighborX="230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1E9F8-CABF-4DC2-95F9-B188E0AF57F3}" type="pres">
      <dgm:prSet presAssocID="{738C1286-E19A-4015-A968-F13621EC5113}" presName="aSpace" presStyleCnt="0"/>
      <dgm:spPr/>
    </dgm:pt>
    <dgm:pt modelId="{8AC61BCE-AD32-4A19-A890-856686730BA4}" type="pres">
      <dgm:prSet presAssocID="{94FF6960-17A3-4F94-A047-BEC9517D62E1}" presName="aNode" presStyleLbl="fgAcc1" presStyleIdx="4" presStyleCnt="6" custScaleX="122047" custLinFactY="170053" custLinFactNeighborX="143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95990-6E2B-481E-AE23-4249BF271B2E}" type="pres">
      <dgm:prSet presAssocID="{94FF6960-17A3-4F94-A047-BEC9517D62E1}" presName="aSpace" presStyleCnt="0"/>
      <dgm:spPr/>
    </dgm:pt>
    <dgm:pt modelId="{D20605C2-A6CA-4117-BDC3-5C4FF7ED020A}" type="pres">
      <dgm:prSet presAssocID="{E98315C3-01CC-4572-9098-F3D3F5E6068D}" presName="aNode" presStyleLbl="fgAcc1" presStyleIdx="5" presStyleCnt="6" custScaleX="122047" custLinFactY="-500000" custLinFactNeighborX="3555" custLinFactNeighborY="-559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570B-73C0-475E-A9D4-676A880AB912}" type="pres">
      <dgm:prSet presAssocID="{E98315C3-01CC-4572-9098-F3D3F5E6068D}" presName="aSpace" presStyleCnt="0"/>
      <dgm:spPr/>
    </dgm:pt>
  </dgm:ptLst>
  <dgm:cxnLst>
    <dgm:cxn modelId="{CE2015BC-A2D1-49E3-B13A-8B484CDAED75}" type="presOf" srcId="{94FF6960-17A3-4F94-A047-BEC9517D62E1}" destId="{8AC61BCE-AD32-4A19-A890-856686730BA4}" srcOrd="0" destOrd="0" presId="urn:microsoft.com/office/officeart/2005/8/layout/pyramid2"/>
    <dgm:cxn modelId="{4987F976-10C9-4400-B9B2-41CD02ED40AC}" srcId="{BD3DDF16-BC0B-4E3F-B016-CCC54732F44B}" destId="{E98315C3-01CC-4572-9098-F3D3F5E6068D}" srcOrd="5" destOrd="0" parTransId="{A207AD7D-9D05-410F-8252-A6D7F8DE116A}" sibTransId="{305FDB06-9F44-4DEE-A974-8B615D6F1C71}"/>
    <dgm:cxn modelId="{0227412A-797D-4C83-8589-DCBC6D05D6D9}" srcId="{BD3DDF16-BC0B-4E3F-B016-CCC54732F44B}" destId="{94FF6960-17A3-4F94-A047-BEC9517D62E1}" srcOrd="4" destOrd="0" parTransId="{1C8EC9EE-2901-462F-A8F4-2108798B1C57}" sibTransId="{841069AC-5C57-48F1-8B1E-BF8E66BAC8D6}"/>
    <dgm:cxn modelId="{E98CD394-8063-491A-98C8-6FE918E04237}" srcId="{BD3DDF16-BC0B-4E3F-B016-CCC54732F44B}" destId="{738C1286-E19A-4015-A968-F13621EC5113}" srcOrd="3" destOrd="0" parTransId="{2AE3B4A9-E0EE-4EF6-B4FF-8CF1B25CE2ED}" sibTransId="{CDFF54C6-B032-446C-8966-96FFD263A1A7}"/>
    <dgm:cxn modelId="{C7F113D1-087A-4ECE-913C-AD91992A353D}" type="presOf" srcId="{DC611D00-6F18-4C66-9F85-A88E6A81D8F6}" destId="{811A1045-E5D5-43DB-B3B7-E9C4FB7C51A1}" srcOrd="0" destOrd="0" presId="urn:microsoft.com/office/officeart/2005/8/layout/pyramid2"/>
    <dgm:cxn modelId="{A36D3A3B-9C0D-4F2A-BA70-9A8DD79CD2B1}" srcId="{BD3DDF16-BC0B-4E3F-B016-CCC54732F44B}" destId="{DC611D00-6F18-4C66-9F85-A88E6A81D8F6}" srcOrd="0" destOrd="0" parTransId="{76E9485F-80E6-4A91-886C-8127A5885187}" sibTransId="{C820FB35-AF08-45EB-9A11-51DBF674F943}"/>
    <dgm:cxn modelId="{58BE1287-2D1C-49BE-AC20-CC9278B48B68}" type="presOf" srcId="{E98315C3-01CC-4572-9098-F3D3F5E6068D}" destId="{D20605C2-A6CA-4117-BDC3-5C4FF7ED020A}" srcOrd="0" destOrd="0" presId="urn:microsoft.com/office/officeart/2005/8/layout/pyramid2"/>
    <dgm:cxn modelId="{77433AE9-22C4-4538-938D-077F1D1BF2AB}" type="presOf" srcId="{BD3DDF16-BC0B-4E3F-B016-CCC54732F44B}" destId="{130B28FC-F425-4008-AFF1-56CA90829BD2}" srcOrd="0" destOrd="0" presId="urn:microsoft.com/office/officeart/2005/8/layout/pyramid2"/>
    <dgm:cxn modelId="{9FEDE786-49D2-417D-9949-508BD280DD3A}" type="presOf" srcId="{CCE7D820-BC74-4A52-9D9C-D4B75BE6C08B}" destId="{20F90788-E2BA-49FA-8A76-2490D618DDEA}" srcOrd="0" destOrd="0" presId="urn:microsoft.com/office/officeart/2005/8/layout/pyramid2"/>
    <dgm:cxn modelId="{EAD2088C-179C-46E1-962F-34CA7356355D}" type="presOf" srcId="{738C1286-E19A-4015-A968-F13621EC5113}" destId="{C52C080B-3FF5-48E0-BE4E-5461443A5543}" srcOrd="0" destOrd="0" presId="urn:microsoft.com/office/officeart/2005/8/layout/pyramid2"/>
    <dgm:cxn modelId="{91930C4E-5021-4E4D-AE1B-9B4A797EE954}" srcId="{BD3DDF16-BC0B-4E3F-B016-CCC54732F44B}" destId="{CCE7D820-BC74-4A52-9D9C-D4B75BE6C08B}" srcOrd="1" destOrd="0" parTransId="{B6532E00-B0CA-44E5-92AC-640316C1CB9E}" sibTransId="{9DCE8BCD-A2A4-4C5C-9F2F-EE3C264AB7D8}"/>
    <dgm:cxn modelId="{642BA2DC-9309-4C32-AAD9-A9A2E23ECFE3}" type="presOf" srcId="{BB9908CC-A2AC-4200-8C94-4B623743D2CB}" destId="{A485BBDC-BC21-44FF-AFAE-FFD993C1E427}" srcOrd="0" destOrd="0" presId="urn:microsoft.com/office/officeart/2005/8/layout/pyramid2"/>
    <dgm:cxn modelId="{9C1E7068-172B-455D-AD5D-FDDBE7E63867}" srcId="{BD3DDF16-BC0B-4E3F-B016-CCC54732F44B}" destId="{BB9908CC-A2AC-4200-8C94-4B623743D2CB}" srcOrd="2" destOrd="0" parTransId="{7486B07A-7D27-4B80-B062-4E839411568B}" sibTransId="{83EC894A-24DC-4DB9-95F4-29463DB0DD47}"/>
    <dgm:cxn modelId="{3E3A7D54-719E-44A0-A69D-439CE267A38D}" type="presParOf" srcId="{130B28FC-F425-4008-AFF1-56CA90829BD2}" destId="{4FDE1D1E-EDCA-4BF1-B332-CB5AB585AC7A}" srcOrd="0" destOrd="0" presId="urn:microsoft.com/office/officeart/2005/8/layout/pyramid2"/>
    <dgm:cxn modelId="{57EA9CF4-83EC-4138-9A7A-E5A4925F05F3}" type="presParOf" srcId="{130B28FC-F425-4008-AFF1-56CA90829BD2}" destId="{F14C6ED2-286C-405B-8C3F-50C396A036F0}" srcOrd="1" destOrd="0" presId="urn:microsoft.com/office/officeart/2005/8/layout/pyramid2"/>
    <dgm:cxn modelId="{CAD2EC6A-8E7D-4884-8602-7C673D9EBF6E}" type="presParOf" srcId="{F14C6ED2-286C-405B-8C3F-50C396A036F0}" destId="{811A1045-E5D5-43DB-B3B7-E9C4FB7C51A1}" srcOrd="0" destOrd="0" presId="urn:microsoft.com/office/officeart/2005/8/layout/pyramid2"/>
    <dgm:cxn modelId="{27B40D03-76FB-40D2-A99A-D38168239D16}" type="presParOf" srcId="{F14C6ED2-286C-405B-8C3F-50C396A036F0}" destId="{629E8DB8-4A69-45A1-B33A-806E5CD2D77B}" srcOrd="1" destOrd="0" presId="urn:microsoft.com/office/officeart/2005/8/layout/pyramid2"/>
    <dgm:cxn modelId="{22AFD9D1-AEA7-4F20-85FF-EABE18CEB32F}" type="presParOf" srcId="{F14C6ED2-286C-405B-8C3F-50C396A036F0}" destId="{20F90788-E2BA-49FA-8A76-2490D618DDEA}" srcOrd="2" destOrd="0" presId="urn:microsoft.com/office/officeart/2005/8/layout/pyramid2"/>
    <dgm:cxn modelId="{2EA09601-F1C8-478B-AB68-A48C08149AE2}" type="presParOf" srcId="{F14C6ED2-286C-405B-8C3F-50C396A036F0}" destId="{C055D252-1C5C-4E42-9332-F5E47C705027}" srcOrd="3" destOrd="0" presId="urn:microsoft.com/office/officeart/2005/8/layout/pyramid2"/>
    <dgm:cxn modelId="{978482F4-BC1B-42E9-9CFA-8554967367B0}" type="presParOf" srcId="{F14C6ED2-286C-405B-8C3F-50C396A036F0}" destId="{A485BBDC-BC21-44FF-AFAE-FFD993C1E427}" srcOrd="4" destOrd="0" presId="urn:microsoft.com/office/officeart/2005/8/layout/pyramid2"/>
    <dgm:cxn modelId="{DBB6F2E1-BEF9-4C68-88F9-3D19AB058BD6}" type="presParOf" srcId="{F14C6ED2-286C-405B-8C3F-50C396A036F0}" destId="{2B088F34-0FC2-4A3A-966B-9949B8901CCD}" srcOrd="5" destOrd="0" presId="urn:microsoft.com/office/officeart/2005/8/layout/pyramid2"/>
    <dgm:cxn modelId="{965D087C-B458-4E38-9482-F532F0B7A6AF}" type="presParOf" srcId="{F14C6ED2-286C-405B-8C3F-50C396A036F0}" destId="{C52C080B-3FF5-48E0-BE4E-5461443A5543}" srcOrd="6" destOrd="0" presId="urn:microsoft.com/office/officeart/2005/8/layout/pyramid2"/>
    <dgm:cxn modelId="{F6000B13-600D-4EE0-8BFE-9CCED215E5E1}" type="presParOf" srcId="{F14C6ED2-286C-405B-8C3F-50C396A036F0}" destId="{9B51E9F8-CABF-4DC2-95F9-B188E0AF57F3}" srcOrd="7" destOrd="0" presId="urn:microsoft.com/office/officeart/2005/8/layout/pyramid2"/>
    <dgm:cxn modelId="{79551922-57C6-484B-9B41-49BE298100C6}" type="presParOf" srcId="{F14C6ED2-286C-405B-8C3F-50C396A036F0}" destId="{8AC61BCE-AD32-4A19-A890-856686730BA4}" srcOrd="8" destOrd="0" presId="urn:microsoft.com/office/officeart/2005/8/layout/pyramid2"/>
    <dgm:cxn modelId="{9078A88E-751E-4204-AA92-4825688FA6A2}" type="presParOf" srcId="{F14C6ED2-286C-405B-8C3F-50C396A036F0}" destId="{49595990-6E2B-481E-AE23-4249BF271B2E}" srcOrd="9" destOrd="0" presId="urn:microsoft.com/office/officeart/2005/8/layout/pyramid2"/>
    <dgm:cxn modelId="{882D05EA-2EAB-4F40-B361-888A13199CBE}" type="presParOf" srcId="{F14C6ED2-286C-405B-8C3F-50C396A036F0}" destId="{D20605C2-A6CA-4117-BDC3-5C4FF7ED020A}" srcOrd="10" destOrd="0" presId="urn:microsoft.com/office/officeart/2005/8/layout/pyramid2"/>
    <dgm:cxn modelId="{2BB0D887-A14F-45E7-A287-2681E4397B60}" type="presParOf" srcId="{F14C6ED2-286C-405B-8C3F-50C396A036F0}" destId="{591A570B-73C0-475E-A9D4-676A880AB91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658B6-3A81-4119-B0DA-BB022D390DE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CCE14392-E8E0-4A5E-8853-7AB45ECBED7D}">
      <dgm:prSet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Adolescents aged 10-19 years had the least proportion of active patients that were suppressed (58%) compared to all the other age groups. </a:t>
          </a:r>
          <a:endParaRPr lang="en-ZW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068DF-89C3-4044-B92B-AD8EBC28157A}" type="parTrans" cxnId="{4AD3619B-4CC6-4356-9786-914CE743BFB1}">
      <dgm:prSet/>
      <dgm:spPr/>
      <dgm:t>
        <a:bodyPr/>
        <a:lstStyle/>
        <a:p>
          <a:endParaRPr lang="en-US"/>
        </a:p>
      </dgm:t>
    </dgm:pt>
    <dgm:pt modelId="{9C7BE0B8-C951-45D4-A0A6-E4BB610A0332}" type="sibTrans" cxnId="{4AD3619B-4CC6-4356-9786-914CE743BFB1}">
      <dgm:prSet/>
      <dgm:spPr/>
      <dgm:t>
        <a:bodyPr/>
        <a:lstStyle/>
        <a:p>
          <a:endParaRPr lang="en-US"/>
        </a:p>
      </dgm:t>
    </dgm:pt>
    <dgm:pt modelId="{95DC13DC-E226-4384-8567-EBF042B650F1}">
      <dgm:prSet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Older age groups tended to have higher proportions of active patients on ART that were virally suppressed </a:t>
          </a:r>
          <a:endParaRPr lang="en-ZW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35D3A-3C5A-4740-B0DB-48C6E44639A3}" type="parTrans" cxnId="{3C865510-0960-45BB-85A2-4CF679A4BF9A}">
      <dgm:prSet/>
      <dgm:spPr/>
      <dgm:t>
        <a:bodyPr/>
        <a:lstStyle/>
        <a:p>
          <a:endParaRPr lang="en-US"/>
        </a:p>
      </dgm:t>
    </dgm:pt>
    <dgm:pt modelId="{2CC6B2DE-066F-4ABB-91F1-603C1B9ABEB1}" type="sibTrans" cxnId="{3C865510-0960-45BB-85A2-4CF679A4BF9A}">
      <dgm:prSet/>
      <dgm:spPr/>
      <dgm:t>
        <a:bodyPr/>
        <a:lstStyle/>
        <a:p>
          <a:endParaRPr lang="en-US"/>
        </a:p>
      </dgm:t>
    </dgm:pt>
    <dgm:pt modelId="{F3CB4CE4-C79C-4D0C-9AFE-59D459514120}" type="pres">
      <dgm:prSet presAssocID="{7AB658B6-3A81-4119-B0DA-BB022D390D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DD1F7F-4800-4A61-9E72-3C44FF5E47C9}" type="pres">
      <dgm:prSet presAssocID="{CCE14392-E8E0-4A5E-8853-7AB45ECBED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607CF2-7578-4026-A5A1-A235D28CE3E4}" type="pres">
      <dgm:prSet presAssocID="{9C7BE0B8-C951-45D4-A0A6-E4BB610A0332}" presName="spacer" presStyleCnt="0"/>
      <dgm:spPr/>
    </dgm:pt>
    <dgm:pt modelId="{20B8C879-77EF-42AB-8D3D-5F111D5AE3B6}" type="pres">
      <dgm:prSet presAssocID="{95DC13DC-E226-4384-8567-EBF042B650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B42A65-F6BE-4812-8BC7-50A3F6280FD1}" type="presOf" srcId="{CCE14392-E8E0-4A5E-8853-7AB45ECBED7D}" destId="{ABDD1F7F-4800-4A61-9E72-3C44FF5E47C9}" srcOrd="0" destOrd="0" presId="urn:microsoft.com/office/officeart/2005/8/layout/vList2"/>
    <dgm:cxn modelId="{4AD3619B-4CC6-4356-9786-914CE743BFB1}" srcId="{7AB658B6-3A81-4119-B0DA-BB022D390DE9}" destId="{CCE14392-E8E0-4A5E-8853-7AB45ECBED7D}" srcOrd="0" destOrd="0" parTransId="{196068DF-89C3-4044-B92B-AD8EBC28157A}" sibTransId="{9C7BE0B8-C951-45D4-A0A6-E4BB610A0332}"/>
    <dgm:cxn modelId="{3C865510-0960-45BB-85A2-4CF679A4BF9A}" srcId="{7AB658B6-3A81-4119-B0DA-BB022D390DE9}" destId="{95DC13DC-E226-4384-8567-EBF042B650F1}" srcOrd="1" destOrd="0" parTransId="{47D35D3A-3C5A-4740-B0DB-48C6E44639A3}" sibTransId="{2CC6B2DE-066F-4ABB-91F1-603C1B9ABEB1}"/>
    <dgm:cxn modelId="{406DD1A1-3638-41BC-AC0F-AAD671C31B47}" type="presOf" srcId="{95DC13DC-E226-4384-8567-EBF042B650F1}" destId="{20B8C879-77EF-42AB-8D3D-5F111D5AE3B6}" srcOrd="0" destOrd="0" presId="urn:microsoft.com/office/officeart/2005/8/layout/vList2"/>
    <dgm:cxn modelId="{EB815013-6D56-4553-A852-BE6941351762}" type="presOf" srcId="{7AB658B6-3A81-4119-B0DA-BB022D390DE9}" destId="{F3CB4CE4-C79C-4D0C-9AFE-59D459514120}" srcOrd="0" destOrd="0" presId="urn:microsoft.com/office/officeart/2005/8/layout/vList2"/>
    <dgm:cxn modelId="{7D591DDE-92F4-4445-A33B-1830B0D6B144}" type="presParOf" srcId="{F3CB4CE4-C79C-4D0C-9AFE-59D459514120}" destId="{ABDD1F7F-4800-4A61-9E72-3C44FF5E47C9}" srcOrd="0" destOrd="0" presId="urn:microsoft.com/office/officeart/2005/8/layout/vList2"/>
    <dgm:cxn modelId="{3A7C2815-E490-4ACA-97E4-C2B81F4E94E8}" type="presParOf" srcId="{F3CB4CE4-C79C-4D0C-9AFE-59D459514120}" destId="{C1607CF2-7578-4026-A5A1-A235D28CE3E4}" srcOrd="1" destOrd="0" presId="urn:microsoft.com/office/officeart/2005/8/layout/vList2"/>
    <dgm:cxn modelId="{626F111F-BEC7-429B-8D7C-B1B86D2E2535}" type="presParOf" srcId="{F3CB4CE4-C79C-4D0C-9AFE-59D459514120}" destId="{20B8C879-77EF-42AB-8D3D-5F111D5AE3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98F41-8DF5-443C-B9C1-24571AEB2E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W"/>
        </a:p>
      </dgm:t>
    </dgm:pt>
    <dgm:pt modelId="{938C7045-7CCE-4288-B42A-302BF18325CE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840,971 patients entered in the ePMS</a:t>
          </a:r>
        </a:p>
        <a:p>
          <a:endParaRPr lang="en-ZW" sz="1400" dirty="0"/>
        </a:p>
      </dgm:t>
    </dgm:pt>
    <dgm:pt modelId="{C7B58AB5-8C38-4A97-A542-6D4BC2128DAD}" type="parTrans" cxnId="{D71936D2-3C90-4854-A3E1-B9B71A6ACF7D}">
      <dgm:prSet/>
      <dgm:spPr/>
      <dgm:t>
        <a:bodyPr/>
        <a:lstStyle/>
        <a:p>
          <a:endParaRPr lang="en-ZW" sz="4000"/>
        </a:p>
      </dgm:t>
    </dgm:pt>
    <dgm:pt modelId="{C7F60431-4578-4C00-B34A-BA3FB07B2181}" type="sibTrans" cxnId="{D71936D2-3C90-4854-A3E1-B9B71A6ACF7D}">
      <dgm:prSet/>
      <dgm:spPr/>
      <dgm:t>
        <a:bodyPr/>
        <a:lstStyle/>
        <a:p>
          <a:endParaRPr lang="en-ZW" sz="4000"/>
        </a:p>
      </dgm:t>
    </dgm:pt>
    <dgm:pt modelId="{92627886-DEFE-4392-95AC-26F03F52EFEF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721,514 (85.8%) never had a VL done</a:t>
          </a:r>
        </a:p>
        <a:p>
          <a:endParaRPr lang="en-ZW" sz="1400" dirty="0"/>
        </a:p>
      </dgm:t>
    </dgm:pt>
    <dgm:pt modelId="{BB828416-1D59-479C-8BFA-FC2DCB25A1E8}" type="parTrans" cxnId="{21C96430-EEE5-4840-8A42-C386EE28CC88}">
      <dgm:prSet/>
      <dgm:spPr>
        <a:ln w="25400"/>
      </dgm:spPr>
      <dgm:t>
        <a:bodyPr/>
        <a:lstStyle/>
        <a:p>
          <a:endParaRPr lang="en-ZW" sz="4000"/>
        </a:p>
      </dgm:t>
    </dgm:pt>
    <dgm:pt modelId="{389BD1AD-7734-4920-926B-674E8D9AC686}" type="sibTrans" cxnId="{21C96430-EEE5-4840-8A42-C386EE28CC88}">
      <dgm:prSet/>
      <dgm:spPr/>
      <dgm:t>
        <a:bodyPr/>
        <a:lstStyle/>
        <a:p>
          <a:endParaRPr lang="en-ZW" sz="4000"/>
        </a:p>
      </dgm:t>
    </dgm:pt>
    <dgm:pt modelId="{D69CBF54-3486-47ED-919F-64FF350F968D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119,457 (14.2%) ever had a VL done</a:t>
          </a:r>
        </a:p>
        <a:p>
          <a:endParaRPr lang="en-ZW" sz="1400" dirty="0"/>
        </a:p>
      </dgm:t>
    </dgm:pt>
    <dgm:pt modelId="{E3E94CB8-0B41-445E-9301-F065AD5B486B}" type="parTrans" cxnId="{8709CC4F-F3CB-4422-9B3F-D563578DC741}">
      <dgm:prSet/>
      <dgm:spPr>
        <a:ln w="25400"/>
      </dgm:spPr>
      <dgm:t>
        <a:bodyPr/>
        <a:lstStyle/>
        <a:p>
          <a:endParaRPr lang="en-ZW" sz="4000"/>
        </a:p>
      </dgm:t>
    </dgm:pt>
    <dgm:pt modelId="{D532E18F-9656-4D02-95FB-F9BD54BDAD1E}" type="sibTrans" cxnId="{8709CC4F-F3CB-4422-9B3F-D563578DC741}">
      <dgm:prSet/>
      <dgm:spPr/>
      <dgm:t>
        <a:bodyPr/>
        <a:lstStyle/>
        <a:p>
          <a:endParaRPr lang="en-ZW" sz="4000"/>
        </a:p>
      </dgm:t>
    </dgm:pt>
    <dgm:pt modelId="{BB4993B8-FE7C-4A21-94B9-8FE73A175C91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96,754 (81%) have VL&lt;1,000</a:t>
          </a:r>
        </a:p>
        <a:p>
          <a:endParaRPr lang="en-ZW" sz="1400" dirty="0"/>
        </a:p>
      </dgm:t>
    </dgm:pt>
    <dgm:pt modelId="{FF0425E4-0C1B-4C43-A920-6AADE83F7B08}" type="parTrans" cxnId="{9FB90BF8-61D3-431D-808D-02FFCF67FAE5}">
      <dgm:prSet/>
      <dgm:spPr>
        <a:ln w="25400"/>
      </dgm:spPr>
      <dgm:t>
        <a:bodyPr/>
        <a:lstStyle/>
        <a:p>
          <a:endParaRPr lang="en-ZW" sz="4000"/>
        </a:p>
      </dgm:t>
    </dgm:pt>
    <dgm:pt modelId="{8CFF8CEA-1E19-4E36-8A1B-2B0D6839ECF2}" type="sibTrans" cxnId="{9FB90BF8-61D3-431D-808D-02FFCF67FAE5}">
      <dgm:prSet/>
      <dgm:spPr/>
      <dgm:t>
        <a:bodyPr/>
        <a:lstStyle/>
        <a:p>
          <a:endParaRPr lang="en-ZW" sz="4000"/>
        </a:p>
      </dgm:t>
    </dgm:pt>
    <dgm:pt modelId="{C21DEC9B-9762-4A54-BBEC-FC7EC6DEB3ED}">
      <dgm:prSet custT="1"/>
      <dgm:spPr/>
      <dgm:t>
        <a:bodyPr/>
        <a:lstStyle/>
        <a:p>
          <a:endParaRPr lang="da-DK" sz="1400" dirty="0"/>
        </a:p>
        <a:p>
          <a:r>
            <a:rPr lang="da-DK" sz="1400" dirty="0"/>
            <a:t>22,703 (19%) have VL ≥1,000</a:t>
          </a:r>
          <a:endParaRPr lang="en-ZW" sz="1400" dirty="0"/>
        </a:p>
        <a:p>
          <a:endParaRPr lang="en-ZW" sz="1400" dirty="0"/>
        </a:p>
      </dgm:t>
    </dgm:pt>
    <dgm:pt modelId="{570785FD-833E-4EC4-BA44-A10F17AA5911}" type="parTrans" cxnId="{0892DD5A-5A87-4007-887E-6C78849EE863}">
      <dgm:prSet/>
      <dgm:spPr>
        <a:ln w="25400"/>
      </dgm:spPr>
      <dgm:t>
        <a:bodyPr/>
        <a:lstStyle/>
        <a:p>
          <a:endParaRPr lang="en-ZW" sz="4000"/>
        </a:p>
      </dgm:t>
    </dgm:pt>
    <dgm:pt modelId="{849DCC44-A303-4F84-9DAA-2D17F67297BF}" type="sibTrans" cxnId="{0892DD5A-5A87-4007-887E-6C78849EE863}">
      <dgm:prSet/>
      <dgm:spPr/>
      <dgm:t>
        <a:bodyPr/>
        <a:lstStyle/>
        <a:p>
          <a:endParaRPr lang="en-ZW" sz="4000"/>
        </a:p>
      </dgm:t>
    </dgm:pt>
    <dgm:pt modelId="{E32C90DC-9E39-47CC-808C-C95D24A3EAB9}">
      <dgm:prSet custT="1"/>
      <dgm:spPr/>
      <dgm:t>
        <a:bodyPr/>
        <a:lstStyle/>
        <a:p>
          <a:endParaRPr lang="en-ZW" sz="1400" dirty="0"/>
        </a:p>
        <a:p>
          <a:r>
            <a:rPr lang="en-ZW" sz="1400" dirty="0"/>
            <a:t>7,764 (34.2%) had a follow-up VL done</a:t>
          </a:r>
        </a:p>
        <a:p>
          <a:endParaRPr lang="en-ZW" sz="1400" dirty="0"/>
        </a:p>
      </dgm:t>
    </dgm:pt>
    <dgm:pt modelId="{A75151E3-8D11-43B5-8E93-F6EB305F9DF3}" type="parTrans" cxnId="{6ECADFCA-B012-4C8B-BADD-2D0541C6EC1F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ZW" sz="4000"/>
        </a:p>
      </dgm:t>
    </dgm:pt>
    <dgm:pt modelId="{BC1E3E75-8034-40C3-8813-147DBCB4A16E}" type="sibTrans" cxnId="{6ECADFCA-B012-4C8B-BADD-2D0541C6EC1F}">
      <dgm:prSet/>
      <dgm:spPr/>
      <dgm:t>
        <a:bodyPr/>
        <a:lstStyle/>
        <a:p>
          <a:endParaRPr lang="en-ZW" sz="4000"/>
        </a:p>
      </dgm:t>
    </dgm:pt>
    <dgm:pt modelId="{6D1932B5-DB12-4844-B23F-838F0C53937C}">
      <dgm:prSet custT="1"/>
      <dgm:spPr/>
      <dgm:t>
        <a:bodyPr/>
        <a:lstStyle/>
        <a:p>
          <a:endParaRPr lang="nl-NL" sz="1400" dirty="0"/>
        </a:p>
        <a:p>
          <a:r>
            <a:rPr lang="nl-NL" sz="1400" dirty="0"/>
            <a:t>3,076 (39.6%) had 2nd VL&lt;1,000</a:t>
          </a:r>
          <a:endParaRPr lang="en-ZW" sz="1400" dirty="0"/>
        </a:p>
        <a:p>
          <a:endParaRPr lang="en-ZW" sz="1400" dirty="0"/>
        </a:p>
      </dgm:t>
    </dgm:pt>
    <dgm:pt modelId="{F04C8BA5-DCD4-414E-AE75-BE84BC50FAA8}" type="parTrans" cxnId="{4E03CBE6-5A8D-47B8-8AB1-2B2789BFF0A4}">
      <dgm:prSet/>
      <dgm:spPr>
        <a:ln w="25400"/>
      </dgm:spPr>
      <dgm:t>
        <a:bodyPr/>
        <a:lstStyle/>
        <a:p>
          <a:endParaRPr lang="en-ZW" sz="4000"/>
        </a:p>
      </dgm:t>
    </dgm:pt>
    <dgm:pt modelId="{BC023D51-B589-47CF-843D-DC24F9F6FBCB}" type="sibTrans" cxnId="{4E03CBE6-5A8D-47B8-8AB1-2B2789BFF0A4}">
      <dgm:prSet/>
      <dgm:spPr/>
      <dgm:t>
        <a:bodyPr/>
        <a:lstStyle/>
        <a:p>
          <a:endParaRPr lang="en-ZW" sz="4000"/>
        </a:p>
      </dgm:t>
    </dgm:pt>
    <dgm:pt modelId="{23020E2E-B057-48C2-8900-DA3CB1E2B595}">
      <dgm:prSet custT="1"/>
      <dgm:spPr/>
      <dgm:t>
        <a:bodyPr/>
        <a:lstStyle/>
        <a:p>
          <a:endParaRPr lang="nl-NL" sz="1400" dirty="0"/>
        </a:p>
        <a:p>
          <a:r>
            <a:rPr lang="nl-NL" sz="1400" dirty="0"/>
            <a:t>4,688 (60.4%) had 2nd VL ≥1,000</a:t>
          </a:r>
          <a:endParaRPr lang="en-ZW" sz="1400" dirty="0"/>
        </a:p>
        <a:p>
          <a:endParaRPr lang="en-ZW" sz="1400" dirty="0"/>
        </a:p>
      </dgm:t>
    </dgm:pt>
    <dgm:pt modelId="{D29AE40E-E8E8-4E65-B6C3-423430153CA5}" type="parTrans" cxnId="{53B2CE27-FC64-40C6-8D88-F02E2A17A9DB}">
      <dgm:prSet/>
      <dgm:spPr>
        <a:ln w="31750"/>
      </dgm:spPr>
      <dgm:t>
        <a:bodyPr/>
        <a:lstStyle/>
        <a:p>
          <a:endParaRPr lang="en-ZW" sz="4000"/>
        </a:p>
      </dgm:t>
    </dgm:pt>
    <dgm:pt modelId="{B66CB810-2F3F-4846-9DB2-1EE1D5E8D589}" type="sibTrans" cxnId="{53B2CE27-FC64-40C6-8D88-F02E2A17A9DB}">
      <dgm:prSet/>
      <dgm:spPr/>
      <dgm:t>
        <a:bodyPr/>
        <a:lstStyle/>
        <a:p>
          <a:endParaRPr lang="en-ZW" sz="4000"/>
        </a:p>
      </dgm:t>
    </dgm:pt>
    <dgm:pt modelId="{DA73AD41-42BE-4693-8E01-003401DF3D53}">
      <dgm:prSet custT="1"/>
      <dgm:spPr/>
      <dgm:t>
        <a:bodyPr/>
        <a:lstStyle/>
        <a:p>
          <a:endParaRPr lang="en-ZW" sz="1400" dirty="0"/>
        </a:p>
        <a:p>
          <a:r>
            <a:rPr lang="en-ZW" sz="1400" dirty="0"/>
            <a:t>1,991 (42.5%) switched to 2nd-line ART</a:t>
          </a:r>
        </a:p>
        <a:p>
          <a:endParaRPr lang="en-ZW" sz="1400" dirty="0"/>
        </a:p>
      </dgm:t>
    </dgm:pt>
    <dgm:pt modelId="{8A8367E8-72E7-4EAF-A66B-0A3B5F4EB4B0}" type="parTrans" cxnId="{077B2715-6A8E-4A57-837D-6FE4F5940B11}">
      <dgm:prSet/>
      <dgm:spPr>
        <a:ln w="31750"/>
      </dgm:spPr>
      <dgm:t>
        <a:bodyPr/>
        <a:lstStyle/>
        <a:p>
          <a:endParaRPr lang="en-ZW" sz="4000"/>
        </a:p>
      </dgm:t>
    </dgm:pt>
    <dgm:pt modelId="{B97D9B52-9DEA-4A04-8597-4740B67B0DB7}" type="sibTrans" cxnId="{077B2715-6A8E-4A57-837D-6FE4F5940B11}">
      <dgm:prSet/>
      <dgm:spPr/>
      <dgm:t>
        <a:bodyPr/>
        <a:lstStyle/>
        <a:p>
          <a:endParaRPr lang="en-ZW" sz="4000"/>
        </a:p>
      </dgm:t>
    </dgm:pt>
    <dgm:pt modelId="{DABDD775-DC50-4134-934C-BC4A080E17BE}" type="pres">
      <dgm:prSet presAssocID="{A4E98F41-8DF5-443C-B9C1-24571AEB2E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FBA67B-BA06-4CF8-98BD-5033EBD7CB1E}" type="pres">
      <dgm:prSet presAssocID="{938C7045-7CCE-4288-B42A-302BF18325CE}" presName="hierRoot1" presStyleCnt="0"/>
      <dgm:spPr/>
    </dgm:pt>
    <dgm:pt modelId="{4E5F2DBC-4B5D-40FD-9CAE-33B7D623BCF9}" type="pres">
      <dgm:prSet presAssocID="{938C7045-7CCE-4288-B42A-302BF18325CE}" presName="composite" presStyleCnt="0"/>
      <dgm:spPr/>
    </dgm:pt>
    <dgm:pt modelId="{57824936-A5F8-472E-9291-D58E2B33FB65}" type="pres">
      <dgm:prSet presAssocID="{938C7045-7CCE-4288-B42A-302BF18325CE}" presName="background" presStyleLbl="node0" presStyleIdx="0" presStyleCnt="1"/>
      <dgm:spPr>
        <a:solidFill>
          <a:srgbClr val="C00000"/>
        </a:solidFill>
      </dgm:spPr>
    </dgm:pt>
    <dgm:pt modelId="{C5C86EE6-005D-463A-8322-ABCE9CD9D451}" type="pres">
      <dgm:prSet presAssocID="{938C7045-7CCE-4288-B42A-302BF18325CE}" presName="text" presStyleLbl="fgAcc0" presStyleIdx="0" presStyleCnt="1" custScaleX="175621" custLinFactNeighborY="3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4DB8B-CAA1-4A28-813F-5BF0F8A3F5E7}" type="pres">
      <dgm:prSet presAssocID="{938C7045-7CCE-4288-B42A-302BF18325CE}" presName="hierChild2" presStyleCnt="0"/>
      <dgm:spPr/>
    </dgm:pt>
    <dgm:pt modelId="{97487354-3C2B-4AA4-B26B-F0FF601B0AE6}" type="pres">
      <dgm:prSet presAssocID="{BB828416-1D59-479C-8BFA-FC2DCB25A1E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8272D23-5C95-4475-B4FB-863C6CA9EC60}" type="pres">
      <dgm:prSet presAssocID="{92627886-DEFE-4392-95AC-26F03F52EFEF}" presName="hierRoot2" presStyleCnt="0"/>
      <dgm:spPr/>
    </dgm:pt>
    <dgm:pt modelId="{518CC09C-DA9B-48D4-B4EE-622FCA055D9C}" type="pres">
      <dgm:prSet presAssocID="{92627886-DEFE-4392-95AC-26F03F52EFEF}" presName="composite2" presStyleCnt="0"/>
      <dgm:spPr/>
    </dgm:pt>
    <dgm:pt modelId="{B075BF55-630E-4176-AB45-5D8B0DAB5CB9}" type="pres">
      <dgm:prSet presAssocID="{92627886-DEFE-4392-95AC-26F03F52EFEF}" presName="background2" presStyleLbl="node2" presStyleIdx="0" presStyleCnt="2"/>
      <dgm:spPr>
        <a:solidFill>
          <a:srgbClr val="FF0000"/>
        </a:solidFill>
      </dgm:spPr>
    </dgm:pt>
    <dgm:pt modelId="{D5BBA892-0258-49B4-BB70-5A213FD6C7B3}" type="pres">
      <dgm:prSet presAssocID="{92627886-DEFE-4392-95AC-26F03F52EFEF}" presName="text2" presStyleLbl="fgAcc2" presStyleIdx="0" presStyleCnt="2" custScaleX="191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F0F63-9001-4693-94AA-528259547F4D}" type="pres">
      <dgm:prSet presAssocID="{92627886-DEFE-4392-95AC-26F03F52EFEF}" presName="hierChild3" presStyleCnt="0"/>
      <dgm:spPr/>
    </dgm:pt>
    <dgm:pt modelId="{71A9B846-AE08-44A1-B7D7-10AD942C4983}" type="pres">
      <dgm:prSet presAssocID="{E3E94CB8-0B41-445E-9301-F065AD5B486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B348651-4D8C-42F1-93CD-31950775FD01}" type="pres">
      <dgm:prSet presAssocID="{D69CBF54-3486-47ED-919F-64FF350F968D}" presName="hierRoot2" presStyleCnt="0"/>
      <dgm:spPr/>
    </dgm:pt>
    <dgm:pt modelId="{A03FE724-9BCD-4A8A-8C0D-8657176A0067}" type="pres">
      <dgm:prSet presAssocID="{D69CBF54-3486-47ED-919F-64FF350F968D}" presName="composite2" presStyleCnt="0"/>
      <dgm:spPr/>
    </dgm:pt>
    <dgm:pt modelId="{0BA787C3-D430-4A96-8FB8-E46FAA08B84E}" type="pres">
      <dgm:prSet presAssocID="{D69CBF54-3486-47ED-919F-64FF350F968D}" presName="background2" presStyleLbl="node2" presStyleIdx="1" presStyleCnt="2"/>
      <dgm:spPr>
        <a:solidFill>
          <a:srgbClr val="FF0000"/>
        </a:solidFill>
      </dgm:spPr>
    </dgm:pt>
    <dgm:pt modelId="{0E2DF6B7-8395-454D-8BB6-9C2220CA0A38}" type="pres">
      <dgm:prSet presAssocID="{D69CBF54-3486-47ED-919F-64FF350F968D}" presName="text2" presStyleLbl="fgAcc2" presStyleIdx="1" presStyleCnt="2" custScaleX="195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74B383-E0A2-41FF-8D6B-225CA8C0D8E6}" type="pres">
      <dgm:prSet presAssocID="{D69CBF54-3486-47ED-919F-64FF350F968D}" presName="hierChild3" presStyleCnt="0"/>
      <dgm:spPr/>
    </dgm:pt>
    <dgm:pt modelId="{5CD8D4B6-35FD-46DF-9354-8AA953E0D3BD}" type="pres">
      <dgm:prSet presAssocID="{FF0425E4-0C1B-4C43-A920-6AADE83F7B0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F17F989-DBDC-4E75-83E6-5A9C90966442}" type="pres">
      <dgm:prSet presAssocID="{BB4993B8-FE7C-4A21-94B9-8FE73A175C91}" presName="hierRoot3" presStyleCnt="0"/>
      <dgm:spPr/>
    </dgm:pt>
    <dgm:pt modelId="{0FB67BF4-40F8-4AD9-9005-6912F5008D85}" type="pres">
      <dgm:prSet presAssocID="{BB4993B8-FE7C-4A21-94B9-8FE73A175C91}" presName="composite3" presStyleCnt="0"/>
      <dgm:spPr/>
    </dgm:pt>
    <dgm:pt modelId="{53EAB055-D4D0-4925-81E2-5B12848FC650}" type="pres">
      <dgm:prSet presAssocID="{BB4993B8-FE7C-4A21-94B9-8FE73A175C91}" presName="background3" presStyleLbl="node3" presStyleIdx="0" presStyleCnt="2"/>
      <dgm:spPr>
        <a:solidFill>
          <a:schemeClr val="accent2"/>
        </a:solidFill>
      </dgm:spPr>
    </dgm:pt>
    <dgm:pt modelId="{A0A9AD76-98FC-4409-BCBA-4DE08B8F44AB}" type="pres">
      <dgm:prSet presAssocID="{BB4993B8-FE7C-4A21-94B9-8FE73A175C91}" presName="text3" presStyleLbl="fgAcc3" presStyleIdx="0" presStyleCnt="2" custScaleX="1893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52D43-E6D9-481D-9AA8-E65DE5EC9613}" type="pres">
      <dgm:prSet presAssocID="{BB4993B8-FE7C-4A21-94B9-8FE73A175C91}" presName="hierChild4" presStyleCnt="0"/>
      <dgm:spPr/>
    </dgm:pt>
    <dgm:pt modelId="{F165AE0A-8006-4117-A4F4-F76ADBECD6CA}" type="pres">
      <dgm:prSet presAssocID="{570785FD-833E-4EC4-BA44-A10F17AA591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339CBAD-A334-4CAA-886D-213637377760}" type="pres">
      <dgm:prSet presAssocID="{C21DEC9B-9762-4A54-BBEC-FC7EC6DEB3ED}" presName="hierRoot3" presStyleCnt="0"/>
      <dgm:spPr/>
    </dgm:pt>
    <dgm:pt modelId="{495E011B-29C3-4DDF-8E41-6CBDAF1C1E67}" type="pres">
      <dgm:prSet presAssocID="{C21DEC9B-9762-4A54-BBEC-FC7EC6DEB3ED}" presName="composite3" presStyleCnt="0"/>
      <dgm:spPr/>
    </dgm:pt>
    <dgm:pt modelId="{9614B8C3-36E5-4EA0-9518-7F88DB9195CF}" type="pres">
      <dgm:prSet presAssocID="{C21DEC9B-9762-4A54-BBEC-FC7EC6DEB3ED}" presName="background3" presStyleLbl="node3" presStyleIdx="1" presStyleCnt="2"/>
      <dgm:spPr>
        <a:solidFill>
          <a:schemeClr val="accent2"/>
        </a:solidFill>
      </dgm:spPr>
    </dgm:pt>
    <dgm:pt modelId="{097C8C11-B619-4B26-AAE3-BC483D353178}" type="pres">
      <dgm:prSet presAssocID="{C21DEC9B-9762-4A54-BBEC-FC7EC6DEB3ED}" presName="text3" presStyleLbl="fgAcc3" presStyleIdx="1" presStyleCnt="2" custScaleX="150613" custLinFactNeighborY="4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34208-4B0B-4F84-93CA-34D3D5E55947}" type="pres">
      <dgm:prSet presAssocID="{C21DEC9B-9762-4A54-BBEC-FC7EC6DEB3ED}" presName="hierChild4" presStyleCnt="0"/>
      <dgm:spPr/>
    </dgm:pt>
    <dgm:pt modelId="{FF2A59B5-D4EE-4F4E-B100-440A041D4661}" type="pres">
      <dgm:prSet presAssocID="{A75151E3-8D11-43B5-8E93-F6EB305F9DF3}" presName="Name23" presStyleLbl="parChTrans1D4" presStyleIdx="0" presStyleCnt="4"/>
      <dgm:spPr/>
      <dgm:t>
        <a:bodyPr/>
        <a:lstStyle/>
        <a:p>
          <a:endParaRPr lang="en-US"/>
        </a:p>
      </dgm:t>
    </dgm:pt>
    <dgm:pt modelId="{8220E443-6583-4F5E-AB67-721103FBE55B}" type="pres">
      <dgm:prSet presAssocID="{E32C90DC-9E39-47CC-808C-C95D24A3EAB9}" presName="hierRoot4" presStyleCnt="0"/>
      <dgm:spPr/>
    </dgm:pt>
    <dgm:pt modelId="{71323B16-61F8-4DCB-AB2E-2E4E22E243A5}" type="pres">
      <dgm:prSet presAssocID="{E32C90DC-9E39-47CC-808C-C95D24A3EAB9}" presName="composite4" presStyleCnt="0"/>
      <dgm:spPr/>
    </dgm:pt>
    <dgm:pt modelId="{79B12D8E-E964-41A7-B1C3-1A365F72410E}" type="pres">
      <dgm:prSet presAssocID="{E32C90DC-9E39-47CC-808C-C95D24A3EAB9}" presName="background4" presStyleLbl="node4" presStyleIdx="0" presStyleCnt="4"/>
      <dgm:spPr>
        <a:solidFill>
          <a:srgbClr val="FFC000"/>
        </a:solidFill>
      </dgm:spPr>
    </dgm:pt>
    <dgm:pt modelId="{65AFE6E3-8CF7-4ECC-BA57-02DEF8F78550}" type="pres">
      <dgm:prSet presAssocID="{E32C90DC-9E39-47CC-808C-C95D24A3EAB9}" presName="text4" presStyleLbl="fgAcc4" presStyleIdx="0" presStyleCnt="4" custScaleX="209582" custLinFactNeighborX="1991" custLinFactNeighborY="-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C535BB-4A3F-4DFA-B9BC-AF3014D34855}" type="pres">
      <dgm:prSet presAssocID="{E32C90DC-9E39-47CC-808C-C95D24A3EAB9}" presName="hierChild5" presStyleCnt="0"/>
      <dgm:spPr/>
    </dgm:pt>
    <dgm:pt modelId="{4CE942C9-D396-4599-A728-14041CCC6187}" type="pres">
      <dgm:prSet presAssocID="{F04C8BA5-DCD4-414E-AE75-BE84BC50FAA8}" presName="Name23" presStyleLbl="parChTrans1D4" presStyleIdx="1" presStyleCnt="4"/>
      <dgm:spPr/>
      <dgm:t>
        <a:bodyPr/>
        <a:lstStyle/>
        <a:p>
          <a:endParaRPr lang="en-US"/>
        </a:p>
      </dgm:t>
    </dgm:pt>
    <dgm:pt modelId="{12C2FA35-2737-43DF-BEFC-67E6BD076552}" type="pres">
      <dgm:prSet presAssocID="{6D1932B5-DB12-4844-B23F-838F0C53937C}" presName="hierRoot4" presStyleCnt="0"/>
      <dgm:spPr/>
    </dgm:pt>
    <dgm:pt modelId="{8AE2CC74-30ED-49B4-A3C0-D3295E3E9276}" type="pres">
      <dgm:prSet presAssocID="{6D1932B5-DB12-4844-B23F-838F0C53937C}" presName="composite4" presStyleCnt="0"/>
      <dgm:spPr/>
    </dgm:pt>
    <dgm:pt modelId="{79647B5F-16C8-4156-9A8B-41780CE21254}" type="pres">
      <dgm:prSet presAssocID="{6D1932B5-DB12-4844-B23F-838F0C53937C}" presName="background4" presStyleLbl="node4" presStyleIdx="1" presStyleCnt="4"/>
      <dgm:spPr>
        <a:solidFill>
          <a:srgbClr val="FFFF00"/>
        </a:solidFill>
      </dgm:spPr>
    </dgm:pt>
    <dgm:pt modelId="{EFB8AAEE-4450-4A21-B7BA-D302D5E3BAEC}" type="pres">
      <dgm:prSet presAssocID="{6D1932B5-DB12-4844-B23F-838F0C53937C}" presName="text4" presStyleLbl="fgAcc4" presStyleIdx="1" presStyleCnt="4" custScaleX="183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71EAD1-A964-418D-B28B-BA74F17A7F00}" type="pres">
      <dgm:prSet presAssocID="{6D1932B5-DB12-4844-B23F-838F0C53937C}" presName="hierChild5" presStyleCnt="0"/>
      <dgm:spPr/>
    </dgm:pt>
    <dgm:pt modelId="{60E1F6E4-B7A0-4CA2-B2C9-1E076B30BD9C}" type="pres">
      <dgm:prSet presAssocID="{D29AE40E-E8E8-4E65-B6C3-423430153CA5}" presName="Name23" presStyleLbl="parChTrans1D4" presStyleIdx="2" presStyleCnt="4"/>
      <dgm:spPr/>
      <dgm:t>
        <a:bodyPr/>
        <a:lstStyle/>
        <a:p>
          <a:endParaRPr lang="en-US"/>
        </a:p>
      </dgm:t>
    </dgm:pt>
    <dgm:pt modelId="{BD6DEFAF-753E-4D90-94E1-2D81A22DBB16}" type="pres">
      <dgm:prSet presAssocID="{23020E2E-B057-48C2-8900-DA3CB1E2B595}" presName="hierRoot4" presStyleCnt="0"/>
      <dgm:spPr/>
    </dgm:pt>
    <dgm:pt modelId="{C7A9F22F-FF39-4859-BABA-5933FDA93854}" type="pres">
      <dgm:prSet presAssocID="{23020E2E-B057-48C2-8900-DA3CB1E2B595}" presName="composite4" presStyleCnt="0"/>
      <dgm:spPr/>
    </dgm:pt>
    <dgm:pt modelId="{CD402372-CA0D-4D44-8D56-48A1AD044158}" type="pres">
      <dgm:prSet presAssocID="{23020E2E-B057-48C2-8900-DA3CB1E2B595}" presName="background4" presStyleLbl="node4" presStyleIdx="2" presStyleCnt="4"/>
      <dgm:spPr>
        <a:solidFill>
          <a:srgbClr val="FFFF00"/>
        </a:solidFill>
      </dgm:spPr>
    </dgm:pt>
    <dgm:pt modelId="{83DE447C-4196-465F-88A0-640651C88339}" type="pres">
      <dgm:prSet presAssocID="{23020E2E-B057-48C2-8900-DA3CB1E2B595}" presName="text4" presStyleLbl="fgAcc4" presStyleIdx="2" presStyleCnt="4" custScaleX="165266" custLinFactNeighborX="4494" custLinFactNeighborY="-6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20177-3504-4407-A78E-7DBF2FC14D9B}" type="pres">
      <dgm:prSet presAssocID="{23020E2E-B057-48C2-8900-DA3CB1E2B595}" presName="hierChild5" presStyleCnt="0"/>
      <dgm:spPr/>
    </dgm:pt>
    <dgm:pt modelId="{CE1F3425-9376-4B0E-B41E-40FBA1B4461B}" type="pres">
      <dgm:prSet presAssocID="{8A8367E8-72E7-4EAF-A66B-0A3B5F4EB4B0}" presName="Name23" presStyleLbl="parChTrans1D4" presStyleIdx="3" presStyleCnt="4"/>
      <dgm:spPr/>
      <dgm:t>
        <a:bodyPr/>
        <a:lstStyle/>
        <a:p>
          <a:endParaRPr lang="en-US"/>
        </a:p>
      </dgm:t>
    </dgm:pt>
    <dgm:pt modelId="{2C6889DC-3ECF-46FD-8D1B-8D817D554E5D}" type="pres">
      <dgm:prSet presAssocID="{DA73AD41-42BE-4693-8E01-003401DF3D53}" presName="hierRoot4" presStyleCnt="0"/>
      <dgm:spPr/>
    </dgm:pt>
    <dgm:pt modelId="{03ED6660-30B7-427A-B5B7-7E622A5B9358}" type="pres">
      <dgm:prSet presAssocID="{DA73AD41-42BE-4693-8E01-003401DF3D53}" presName="composite4" presStyleCnt="0"/>
      <dgm:spPr/>
    </dgm:pt>
    <dgm:pt modelId="{07EFB273-901C-4683-AD76-7F75FD8A2219}" type="pres">
      <dgm:prSet presAssocID="{DA73AD41-42BE-4693-8E01-003401DF3D53}" presName="background4" presStyleLbl="node4" presStyleIdx="3" presStyleCnt="4"/>
      <dgm:spPr>
        <a:solidFill>
          <a:srgbClr val="92D050"/>
        </a:solidFill>
      </dgm:spPr>
    </dgm:pt>
    <dgm:pt modelId="{EDA755FA-F2D8-4846-9775-139ADCDC11FA}" type="pres">
      <dgm:prSet presAssocID="{DA73AD41-42BE-4693-8E01-003401DF3D53}" presName="text4" presStyleLbl="fgAcc4" presStyleIdx="3" presStyleCnt="4" custScaleX="226336" custLinFactNeighborX="-2470" custLinFactNeighborY="-7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32DF38-CA42-46CF-9C81-2325DA20733C}" type="pres">
      <dgm:prSet presAssocID="{DA73AD41-42BE-4693-8E01-003401DF3D53}" presName="hierChild5" presStyleCnt="0"/>
      <dgm:spPr/>
    </dgm:pt>
  </dgm:ptLst>
  <dgm:cxnLst>
    <dgm:cxn modelId="{717EE964-8564-4D56-B222-406AD9BE1AE9}" type="presOf" srcId="{F04C8BA5-DCD4-414E-AE75-BE84BC50FAA8}" destId="{4CE942C9-D396-4599-A728-14041CCC6187}" srcOrd="0" destOrd="0" presId="urn:microsoft.com/office/officeart/2005/8/layout/hierarchy1"/>
    <dgm:cxn modelId="{E9D6B6CB-40B1-4BC6-9C48-C9E74BBF92E4}" type="presOf" srcId="{8A8367E8-72E7-4EAF-A66B-0A3B5F4EB4B0}" destId="{CE1F3425-9376-4B0E-B41E-40FBA1B4461B}" srcOrd="0" destOrd="0" presId="urn:microsoft.com/office/officeart/2005/8/layout/hierarchy1"/>
    <dgm:cxn modelId="{A44268C3-7B9A-4F92-9C50-F928B96E657F}" type="presOf" srcId="{DA73AD41-42BE-4693-8E01-003401DF3D53}" destId="{EDA755FA-F2D8-4846-9775-139ADCDC11FA}" srcOrd="0" destOrd="0" presId="urn:microsoft.com/office/officeart/2005/8/layout/hierarchy1"/>
    <dgm:cxn modelId="{077B2715-6A8E-4A57-837D-6FE4F5940B11}" srcId="{23020E2E-B057-48C2-8900-DA3CB1E2B595}" destId="{DA73AD41-42BE-4693-8E01-003401DF3D53}" srcOrd="0" destOrd="0" parTransId="{8A8367E8-72E7-4EAF-A66B-0A3B5F4EB4B0}" sibTransId="{B97D9B52-9DEA-4A04-8597-4740B67B0DB7}"/>
    <dgm:cxn modelId="{3CDB848A-0AA7-4096-A2B3-6E0E5324EDEB}" type="presOf" srcId="{E32C90DC-9E39-47CC-808C-C95D24A3EAB9}" destId="{65AFE6E3-8CF7-4ECC-BA57-02DEF8F78550}" srcOrd="0" destOrd="0" presId="urn:microsoft.com/office/officeart/2005/8/layout/hierarchy1"/>
    <dgm:cxn modelId="{096D2434-26C0-4622-B9E7-5E399DB3FD99}" type="presOf" srcId="{D29AE40E-E8E8-4E65-B6C3-423430153CA5}" destId="{60E1F6E4-B7A0-4CA2-B2C9-1E076B30BD9C}" srcOrd="0" destOrd="0" presId="urn:microsoft.com/office/officeart/2005/8/layout/hierarchy1"/>
    <dgm:cxn modelId="{70CB8FA0-FC07-4AEB-A561-D2D4FA916C6C}" type="presOf" srcId="{BB4993B8-FE7C-4A21-94B9-8FE73A175C91}" destId="{A0A9AD76-98FC-4409-BCBA-4DE08B8F44AB}" srcOrd="0" destOrd="0" presId="urn:microsoft.com/office/officeart/2005/8/layout/hierarchy1"/>
    <dgm:cxn modelId="{4E03CBE6-5A8D-47B8-8AB1-2B2789BFF0A4}" srcId="{E32C90DC-9E39-47CC-808C-C95D24A3EAB9}" destId="{6D1932B5-DB12-4844-B23F-838F0C53937C}" srcOrd="0" destOrd="0" parTransId="{F04C8BA5-DCD4-414E-AE75-BE84BC50FAA8}" sibTransId="{BC023D51-B589-47CF-843D-DC24F9F6FBCB}"/>
    <dgm:cxn modelId="{C18CD2B0-6E98-4D90-8AD8-90188595DB0E}" type="presOf" srcId="{A4E98F41-8DF5-443C-B9C1-24571AEB2E9E}" destId="{DABDD775-DC50-4134-934C-BC4A080E17BE}" srcOrd="0" destOrd="0" presId="urn:microsoft.com/office/officeart/2005/8/layout/hierarchy1"/>
    <dgm:cxn modelId="{99D46CEC-D54A-45F6-9C44-A174847A8E69}" type="presOf" srcId="{C21DEC9B-9762-4A54-BBEC-FC7EC6DEB3ED}" destId="{097C8C11-B619-4B26-AAE3-BC483D353178}" srcOrd="0" destOrd="0" presId="urn:microsoft.com/office/officeart/2005/8/layout/hierarchy1"/>
    <dgm:cxn modelId="{4780AA31-6CC2-467E-979E-F198D8439CF2}" type="presOf" srcId="{6D1932B5-DB12-4844-B23F-838F0C53937C}" destId="{EFB8AAEE-4450-4A21-B7BA-D302D5E3BAEC}" srcOrd="0" destOrd="0" presId="urn:microsoft.com/office/officeart/2005/8/layout/hierarchy1"/>
    <dgm:cxn modelId="{ECB623FC-1EC9-4ADB-9C43-AAE686CCF0BB}" type="presOf" srcId="{D69CBF54-3486-47ED-919F-64FF350F968D}" destId="{0E2DF6B7-8395-454D-8BB6-9C2220CA0A38}" srcOrd="0" destOrd="0" presId="urn:microsoft.com/office/officeart/2005/8/layout/hierarchy1"/>
    <dgm:cxn modelId="{2B4F3EEE-EE65-4715-A45B-57304156B993}" type="presOf" srcId="{FF0425E4-0C1B-4C43-A920-6AADE83F7B08}" destId="{5CD8D4B6-35FD-46DF-9354-8AA953E0D3BD}" srcOrd="0" destOrd="0" presId="urn:microsoft.com/office/officeart/2005/8/layout/hierarchy1"/>
    <dgm:cxn modelId="{E261CAF5-8CB8-4B48-A11D-4B514B725726}" type="presOf" srcId="{938C7045-7CCE-4288-B42A-302BF18325CE}" destId="{C5C86EE6-005D-463A-8322-ABCE9CD9D451}" srcOrd="0" destOrd="0" presId="urn:microsoft.com/office/officeart/2005/8/layout/hierarchy1"/>
    <dgm:cxn modelId="{BCA7C48B-B365-41C0-B718-BB6B60910841}" type="presOf" srcId="{23020E2E-B057-48C2-8900-DA3CB1E2B595}" destId="{83DE447C-4196-465F-88A0-640651C88339}" srcOrd="0" destOrd="0" presId="urn:microsoft.com/office/officeart/2005/8/layout/hierarchy1"/>
    <dgm:cxn modelId="{8709CC4F-F3CB-4422-9B3F-D563578DC741}" srcId="{938C7045-7CCE-4288-B42A-302BF18325CE}" destId="{D69CBF54-3486-47ED-919F-64FF350F968D}" srcOrd="1" destOrd="0" parTransId="{E3E94CB8-0B41-445E-9301-F065AD5B486B}" sibTransId="{D532E18F-9656-4D02-95FB-F9BD54BDAD1E}"/>
    <dgm:cxn modelId="{D71936D2-3C90-4854-A3E1-B9B71A6ACF7D}" srcId="{A4E98F41-8DF5-443C-B9C1-24571AEB2E9E}" destId="{938C7045-7CCE-4288-B42A-302BF18325CE}" srcOrd="0" destOrd="0" parTransId="{C7B58AB5-8C38-4A97-A542-6D4BC2128DAD}" sibTransId="{C7F60431-4578-4C00-B34A-BA3FB07B2181}"/>
    <dgm:cxn modelId="{D81475F1-BA9A-4774-9D05-33E6D3048FAE}" type="presOf" srcId="{BB828416-1D59-479C-8BFA-FC2DCB25A1E8}" destId="{97487354-3C2B-4AA4-B26B-F0FF601B0AE6}" srcOrd="0" destOrd="0" presId="urn:microsoft.com/office/officeart/2005/8/layout/hierarchy1"/>
    <dgm:cxn modelId="{7E638B22-850F-45FB-9E35-7758CA2B661A}" type="presOf" srcId="{92627886-DEFE-4392-95AC-26F03F52EFEF}" destId="{D5BBA892-0258-49B4-BB70-5A213FD6C7B3}" srcOrd="0" destOrd="0" presId="urn:microsoft.com/office/officeart/2005/8/layout/hierarchy1"/>
    <dgm:cxn modelId="{6ECADFCA-B012-4C8B-BADD-2D0541C6EC1F}" srcId="{C21DEC9B-9762-4A54-BBEC-FC7EC6DEB3ED}" destId="{E32C90DC-9E39-47CC-808C-C95D24A3EAB9}" srcOrd="0" destOrd="0" parTransId="{A75151E3-8D11-43B5-8E93-F6EB305F9DF3}" sibTransId="{BC1E3E75-8034-40C3-8813-147DBCB4A16E}"/>
    <dgm:cxn modelId="{0892DD5A-5A87-4007-887E-6C78849EE863}" srcId="{D69CBF54-3486-47ED-919F-64FF350F968D}" destId="{C21DEC9B-9762-4A54-BBEC-FC7EC6DEB3ED}" srcOrd="1" destOrd="0" parTransId="{570785FD-833E-4EC4-BA44-A10F17AA5911}" sibTransId="{849DCC44-A303-4F84-9DAA-2D17F67297BF}"/>
    <dgm:cxn modelId="{47E1CE31-7981-4AB6-96DC-D5DA4C99C036}" type="presOf" srcId="{E3E94CB8-0B41-445E-9301-F065AD5B486B}" destId="{71A9B846-AE08-44A1-B7D7-10AD942C4983}" srcOrd="0" destOrd="0" presId="urn:microsoft.com/office/officeart/2005/8/layout/hierarchy1"/>
    <dgm:cxn modelId="{53B2CE27-FC64-40C6-8D88-F02E2A17A9DB}" srcId="{E32C90DC-9E39-47CC-808C-C95D24A3EAB9}" destId="{23020E2E-B057-48C2-8900-DA3CB1E2B595}" srcOrd="1" destOrd="0" parTransId="{D29AE40E-E8E8-4E65-B6C3-423430153CA5}" sibTransId="{B66CB810-2F3F-4846-9DB2-1EE1D5E8D589}"/>
    <dgm:cxn modelId="{6BDE0FE0-2706-403A-BDA6-F028516D82E9}" type="presOf" srcId="{A75151E3-8D11-43B5-8E93-F6EB305F9DF3}" destId="{FF2A59B5-D4EE-4F4E-B100-440A041D4661}" srcOrd="0" destOrd="0" presId="urn:microsoft.com/office/officeart/2005/8/layout/hierarchy1"/>
    <dgm:cxn modelId="{9FB90BF8-61D3-431D-808D-02FFCF67FAE5}" srcId="{D69CBF54-3486-47ED-919F-64FF350F968D}" destId="{BB4993B8-FE7C-4A21-94B9-8FE73A175C91}" srcOrd="0" destOrd="0" parTransId="{FF0425E4-0C1B-4C43-A920-6AADE83F7B08}" sibTransId="{8CFF8CEA-1E19-4E36-8A1B-2B0D6839ECF2}"/>
    <dgm:cxn modelId="{E6C6C984-DEFA-4AB8-952E-A99150D61EC8}" type="presOf" srcId="{570785FD-833E-4EC4-BA44-A10F17AA5911}" destId="{F165AE0A-8006-4117-A4F4-F76ADBECD6CA}" srcOrd="0" destOrd="0" presId="urn:microsoft.com/office/officeart/2005/8/layout/hierarchy1"/>
    <dgm:cxn modelId="{21C96430-EEE5-4840-8A42-C386EE28CC88}" srcId="{938C7045-7CCE-4288-B42A-302BF18325CE}" destId="{92627886-DEFE-4392-95AC-26F03F52EFEF}" srcOrd="0" destOrd="0" parTransId="{BB828416-1D59-479C-8BFA-FC2DCB25A1E8}" sibTransId="{389BD1AD-7734-4920-926B-674E8D9AC686}"/>
    <dgm:cxn modelId="{22C15439-FCE9-4651-925A-B2BAAFC8ED78}" type="presParOf" srcId="{DABDD775-DC50-4134-934C-BC4A080E17BE}" destId="{5EFBA67B-BA06-4CF8-98BD-5033EBD7CB1E}" srcOrd="0" destOrd="0" presId="urn:microsoft.com/office/officeart/2005/8/layout/hierarchy1"/>
    <dgm:cxn modelId="{D85D2A9B-92C9-458D-9F2F-7BF08AAF53F0}" type="presParOf" srcId="{5EFBA67B-BA06-4CF8-98BD-5033EBD7CB1E}" destId="{4E5F2DBC-4B5D-40FD-9CAE-33B7D623BCF9}" srcOrd="0" destOrd="0" presId="urn:microsoft.com/office/officeart/2005/8/layout/hierarchy1"/>
    <dgm:cxn modelId="{4FC5F05A-D9FA-431C-81AC-9CD84190D270}" type="presParOf" srcId="{4E5F2DBC-4B5D-40FD-9CAE-33B7D623BCF9}" destId="{57824936-A5F8-472E-9291-D58E2B33FB65}" srcOrd="0" destOrd="0" presId="urn:microsoft.com/office/officeart/2005/8/layout/hierarchy1"/>
    <dgm:cxn modelId="{5F636B49-844C-45E6-882D-86E983F46CE3}" type="presParOf" srcId="{4E5F2DBC-4B5D-40FD-9CAE-33B7D623BCF9}" destId="{C5C86EE6-005D-463A-8322-ABCE9CD9D451}" srcOrd="1" destOrd="0" presId="urn:microsoft.com/office/officeart/2005/8/layout/hierarchy1"/>
    <dgm:cxn modelId="{35CD24D6-3763-4B4B-B894-A3563D836940}" type="presParOf" srcId="{5EFBA67B-BA06-4CF8-98BD-5033EBD7CB1E}" destId="{3BA4DB8B-CAA1-4A28-813F-5BF0F8A3F5E7}" srcOrd="1" destOrd="0" presId="urn:microsoft.com/office/officeart/2005/8/layout/hierarchy1"/>
    <dgm:cxn modelId="{98590B47-B602-409F-AC25-3C1EEB35F4BB}" type="presParOf" srcId="{3BA4DB8B-CAA1-4A28-813F-5BF0F8A3F5E7}" destId="{97487354-3C2B-4AA4-B26B-F0FF601B0AE6}" srcOrd="0" destOrd="0" presId="urn:microsoft.com/office/officeart/2005/8/layout/hierarchy1"/>
    <dgm:cxn modelId="{C1637D0F-C924-42C1-970F-2AD6B8AC7673}" type="presParOf" srcId="{3BA4DB8B-CAA1-4A28-813F-5BF0F8A3F5E7}" destId="{F8272D23-5C95-4475-B4FB-863C6CA9EC60}" srcOrd="1" destOrd="0" presId="urn:microsoft.com/office/officeart/2005/8/layout/hierarchy1"/>
    <dgm:cxn modelId="{11D5A7C7-4EDC-4B03-90D2-F7855A2D40DB}" type="presParOf" srcId="{F8272D23-5C95-4475-B4FB-863C6CA9EC60}" destId="{518CC09C-DA9B-48D4-B4EE-622FCA055D9C}" srcOrd="0" destOrd="0" presId="urn:microsoft.com/office/officeart/2005/8/layout/hierarchy1"/>
    <dgm:cxn modelId="{90EC8995-D1C4-4124-B0C5-F3594AE2EBDA}" type="presParOf" srcId="{518CC09C-DA9B-48D4-B4EE-622FCA055D9C}" destId="{B075BF55-630E-4176-AB45-5D8B0DAB5CB9}" srcOrd="0" destOrd="0" presId="urn:microsoft.com/office/officeart/2005/8/layout/hierarchy1"/>
    <dgm:cxn modelId="{8B737F5F-D7AD-46DF-B8D9-7972A19E8F67}" type="presParOf" srcId="{518CC09C-DA9B-48D4-B4EE-622FCA055D9C}" destId="{D5BBA892-0258-49B4-BB70-5A213FD6C7B3}" srcOrd="1" destOrd="0" presId="urn:microsoft.com/office/officeart/2005/8/layout/hierarchy1"/>
    <dgm:cxn modelId="{E040F7F5-4CC6-429F-8237-476250C08382}" type="presParOf" srcId="{F8272D23-5C95-4475-B4FB-863C6CA9EC60}" destId="{012F0F63-9001-4693-94AA-528259547F4D}" srcOrd="1" destOrd="0" presId="urn:microsoft.com/office/officeart/2005/8/layout/hierarchy1"/>
    <dgm:cxn modelId="{99E8E040-7CD3-47D2-A46E-DC437A86B678}" type="presParOf" srcId="{3BA4DB8B-CAA1-4A28-813F-5BF0F8A3F5E7}" destId="{71A9B846-AE08-44A1-B7D7-10AD942C4983}" srcOrd="2" destOrd="0" presId="urn:microsoft.com/office/officeart/2005/8/layout/hierarchy1"/>
    <dgm:cxn modelId="{6F9EB9E1-425E-4A94-8ED8-512B0641A118}" type="presParOf" srcId="{3BA4DB8B-CAA1-4A28-813F-5BF0F8A3F5E7}" destId="{7B348651-4D8C-42F1-93CD-31950775FD01}" srcOrd="3" destOrd="0" presId="urn:microsoft.com/office/officeart/2005/8/layout/hierarchy1"/>
    <dgm:cxn modelId="{3E09D21A-218F-43F0-B06B-C129A848D239}" type="presParOf" srcId="{7B348651-4D8C-42F1-93CD-31950775FD01}" destId="{A03FE724-9BCD-4A8A-8C0D-8657176A0067}" srcOrd="0" destOrd="0" presId="urn:microsoft.com/office/officeart/2005/8/layout/hierarchy1"/>
    <dgm:cxn modelId="{C6B6ED40-8B09-41CA-A03C-0055E43F4CEC}" type="presParOf" srcId="{A03FE724-9BCD-4A8A-8C0D-8657176A0067}" destId="{0BA787C3-D430-4A96-8FB8-E46FAA08B84E}" srcOrd="0" destOrd="0" presId="urn:microsoft.com/office/officeart/2005/8/layout/hierarchy1"/>
    <dgm:cxn modelId="{8FCBE9D0-7FEF-4AE1-A262-85D67F992BE8}" type="presParOf" srcId="{A03FE724-9BCD-4A8A-8C0D-8657176A0067}" destId="{0E2DF6B7-8395-454D-8BB6-9C2220CA0A38}" srcOrd="1" destOrd="0" presId="urn:microsoft.com/office/officeart/2005/8/layout/hierarchy1"/>
    <dgm:cxn modelId="{3A34D3BD-D433-4FC8-8DCB-42ADD0B2815B}" type="presParOf" srcId="{7B348651-4D8C-42F1-93CD-31950775FD01}" destId="{C574B383-E0A2-41FF-8D6B-225CA8C0D8E6}" srcOrd="1" destOrd="0" presId="urn:microsoft.com/office/officeart/2005/8/layout/hierarchy1"/>
    <dgm:cxn modelId="{B0F542CA-97D7-4CF2-8866-B9D81D7F8B8A}" type="presParOf" srcId="{C574B383-E0A2-41FF-8D6B-225CA8C0D8E6}" destId="{5CD8D4B6-35FD-46DF-9354-8AA953E0D3BD}" srcOrd="0" destOrd="0" presId="urn:microsoft.com/office/officeart/2005/8/layout/hierarchy1"/>
    <dgm:cxn modelId="{1CA2DD6B-DF35-4D7F-9B4A-E9744AFD6475}" type="presParOf" srcId="{C574B383-E0A2-41FF-8D6B-225CA8C0D8E6}" destId="{7F17F989-DBDC-4E75-83E6-5A9C90966442}" srcOrd="1" destOrd="0" presId="urn:microsoft.com/office/officeart/2005/8/layout/hierarchy1"/>
    <dgm:cxn modelId="{352391C6-5642-471A-9EFC-D23B6972FBF6}" type="presParOf" srcId="{7F17F989-DBDC-4E75-83E6-5A9C90966442}" destId="{0FB67BF4-40F8-4AD9-9005-6912F5008D85}" srcOrd="0" destOrd="0" presId="urn:microsoft.com/office/officeart/2005/8/layout/hierarchy1"/>
    <dgm:cxn modelId="{A17D70AC-8A6A-4D7D-9207-FA6CEF3981EC}" type="presParOf" srcId="{0FB67BF4-40F8-4AD9-9005-6912F5008D85}" destId="{53EAB055-D4D0-4925-81E2-5B12848FC650}" srcOrd="0" destOrd="0" presId="urn:microsoft.com/office/officeart/2005/8/layout/hierarchy1"/>
    <dgm:cxn modelId="{496D7A85-C6A0-4495-A8C9-83C4328F7BE0}" type="presParOf" srcId="{0FB67BF4-40F8-4AD9-9005-6912F5008D85}" destId="{A0A9AD76-98FC-4409-BCBA-4DE08B8F44AB}" srcOrd="1" destOrd="0" presId="urn:microsoft.com/office/officeart/2005/8/layout/hierarchy1"/>
    <dgm:cxn modelId="{BD7AB062-488E-40C8-BD71-F1D70E51F185}" type="presParOf" srcId="{7F17F989-DBDC-4E75-83E6-5A9C90966442}" destId="{D4952D43-E6D9-481D-9AA8-E65DE5EC9613}" srcOrd="1" destOrd="0" presId="urn:microsoft.com/office/officeart/2005/8/layout/hierarchy1"/>
    <dgm:cxn modelId="{7F58A2C9-8446-4505-BA46-5C3241C6AC99}" type="presParOf" srcId="{C574B383-E0A2-41FF-8D6B-225CA8C0D8E6}" destId="{F165AE0A-8006-4117-A4F4-F76ADBECD6CA}" srcOrd="2" destOrd="0" presId="urn:microsoft.com/office/officeart/2005/8/layout/hierarchy1"/>
    <dgm:cxn modelId="{AFCA5FBE-5751-4D7C-9935-D3170D374E0E}" type="presParOf" srcId="{C574B383-E0A2-41FF-8D6B-225CA8C0D8E6}" destId="{A339CBAD-A334-4CAA-886D-213637377760}" srcOrd="3" destOrd="0" presId="urn:microsoft.com/office/officeart/2005/8/layout/hierarchy1"/>
    <dgm:cxn modelId="{6E349FDB-864A-4F4B-8936-528DDB7FCFCC}" type="presParOf" srcId="{A339CBAD-A334-4CAA-886D-213637377760}" destId="{495E011B-29C3-4DDF-8E41-6CBDAF1C1E67}" srcOrd="0" destOrd="0" presId="urn:microsoft.com/office/officeart/2005/8/layout/hierarchy1"/>
    <dgm:cxn modelId="{D8CDBBFE-DA51-466B-947B-EC31852B0043}" type="presParOf" srcId="{495E011B-29C3-4DDF-8E41-6CBDAF1C1E67}" destId="{9614B8C3-36E5-4EA0-9518-7F88DB9195CF}" srcOrd="0" destOrd="0" presId="urn:microsoft.com/office/officeart/2005/8/layout/hierarchy1"/>
    <dgm:cxn modelId="{CCD51090-5235-422F-AF4B-E16D8D5A7A98}" type="presParOf" srcId="{495E011B-29C3-4DDF-8E41-6CBDAF1C1E67}" destId="{097C8C11-B619-4B26-AAE3-BC483D353178}" srcOrd="1" destOrd="0" presId="urn:microsoft.com/office/officeart/2005/8/layout/hierarchy1"/>
    <dgm:cxn modelId="{BD5BF132-0295-4A25-9C01-26E9B17137E4}" type="presParOf" srcId="{A339CBAD-A334-4CAA-886D-213637377760}" destId="{FE434208-4B0B-4F84-93CA-34D3D5E55947}" srcOrd="1" destOrd="0" presId="urn:microsoft.com/office/officeart/2005/8/layout/hierarchy1"/>
    <dgm:cxn modelId="{BC2961A7-2DEE-42FB-A41C-86A9999685E4}" type="presParOf" srcId="{FE434208-4B0B-4F84-93CA-34D3D5E55947}" destId="{FF2A59B5-D4EE-4F4E-B100-440A041D4661}" srcOrd="0" destOrd="0" presId="urn:microsoft.com/office/officeart/2005/8/layout/hierarchy1"/>
    <dgm:cxn modelId="{C4F8DD66-750D-4870-AFBD-B674273A0331}" type="presParOf" srcId="{FE434208-4B0B-4F84-93CA-34D3D5E55947}" destId="{8220E443-6583-4F5E-AB67-721103FBE55B}" srcOrd="1" destOrd="0" presId="urn:microsoft.com/office/officeart/2005/8/layout/hierarchy1"/>
    <dgm:cxn modelId="{25BD550D-126D-47A7-9BAB-F4ACB8000A32}" type="presParOf" srcId="{8220E443-6583-4F5E-AB67-721103FBE55B}" destId="{71323B16-61F8-4DCB-AB2E-2E4E22E243A5}" srcOrd="0" destOrd="0" presId="urn:microsoft.com/office/officeart/2005/8/layout/hierarchy1"/>
    <dgm:cxn modelId="{3B77CF60-46B6-4A54-98F6-03FB6201A840}" type="presParOf" srcId="{71323B16-61F8-4DCB-AB2E-2E4E22E243A5}" destId="{79B12D8E-E964-41A7-B1C3-1A365F72410E}" srcOrd="0" destOrd="0" presId="urn:microsoft.com/office/officeart/2005/8/layout/hierarchy1"/>
    <dgm:cxn modelId="{36E4A19F-363A-40A3-A12E-49786AC79F52}" type="presParOf" srcId="{71323B16-61F8-4DCB-AB2E-2E4E22E243A5}" destId="{65AFE6E3-8CF7-4ECC-BA57-02DEF8F78550}" srcOrd="1" destOrd="0" presId="urn:microsoft.com/office/officeart/2005/8/layout/hierarchy1"/>
    <dgm:cxn modelId="{499E2EEA-EB50-4D0A-99E9-67F322DAA7E6}" type="presParOf" srcId="{8220E443-6583-4F5E-AB67-721103FBE55B}" destId="{37C535BB-4A3F-4DFA-B9BC-AF3014D34855}" srcOrd="1" destOrd="0" presId="urn:microsoft.com/office/officeart/2005/8/layout/hierarchy1"/>
    <dgm:cxn modelId="{F0EE8429-572E-492C-AEBA-FA17DA5A7AA4}" type="presParOf" srcId="{37C535BB-4A3F-4DFA-B9BC-AF3014D34855}" destId="{4CE942C9-D396-4599-A728-14041CCC6187}" srcOrd="0" destOrd="0" presId="urn:microsoft.com/office/officeart/2005/8/layout/hierarchy1"/>
    <dgm:cxn modelId="{E51B66FF-5F78-44FC-9828-33401C31EC5A}" type="presParOf" srcId="{37C535BB-4A3F-4DFA-B9BC-AF3014D34855}" destId="{12C2FA35-2737-43DF-BEFC-67E6BD076552}" srcOrd="1" destOrd="0" presId="urn:microsoft.com/office/officeart/2005/8/layout/hierarchy1"/>
    <dgm:cxn modelId="{F7773AC7-A55C-47A2-BCFD-FEA7A0D37D22}" type="presParOf" srcId="{12C2FA35-2737-43DF-BEFC-67E6BD076552}" destId="{8AE2CC74-30ED-49B4-A3C0-D3295E3E9276}" srcOrd="0" destOrd="0" presId="urn:microsoft.com/office/officeart/2005/8/layout/hierarchy1"/>
    <dgm:cxn modelId="{3F7F8927-95E2-4A19-9F75-295AA9E84021}" type="presParOf" srcId="{8AE2CC74-30ED-49B4-A3C0-D3295E3E9276}" destId="{79647B5F-16C8-4156-9A8B-41780CE21254}" srcOrd="0" destOrd="0" presId="urn:microsoft.com/office/officeart/2005/8/layout/hierarchy1"/>
    <dgm:cxn modelId="{81B2CC19-235E-4917-BE34-EEEDF219F2ED}" type="presParOf" srcId="{8AE2CC74-30ED-49B4-A3C0-D3295E3E9276}" destId="{EFB8AAEE-4450-4A21-B7BA-D302D5E3BAEC}" srcOrd="1" destOrd="0" presId="urn:microsoft.com/office/officeart/2005/8/layout/hierarchy1"/>
    <dgm:cxn modelId="{BDCE3380-E4EB-44DA-8D30-29DD17605402}" type="presParOf" srcId="{12C2FA35-2737-43DF-BEFC-67E6BD076552}" destId="{0171EAD1-A964-418D-B28B-BA74F17A7F00}" srcOrd="1" destOrd="0" presId="urn:microsoft.com/office/officeart/2005/8/layout/hierarchy1"/>
    <dgm:cxn modelId="{0EE377D6-CB34-4328-A022-11945354683D}" type="presParOf" srcId="{37C535BB-4A3F-4DFA-B9BC-AF3014D34855}" destId="{60E1F6E4-B7A0-4CA2-B2C9-1E076B30BD9C}" srcOrd="2" destOrd="0" presId="urn:microsoft.com/office/officeart/2005/8/layout/hierarchy1"/>
    <dgm:cxn modelId="{32734C77-2FBF-43BF-9E34-D9F6BFAF7DAF}" type="presParOf" srcId="{37C535BB-4A3F-4DFA-B9BC-AF3014D34855}" destId="{BD6DEFAF-753E-4D90-94E1-2D81A22DBB16}" srcOrd="3" destOrd="0" presId="urn:microsoft.com/office/officeart/2005/8/layout/hierarchy1"/>
    <dgm:cxn modelId="{AD85C3D1-2053-4816-98EA-2909904AB5C5}" type="presParOf" srcId="{BD6DEFAF-753E-4D90-94E1-2D81A22DBB16}" destId="{C7A9F22F-FF39-4859-BABA-5933FDA93854}" srcOrd="0" destOrd="0" presId="urn:microsoft.com/office/officeart/2005/8/layout/hierarchy1"/>
    <dgm:cxn modelId="{8827FE71-EEC6-4FE6-A9EF-084A208FCC02}" type="presParOf" srcId="{C7A9F22F-FF39-4859-BABA-5933FDA93854}" destId="{CD402372-CA0D-4D44-8D56-48A1AD044158}" srcOrd="0" destOrd="0" presId="urn:microsoft.com/office/officeart/2005/8/layout/hierarchy1"/>
    <dgm:cxn modelId="{C259BC3C-2047-49F6-94EF-887332067C1E}" type="presParOf" srcId="{C7A9F22F-FF39-4859-BABA-5933FDA93854}" destId="{83DE447C-4196-465F-88A0-640651C88339}" srcOrd="1" destOrd="0" presId="urn:microsoft.com/office/officeart/2005/8/layout/hierarchy1"/>
    <dgm:cxn modelId="{1D127827-2D57-44C8-A8B8-DF031DA2EE7E}" type="presParOf" srcId="{BD6DEFAF-753E-4D90-94E1-2D81A22DBB16}" destId="{1B020177-3504-4407-A78E-7DBF2FC14D9B}" srcOrd="1" destOrd="0" presId="urn:microsoft.com/office/officeart/2005/8/layout/hierarchy1"/>
    <dgm:cxn modelId="{A3151452-F988-4A1D-8BF9-9C0EF332D754}" type="presParOf" srcId="{1B020177-3504-4407-A78E-7DBF2FC14D9B}" destId="{CE1F3425-9376-4B0E-B41E-40FBA1B4461B}" srcOrd="0" destOrd="0" presId="urn:microsoft.com/office/officeart/2005/8/layout/hierarchy1"/>
    <dgm:cxn modelId="{A270BA7B-114A-4A69-8E19-B5579315027C}" type="presParOf" srcId="{1B020177-3504-4407-A78E-7DBF2FC14D9B}" destId="{2C6889DC-3ECF-46FD-8D1B-8D817D554E5D}" srcOrd="1" destOrd="0" presId="urn:microsoft.com/office/officeart/2005/8/layout/hierarchy1"/>
    <dgm:cxn modelId="{6F590711-3896-4DD9-83AD-5206FD2BE4B7}" type="presParOf" srcId="{2C6889DC-3ECF-46FD-8D1B-8D817D554E5D}" destId="{03ED6660-30B7-427A-B5B7-7E622A5B9358}" srcOrd="0" destOrd="0" presId="urn:microsoft.com/office/officeart/2005/8/layout/hierarchy1"/>
    <dgm:cxn modelId="{2D603FFC-3CD0-4F1A-964B-1A534CFA95EF}" type="presParOf" srcId="{03ED6660-30B7-427A-B5B7-7E622A5B9358}" destId="{07EFB273-901C-4683-AD76-7F75FD8A2219}" srcOrd="0" destOrd="0" presId="urn:microsoft.com/office/officeart/2005/8/layout/hierarchy1"/>
    <dgm:cxn modelId="{826F40F4-9312-49C0-9EB2-F0B7F1ED4414}" type="presParOf" srcId="{03ED6660-30B7-427A-B5B7-7E622A5B9358}" destId="{EDA755FA-F2D8-4846-9775-139ADCDC11FA}" srcOrd="1" destOrd="0" presId="urn:microsoft.com/office/officeart/2005/8/layout/hierarchy1"/>
    <dgm:cxn modelId="{E09B692F-8D49-418B-994F-26F4608E7B45}" type="presParOf" srcId="{2C6889DC-3ECF-46FD-8D1B-8D817D554E5D}" destId="{3A32DF38-CA42-46CF-9C81-2325DA20733C}" srcOrd="1" destOrd="0" presId="urn:microsoft.com/office/officeart/2005/8/layout/hierarchy1"/>
  </dgm:cxnLst>
  <dgm:bg>
    <a:solidFill>
      <a:schemeClr val="bg2">
        <a:lumMod val="75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E1D1E-EDCA-4BF1-B332-CB5AB585AC7A}">
      <dsp:nvSpPr>
        <dsp:cNvPr id="0" name=""/>
        <dsp:cNvSpPr/>
      </dsp:nvSpPr>
      <dsp:spPr>
        <a:xfrm>
          <a:off x="2249410" y="0"/>
          <a:ext cx="5212015" cy="52120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A1045-E5D5-43DB-B3B7-E9C4FB7C51A1}">
      <dsp:nvSpPr>
        <dsp:cNvPr id="0" name=""/>
        <dsp:cNvSpPr/>
      </dsp:nvSpPr>
      <dsp:spPr>
        <a:xfrm>
          <a:off x="4551272" y="1257282"/>
          <a:ext cx="4134720" cy="616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Epidemiology of HIV in Zimbabwe</a:t>
          </a:r>
        </a:p>
      </dsp:txBody>
      <dsp:txXfrm>
        <a:off x="4581386" y="1287396"/>
        <a:ext cx="4074492" cy="556662"/>
      </dsp:txXfrm>
    </dsp:sp>
    <dsp:sp modelId="{20F90788-E2BA-49FA-8A76-2490D618DDEA}">
      <dsp:nvSpPr>
        <dsp:cNvPr id="0" name=""/>
        <dsp:cNvSpPr/>
      </dsp:nvSpPr>
      <dsp:spPr>
        <a:xfrm>
          <a:off x="4479349" y="2095579"/>
          <a:ext cx="4264947" cy="616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Evolution of ART Provision in Zimbabwe(2004- 2019)</a:t>
          </a:r>
          <a:endParaRPr lang="en-GB" sz="1800" kern="1200" dirty="0"/>
        </a:p>
      </dsp:txBody>
      <dsp:txXfrm>
        <a:off x="4509463" y="2125693"/>
        <a:ext cx="4204719" cy="556662"/>
      </dsp:txXfrm>
    </dsp:sp>
    <dsp:sp modelId="{A485BBDC-BC21-44FF-AFAE-FFD993C1E427}">
      <dsp:nvSpPr>
        <dsp:cNvPr id="0" name=""/>
        <dsp:cNvSpPr/>
      </dsp:nvSpPr>
      <dsp:spPr>
        <a:xfrm>
          <a:off x="4551255" y="2850049"/>
          <a:ext cx="4223650" cy="616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Viral load </a:t>
          </a:r>
          <a:r>
            <a:rPr lang="en-GB" sz="2000" kern="1200" dirty="0" smtClean="0"/>
            <a:t>background in Zimbabwe</a:t>
          </a:r>
          <a:endParaRPr lang="en-GB" sz="2000" kern="1200" dirty="0"/>
        </a:p>
      </dsp:txBody>
      <dsp:txXfrm>
        <a:off x="4581369" y="2880163"/>
        <a:ext cx="4163422" cy="556662"/>
      </dsp:txXfrm>
    </dsp:sp>
    <dsp:sp modelId="{C52C080B-3FF5-48E0-BE4E-5461443A5543}">
      <dsp:nvSpPr>
        <dsp:cNvPr id="0" name=""/>
        <dsp:cNvSpPr/>
      </dsp:nvSpPr>
      <dsp:spPr>
        <a:xfrm>
          <a:off x="4551255" y="3604513"/>
          <a:ext cx="4193701" cy="616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Progress Made and Challenges in viral Load Services</a:t>
          </a:r>
          <a:endParaRPr lang="en-GB" sz="1800" kern="1200" dirty="0"/>
        </a:p>
      </dsp:txBody>
      <dsp:txXfrm>
        <a:off x="4581369" y="3634627"/>
        <a:ext cx="4133473" cy="556662"/>
      </dsp:txXfrm>
    </dsp:sp>
    <dsp:sp modelId="{8AC61BCE-AD32-4A19-A890-856686730BA4}">
      <dsp:nvSpPr>
        <dsp:cNvPr id="0" name=""/>
        <dsp:cNvSpPr/>
      </dsp:nvSpPr>
      <dsp:spPr>
        <a:xfrm>
          <a:off x="4551272" y="4503273"/>
          <a:ext cx="4134720" cy="616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Link with VL CLI</a:t>
          </a:r>
          <a:endParaRPr lang="en-GB" sz="2000" kern="1200" dirty="0"/>
        </a:p>
      </dsp:txBody>
      <dsp:txXfrm>
        <a:off x="4581386" y="4533387"/>
        <a:ext cx="4074492" cy="556662"/>
      </dsp:txXfrm>
    </dsp:sp>
    <dsp:sp modelId="{D20605C2-A6CA-4117-BDC3-5C4FF7ED020A}">
      <dsp:nvSpPr>
        <dsp:cNvPr id="0" name=""/>
        <dsp:cNvSpPr/>
      </dsp:nvSpPr>
      <dsp:spPr>
        <a:xfrm>
          <a:off x="4623195" y="477912"/>
          <a:ext cx="4134720" cy="616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Objectives and Outputs of Meeting</a:t>
          </a:r>
          <a:endParaRPr lang="en-GB" sz="2000" kern="1200" dirty="0"/>
        </a:p>
      </dsp:txBody>
      <dsp:txXfrm>
        <a:off x="4653309" y="508026"/>
        <a:ext cx="4074492" cy="556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D1F7F-4800-4A61-9E72-3C44FF5E47C9}">
      <dsp:nvSpPr>
        <dsp:cNvPr id="0" name=""/>
        <dsp:cNvSpPr/>
      </dsp:nvSpPr>
      <dsp:spPr>
        <a:xfrm>
          <a:off x="0" y="23768"/>
          <a:ext cx="3197070" cy="2246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Adolescents aged 10-19 years had the least proportion of active patients that were suppressed (58%) compared to all the other age groups. </a:t>
          </a:r>
          <a:endParaRPr lang="en-ZW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660" y="133428"/>
        <a:ext cx="2977750" cy="2027080"/>
      </dsp:txXfrm>
    </dsp:sp>
    <dsp:sp modelId="{20B8C879-77EF-42AB-8D3D-5F111D5AE3B6}">
      <dsp:nvSpPr>
        <dsp:cNvPr id="0" name=""/>
        <dsp:cNvSpPr/>
      </dsp:nvSpPr>
      <dsp:spPr>
        <a:xfrm>
          <a:off x="0" y="2327768"/>
          <a:ext cx="3197070" cy="2246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Older age groups tended to have higher proportions of active patients on ART that were virally suppressed </a:t>
          </a:r>
          <a:endParaRPr lang="en-ZW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660" y="2437428"/>
        <a:ext cx="2977750" cy="2027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F3425-9376-4B0E-B41E-40FBA1B4461B}">
      <dsp:nvSpPr>
        <dsp:cNvPr id="0" name=""/>
        <dsp:cNvSpPr/>
      </dsp:nvSpPr>
      <dsp:spPr>
        <a:xfrm>
          <a:off x="6767890" y="3860041"/>
          <a:ext cx="91440" cy="256593"/>
        </a:xfrm>
        <a:custGeom>
          <a:avLst/>
          <a:gdLst/>
          <a:ahLst/>
          <a:cxnLst/>
          <a:rect l="0" t="0" r="0" b="0"/>
          <a:pathLst>
            <a:path>
              <a:moveTo>
                <a:pt x="108210" y="0"/>
              </a:moveTo>
              <a:lnTo>
                <a:pt x="108210" y="173465"/>
              </a:lnTo>
              <a:lnTo>
                <a:pt x="45720" y="173465"/>
              </a:lnTo>
              <a:lnTo>
                <a:pt x="45720" y="256593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1F6E4-B7A0-4CA2-B2C9-1E076B30BD9C}">
      <dsp:nvSpPr>
        <dsp:cNvPr id="0" name=""/>
        <dsp:cNvSpPr/>
      </dsp:nvSpPr>
      <dsp:spPr>
        <a:xfrm>
          <a:off x="5930189" y="3047113"/>
          <a:ext cx="945911" cy="243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89"/>
              </a:lnTo>
              <a:lnTo>
                <a:pt x="945911" y="159989"/>
              </a:lnTo>
              <a:lnTo>
                <a:pt x="945911" y="243117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942C9-D396-4599-A728-14041CCC6187}">
      <dsp:nvSpPr>
        <dsp:cNvPr id="0" name=""/>
        <dsp:cNvSpPr/>
      </dsp:nvSpPr>
      <dsp:spPr>
        <a:xfrm>
          <a:off x="5071121" y="3047113"/>
          <a:ext cx="859067" cy="278839"/>
        </a:xfrm>
        <a:custGeom>
          <a:avLst/>
          <a:gdLst/>
          <a:ahLst/>
          <a:cxnLst/>
          <a:rect l="0" t="0" r="0" b="0"/>
          <a:pathLst>
            <a:path>
              <a:moveTo>
                <a:pt x="859067" y="0"/>
              </a:moveTo>
              <a:lnTo>
                <a:pt x="859067" y="195710"/>
              </a:lnTo>
              <a:lnTo>
                <a:pt x="0" y="195710"/>
              </a:lnTo>
              <a:lnTo>
                <a:pt x="0" y="27883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A59B5-D4EE-4F4E-B100-440A041D4661}">
      <dsp:nvSpPr>
        <dsp:cNvPr id="0" name=""/>
        <dsp:cNvSpPr/>
      </dsp:nvSpPr>
      <dsp:spPr>
        <a:xfrm>
          <a:off x="5866603" y="2260984"/>
          <a:ext cx="91440" cy="216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191"/>
              </a:lnTo>
              <a:lnTo>
                <a:pt x="63586" y="133191"/>
              </a:lnTo>
              <a:lnTo>
                <a:pt x="63586" y="216319"/>
              </a:lnTo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5AE0A-8006-4117-A4F4-F76ADBECD6CA}">
      <dsp:nvSpPr>
        <dsp:cNvPr id="0" name=""/>
        <dsp:cNvSpPr/>
      </dsp:nvSpPr>
      <dsp:spPr>
        <a:xfrm>
          <a:off x="4963185" y="1403406"/>
          <a:ext cx="949137" cy="287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39"/>
              </a:lnTo>
              <a:lnTo>
                <a:pt x="949137" y="204639"/>
              </a:lnTo>
              <a:lnTo>
                <a:pt x="949137" y="28776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8D4B6-35FD-46DF-9354-8AA953E0D3BD}">
      <dsp:nvSpPr>
        <dsp:cNvPr id="0" name=""/>
        <dsp:cNvSpPr/>
      </dsp:nvSpPr>
      <dsp:spPr>
        <a:xfrm>
          <a:off x="4187727" y="1403406"/>
          <a:ext cx="775458" cy="260975"/>
        </a:xfrm>
        <a:custGeom>
          <a:avLst/>
          <a:gdLst/>
          <a:ahLst/>
          <a:cxnLst/>
          <a:rect l="0" t="0" r="0" b="0"/>
          <a:pathLst>
            <a:path>
              <a:moveTo>
                <a:pt x="775458" y="0"/>
              </a:moveTo>
              <a:lnTo>
                <a:pt x="775458" y="177847"/>
              </a:lnTo>
              <a:lnTo>
                <a:pt x="0" y="177847"/>
              </a:lnTo>
              <a:lnTo>
                <a:pt x="0" y="26097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9B846-AE08-44A1-B7D7-10AD942C4983}">
      <dsp:nvSpPr>
        <dsp:cNvPr id="0" name=""/>
        <dsp:cNvSpPr/>
      </dsp:nvSpPr>
      <dsp:spPr>
        <a:xfrm>
          <a:off x="4004347" y="593139"/>
          <a:ext cx="958838" cy="240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328"/>
              </a:lnTo>
              <a:lnTo>
                <a:pt x="958838" y="157328"/>
              </a:lnTo>
              <a:lnTo>
                <a:pt x="958838" y="24045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87354-3C2B-4AA4-B26B-F0FF601B0AE6}">
      <dsp:nvSpPr>
        <dsp:cNvPr id="0" name=""/>
        <dsp:cNvSpPr/>
      </dsp:nvSpPr>
      <dsp:spPr>
        <a:xfrm>
          <a:off x="3029307" y="593139"/>
          <a:ext cx="975039" cy="240456"/>
        </a:xfrm>
        <a:custGeom>
          <a:avLst/>
          <a:gdLst/>
          <a:ahLst/>
          <a:cxnLst/>
          <a:rect l="0" t="0" r="0" b="0"/>
          <a:pathLst>
            <a:path>
              <a:moveTo>
                <a:pt x="975039" y="0"/>
              </a:moveTo>
              <a:lnTo>
                <a:pt x="975039" y="157328"/>
              </a:lnTo>
              <a:lnTo>
                <a:pt x="0" y="157328"/>
              </a:lnTo>
              <a:lnTo>
                <a:pt x="0" y="24045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24936-A5F8-472E-9291-D58E2B33FB65}">
      <dsp:nvSpPr>
        <dsp:cNvPr id="0" name=""/>
        <dsp:cNvSpPr/>
      </dsp:nvSpPr>
      <dsp:spPr>
        <a:xfrm>
          <a:off x="3216390" y="23329"/>
          <a:ext cx="1575914" cy="56980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86EE6-005D-463A-8322-ABCE9CD9D451}">
      <dsp:nvSpPr>
        <dsp:cNvPr id="0" name=""/>
        <dsp:cNvSpPr/>
      </dsp:nvSpPr>
      <dsp:spPr>
        <a:xfrm>
          <a:off x="3316094" y="118048"/>
          <a:ext cx="1575914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400" kern="1200" dirty="0"/>
            <a:t>840,971 patients entered in the ePMS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3332783" y="134737"/>
        <a:ext cx="1542536" cy="536431"/>
      </dsp:txXfrm>
    </dsp:sp>
    <dsp:sp modelId="{B075BF55-630E-4176-AB45-5D8B0DAB5CB9}">
      <dsp:nvSpPr>
        <dsp:cNvPr id="0" name=""/>
        <dsp:cNvSpPr/>
      </dsp:nvSpPr>
      <dsp:spPr>
        <a:xfrm>
          <a:off x="2170174" y="833596"/>
          <a:ext cx="1718267" cy="56980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BA892-0258-49B4-BB70-5A213FD6C7B3}">
      <dsp:nvSpPr>
        <dsp:cNvPr id="0" name=""/>
        <dsp:cNvSpPr/>
      </dsp:nvSpPr>
      <dsp:spPr>
        <a:xfrm>
          <a:off x="2269878" y="928315"/>
          <a:ext cx="1718267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400" kern="1200" dirty="0"/>
            <a:t>721,514 (85.8%) never had a VL done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2286567" y="945004"/>
        <a:ext cx="1684889" cy="536431"/>
      </dsp:txXfrm>
    </dsp:sp>
    <dsp:sp modelId="{0BA787C3-D430-4A96-8FB8-E46FAA08B84E}">
      <dsp:nvSpPr>
        <dsp:cNvPr id="0" name=""/>
        <dsp:cNvSpPr/>
      </dsp:nvSpPr>
      <dsp:spPr>
        <a:xfrm>
          <a:off x="4087850" y="833596"/>
          <a:ext cx="1750670" cy="56980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DF6B7-8395-454D-8BB6-9C2220CA0A38}">
      <dsp:nvSpPr>
        <dsp:cNvPr id="0" name=""/>
        <dsp:cNvSpPr/>
      </dsp:nvSpPr>
      <dsp:spPr>
        <a:xfrm>
          <a:off x="4187554" y="928315"/>
          <a:ext cx="1750670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400" kern="1200" dirty="0"/>
            <a:t>119,457 (14.2%) ever had a VL done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4204243" y="945004"/>
        <a:ext cx="1717292" cy="536431"/>
      </dsp:txXfrm>
    </dsp:sp>
    <dsp:sp modelId="{53EAB055-D4D0-4925-81E2-5B12848FC650}">
      <dsp:nvSpPr>
        <dsp:cNvPr id="0" name=""/>
        <dsp:cNvSpPr/>
      </dsp:nvSpPr>
      <dsp:spPr>
        <a:xfrm>
          <a:off x="3338293" y="1664381"/>
          <a:ext cx="1698867" cy="56980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9AD76-98FC-4409-BCBA-4DE08B8F44AB}">
      <dsp:nvSpPr>
        <dsp:cNvPr id="0" name=""/>
        <dsp:cNvSpPr/>
      </dsp:nvSpPr>
      <dsp:spPr>
        <a:xfrm>
          <a:off x="3437998" y="1759100"/>
          <a:ext cx="1698867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400" kern="1200" dirty="0"/>
            <a:t>96,754 (81%) have VL&lt;1,000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3454687" y="1775789"/>
        <a:ext cx="1665489" cy="536431"/>
      </dsp:txXfrm>
    </dsp:sp>
    <dsp:sp modelId="{9614B8C3-36E5-4EA0-9518-7F88DB9195CF}">
      <dsp:nvSpPr>
        <dsp:cNvPr id="0" name=""/>
        <dsp:cNvSpPr/>
      </dsp:nvSpPr>
      <dsp:spPr>
        <a:xfrm>
          <a:off x="5236569" y="1691174"/>
          <a:ext cx="1351507" cy="56980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C8C11-B619-4B26-AAE3-BC483D353178}">
      <dsp:nvSpPr>
        <dsp:cNvPr id="0" name=""/>
        <dsp:cNvSpPr/>
      </dsp:nvSpPr>
      <dsp:spPr>
        <a:xfrm>
          <a:off x="5336273" y="1785893"/>
          <a:ext cx="1351507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/>
            <a:t>22,703 (19%) have VL ≥1,000</a:t>
          </a: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5352962" y="1802582"/>
        <a:ext cx="1318129" cy="536431"/>
      </dsp:txXfrm>
    </dsp:sp>
    <dsp:sp modelId="{79B12D8E-E964-41A7-B1C3-1A365F72410E}">
      <dsp:nvSpPr>
        <dsp:cNvPr id="0" name=""/>
        <dsp:cNvSpPr/>
      </dsp:nvSpPr>
      <dsp:spPr>
        <a:xfrm>
          <a:off x="4989860" y="2477303"/>
          <a:ext cx="1880659" cy="56980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E6E3-8CF7-4ECC-BA57-02DEF8F78550}">
      <dsp:nvSpPr>
        <dsp:cNvPr id="0" name=""/>
        <dsp:cNvSpPr/>
      </dsp:nvSpPr>
      <dsp:spPr>
        <a:xfrm>
          <a:off x="5089564" y="2572022"/>
          <a:ext cx="1880659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400" kern="1200" dirty="0"/>
            <a:t>7,764 (34.2%) had a follow-up VL done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5106253" y="2588711"/>
        <a:ext cx="1847281" cy="536431"/>
      </dsp:txXfrm>
    </dsp:sp>
    <dsp:sp modelId="{79647B5F-16C8-4156-9A8B-41780CE21254}">
      <dsp:nvSpPr>
        <dsp:cNvPr id="0" name=""/>
        <dsp:cNvSpPr/>
      </dsp:nvSpPr>
      <dsp:spPr>
        <a:xfrm>
          <a:off x="4247374" y="3325952"/>
          <a:ext cx="1647494" cy="56980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8AAEE-4450-4A21-B7BA-D302D5E3BAEC}">
      <dsp:nvSpPr>
        <dsp:cNvPr id="0" name=""/>
        <dsp:cNvSpPr/>
      </dsp:nvSpPr>
      <dsp:spPr>
        <a:xfrm>
          <a:off x="4347078" y="3420671"/>
          <a:ext cx="1647494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3,076 (39.6%) had 2nd VL&lt;1,000</a:t>
          </a: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4363767" y="3437360"/>
        <a:ext cx="1614116" cy="536431"/>
      </dsp:txXfrm>
    </dsp:sp>
    <dsp:sp modelId="{CD402372-CA0D-4D44-8D56-48A1AD044158}">
      <dsp:nvSpPr>
        <dsp:cNvPr id="0" name=""/>
        <dsp:cNvSpPr/>
      </dsp:nvSpPr>
      <dsp:spPr>
        <a:xfrm>
          <a:off x="6134604" y="3290231"/>
          <a:ext cx="1482994" cy="56980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E447C-4196-465F-88A0-640651C88339}">
      <dsp:nvSpPr>
        <dsp:cNvPr id="0" name=""/>
        <dsp:cNvSpPr/>
      </dsp:nvSpPr>
      <dsp:spPr>
        <a:xfrm>
          <a:off x="6234308" y="3384950"/>
          <a:ext cx="1482994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4,688 (60.4%) had 2nd VL ≥1,000</a:t>
          </a: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6250997" y="3401639"/>
        <a:ext cx="1449616" cy="536431"/>
      </dsp:txXfrm>
    </dsp:sp>
    <dsp:sp modelId="{07EFB273-901C-4683-AD76-7F75FD8A2219}">
      <dsp:nvSpPr>
        <dsp:cNvPr id="0" name=""/>
        <dsp:cNvSpPr/>
      </dsp:nvSpPr>
      <dsp:spPr>
        <a:xfrm>
          <a:off x="5798111" y="4116635"/>
          <a:ext cx="2030999" cy="56980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755FA-F2D8-4846-9775-139ADCDC11FA}">
      <dsp:nvSpPr>
        <dsp:cNvPr id="0" name=""/>
        <dsp:cNvSpPr/>
      </dsp:nvSpPr>
      <dsp:spPr>
        <a:xfrm>
          <a:off x="5897815" y="4211354"/>
          <a:ext cx="2030999" cy="56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400" kern="1200" dirty="0"/>
            <a:t>1,991 (42.5%) switched to 2nd-line ART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400" kern="1200" dirty="0"/>
        </a:p>
      </dsp:txBody>
      <dsp:txXfrm>
        <a:off x="5914504" y="4228043"/>
        <a:ext cx="1997621" cy="536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0.39809</cdr:x>
      <cdr:y>0.07703</cdr:y>
    </cdr:from>
    <cdr:to>
      <cdr:x>0.51652</cdr:x>
      <cdr:y>0.86894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7F9414F0-D643-4AD3-9741-F4222762CE21}"/>
            </a:ext>
          </a:extLst>
        </cdr:cNvPr>
        <cdr:cNvSpPr/>
      </cdr:nvSpPr>
      <cdr:spPr>
        <a:xfrm xmlns:a="http://schemas.openxmlformats.org/drawingml/2006/main">
          <a:off x="4634053" y="388596"/>
          <a:ext cx="1378634" cy="399522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rgbClr val="FF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0.52377</cdr:x>
      <cdr:y>0.1077</cdr:y>
    </cdr:from>
    <cdr:to>
      <cdr:x>0.64099</cdr:x>
      <cdr:y>0.88062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37665375-B8C5-4388-888E-DBD4F82942CA}"/>
            </a:ext>
          </a:extLst>
        </cdr:cNvPr>
        <cdr:cNvSpPr/>
      </cdr:nvSpPr>
      <cdr:spPr>
        <a:xfrm xmlns:a="http://schemas.openxmlformats.org/drawingml/2006/main">
          <a:off x="6097093" y="543340"/>
          <a:ext cx="1364566" cy="389940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rgbClr val="FF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0.76258</cdr:x>
      <cdr:y>0.23318</cdr:y>
    </cdr:from>
    <cdr:to>
      <cdr:x>0.86892</cdr:x>
      <cdr:y>0.87813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37665375-B8C5-4388-888E-DBD4F82942CA}"/>
            </a:ext>
          </a:extLst>
        </cdr:cNvPr>
        <cdr:cNvSpPr/>
      </cdr:nvSpPr>
      <cdr:spPr>
        <a:xfrm xmlns:a="http://schemas.openxmlformats.org/drawingml/2006/main">
          <a:off x="8877027" y="1176387"/>
          <a:ext cx="1237956" cy="325376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rgbClr val="FF0000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0.92848</cdr:x>
      <cdr:y>0.81746</cdr:y>
    </cdr:from>
    <cdr:to>
      <cdr:x>0.96588</cdr:x>
      <cdr:y>0.99128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36B32CD5-C96A-45D2-AA5A-385CDA4F64FB}"/>
            </a:ext>
          </a:extLst>
        </cdr:cNvPr>
        <cdr:cNvSpPr/>
      </cdr:nvSpPr>
      <cdr:spPr>
        <a:xfrm xmlns:a="http://schemas.openxmlformats.org/drawingml/2006/main" rot="7860000" flipH="1" flipV="1">
          <a:off x="10034339" y="3860059"/>
          <a:ext cx="781468" cy="4116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2018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0.69152</cdr:x>
      <cdr:y>0.85826</cdr:y>
    </cdr:from>
    <cdr:to>
      <cdr:x>0.83806</cdr:x>
      <cdr:y>0.91207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41133" y="3975124"/>
          <a:ext cx="750391" cy="24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Jan - </a:t>
          </a:r>
          <a:r>
            <a:rPr lang="en-US" b="1" dirty="0">
              <a:solidFill>
                <a:schemeClr val="bg1"/>
              </a:solidFill>
            </a:rPr>
            <a:t> Sept </a:t>
          </a:r>
          <a:r>
            <a:rPr lang="en-US" sz="1100" b="1" dirty="0">
              <a:solidFill>
                <a:schemeClr val="bg1"/>
              </a:solidFill>
            </a:rPr>
            <a:t> 2017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0.85281</cdr:x>
      <cdr:y>0.20907</cdr:y>
    </cdr:from>
    <cdr:to>
      <cdr:x>1</cdr:x>
      <cdr:y>0.88454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6612D3F2-2001-43A3-BBB7-DB7D683EB95E}"/>
            </a:ext>
          </a:extLst>
        </cdr:cNvPr>
        <cdr:cNvSpPr/>
      </cdr:nvSpPr>
      <cdr:spPr>
        <a:xfrm xmlns:a="http://schemas.openxmlformats.org/drawingml/2006/main">
          <a:off x="5096980" y="936106"/>
          <a:ext cx="879685" cy="30243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W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4EC39-15FD-4AFF-98C3-0056D3FEFB8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4BE1-5739-476F-BA21-538ADEF9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Zimbabwe has a projected population of 13m people and is among the countries in Sub-Saharan</a:t>
            </a:r>
          </a:p>
          <a:p>
            <a:r>
              <a:rPr lang="en-US" dirty="0"/>
              <a:t>Africa worst affected by the HIV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9C15-6CFE-499F-BFEE-2A66680ABE8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3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r>
              <a:rPr lang="en-ZW" dirty="0"/>
              <a:t>This graph shows </a:t>
            </a:r>
            <a:r>
              <a:rPr lang="en-US" dirty="0"/>
              <a:t>health facilities offering HIV services in Zimbabwe as at June 2018.  85% (n=1588) of these sites offer both adult and paediatric ART. While we note with some concern that uptake of IPT is low, IPT coverage is relatively fair, standing at 73% in Zimbabwe. There is therefore potential to improve IPT coverage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 of 1588 sites, 39% (n=624), have ePMS installed in them. 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we note that these sites are high volume sites, we may need as a program to be proactive in looking for opportunities to scale up ePMS coverage to approximately 3/5 of the facilities where ePMS is not installed. </a:t>
            </a:r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In the medium term we may need to operationalise roving DECs concept to capture all HIV data particularly in sites with low coverage of HIV ePMS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05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The capacity</a:t>
            </a:r>
            <a:r>
              <a:rPr lang="en-US" baseline="0" dirty="0"/>
              <a:t> is sufficient and the figure is based on 8 hour shifts however some labs are working 16 or 24 hour shifts . </a:t>
            </a:r>
          </a:p>
          <a:p>
            <a:pPr algn="l"/>
            <a:r>
              <a:rPr lang="en-US" baseline="0" dirty="0"/>
              <a:t>Procuring more high throughput platforms will not solve the TAT issues however the sample and reporting systems needs to be strengthened . In addition, the country should consider replacing old platforms  (2 BM platforms) that have been giving operational issues </a:t>
            </a:r>
          </a:p>
          <a:p>
            <a:endParaRPr lang="en-ZW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E63580-88E9-4D94-A9CD-143673192A99}" type="datetime3">
              <a:rPr lang="en-GB" smtClean="0">
                <a:solidFill>
                  <a:prstClr val="black"/>
                </a:solidFill>
              </a:rPr>
              <a:pPr/>
              <a:t>28 October, 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Hepatitis: WCO Malawi Info Session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9D67BF-86E5-4A5A-AE8B-C767F1C1B8A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9134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select high gap districts for lab clinic interphase strengthening activities so that resources are directed to areas of greatest need and lowest coverage as a subset of total patients on art.</a:t>
            </a:r>
            <a:br>
              <a:rPr lang="en-US" dirty="0"/>
            </a:br>
            <a:r>
              <a:rPr lang="en-US" dirty="0"/>
              <a:t>Optimized integrated sample transport system in high gap (&gt;10,000) to improve access, coverage and quality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0FE9A-EA2A-4AC8-BF53-F69849F1BE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 Suppression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FE9A-EA2A-4AC8-BF53-F69849F1BE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6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4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0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065F-3AD6-4E31-BB64-4A63072AC2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15E2-7E93-4B51-9F08-3CA08FDC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7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088" y="407811"/>
            <a:ext cx="10648514" cy="3192462"/>
          </a:xfrm>
        </p:spPr>
        <p:txBody>
          <a:bodyPr>
            <a:noAutofit/>
          </a:bodyPr>
          <a:lstStyle/>
          <a:p>
            <a:r>
              <a:rPr lang="en-ZW" sz="4795" dirty="0"/>
              <a:t>Zimbabwe Viral Load Clinic: Laboratory Interface </a:t>
            </a:r>
            <a:br>
              <a:rPr lang="en-ZW" sz="4795" dirty="0"/>
            </a:br>
            <a:r>
              <a:rPr lang="en-ZW" sz="4795" dirty="0"/>
              <a:t>Learning Session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dirty="0" smtClean="0"/>
              <a:t>28- 30 October 2019</a:t>
            </a:r>
          </a:p>
          <a:p>
            <a:r>
              <a:rPr lang="en-ZW" dirty="0" smtClean="0"/>
              <a:t>Holiday Inn, Harare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2210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213" y="1199074"/>
            <a:ext cx="5538846" cy="79126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ZW" sz="1998" b="1" dirty="0">
                <a:latin typeface="Arial" panose="020B0604020202020204" pitchFamily="34" charset="0"/>
                <a:cs typeface="Arial" panose="020B0604020202020204" pitchFamily="34" charset="0"/>
              </a:rPr>
              <a:t>Adults Estimated 90-90-90 Estimated Progress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D0B3914-B740-4448-93AE-CFFBEBA8C7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5213" y="1990338"/>
          <a:ext cx="5538846" cy="447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ED3E9322-597A-42B4-A7D3-115B2D649093}"/>
              </a:ext>
            </a:extLst>
          </p:cNvPr>
          <p:cNvSpPr txBox="1">
            <a:spLocks/>
          </p:cNvSpPr>
          <p:nvPr/>
        </p:nvSpPr>
        <p:spPr>
          <a:xfrm>
            <a:off x="269421" y="6463071"/>
            <a:ext cx="10515600" cy="251784"/>
          </a:xfrm>
          <a:prstGeom prst="rect">
            <a:avLst/>
          </a:prstGeom>
        </p:spPr>
        <p:txBody>
          <a:bodyPr vert="horz" lIns="91345" tIns="45672" rIns="91345" bIns="45672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486">
              <a:defRPr/>
            </a:pPr>
            <a:r>
              <a:rPr lang="en-ZW" sz="439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Draft Shiny 90, 2018 HIV Estimates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70C809-709B-4EFC-803F-186DCAA7FB88}"/>
              </a:ext>
            </a:extLst>
          </p:cNvPr>
          <p:cNvSpPr txBox="1">
            <a:spLocks/>
          </p:cNvSpPr>
          <p:nvPr/>
        </p:nvSpPr>
        <p:spPr>
          <a:xfrm>
            <a:off x="5895773" y="1199074"/>
            <a:ext cx="5970446" cy="791264"/>
          </a:xfrm>
          <a:prstGeom prst="rect">
            <a:avLst/>
          </a:prstGeom>
          <a:solidFill>
            <a:schemeClr val="accent1"/>
          </a:solidFill>
        </p:spPr>
        <p:txBody>
          <a:bodyPr vert="horz" lIns="91345" tIns="45672" rIns="91345" bIns="4567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W" sz="1998" b="1" dirty="0">
                <a:latin typeface="+mn-lt"/>
              </a:rPr>
              <a:t>Children Estimated 90-90-90 Estimated Progress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393844-B39A-49F9-AC8F-0330C33079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95773" y="1990337"/>
          <a:ext cx="5970446" cy="447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6DA498-8611-43C9-B182-2870214BFE2B}"/>
              </a:ext>
            </a:extLst>
          </p:cNvPr>
          <p:cNvSpPr txBox="1"/>
          <p:nvPr/>
        </p:nvSpPr>
        <p:spPr>
          <a:xfrm>
            <a:off x="165213" y="462260"/>
            <a:ext cx="11596797" cy="83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95" b="1" dirty="0">
                <a:solidFill>
                  <a:srgbClr val="C00000"/>
                </a:solidFill>
              </a:rPr>
              <a:t>Progress towards targets</a:t>
            </a:r>
          </a:p>
        </p:txBody>
      </p:sp>
    </p:spTree>
    <p:extLst>
      <p:ext uri="{BB962C8B-B14F-4D97-AF65-F5344CB8AC3E}">
        <p14:creationId xmlns:p14="http://schemas.microsoft.com/office/powerpoint/2010/main" val="36434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2198" b="1" dirty="0">
                <a:latin typeface="Arial" panose="020B0604020202020204" pitchFamily="34" charset="0"/>
                <a:cs typeface="Arial" panose="020B0604020202020204" pitchFamily="34" charset="0"/>
              </a:rPr>
              <a:t>Proportion of active patients enrolled in ART from 2013-2017 with suppressed VL from the first VL test stratified by age at health facilities with ePMS and in ART care for at least 12 months from ART initiation (N=114,857</a:t>
            </a:r>
            <a:r>
              <a:rPr lang="en-US" sz="2198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ZW" dirty="0">
                <a:latin typeface="+mn-lt"/>
              </a:rPr>
              <a:t/>
            </a:r>
            <a:br>
              <a:rPr lang="en-ZW" dirty="0">
                <a:latin typeface="+mn-lt"/>
              </a:rPr>
            </a:br>
            <a:endParaRPr lang="en-ZW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50970" y="1558740"/>
          <a:ext cx="8830002" cy="520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58585" y="1558740"/>
          <a:ext cx="3197070" cy="459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3901" y="6342936"/>
            <a:ext cx="3197070" cy="368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W" sz="1798" b="1" dirty="0"/>
              <a:t>Source:  </a:t>
            </a:r>
            <a:r>
              <a:rPr lang="en-ZW" sz="1798" b="1" dirty="0" err="1"/>
              <a:t>ePMS</a:t>
            </a:r>
            <a:r>
              <a:rPr lang="en-ZW" sz="1798" b="1" dirty="0"/>
              <a:t> 2018</a:t>
            </a:r>
          </a:p>
        </p:txBody>
      </p:sp>
      <p:sp>
        <p:nvSpPr>
          <p:cNvPr id="3" name="Oval 2"/>
          <p:cNvSpPr/>
          <p:nvPr/>
        </p:nvSpPr>
        <p:spPr>
          <a:xfrm>
            <a:off x="4009941" y="3141268"/>
            <a:ext cx="2892587" cy="1141811"/>
          </a:xfrm>
          <a:prstGeom prst="ellipse">
            <a:avLst/>
          </a:prstGeom>
          <a:noFill/>
          <a:ln>
            <a:solidFill>
              <a:srgbClr val="F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34943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951"/>
            <a:ext cx="12192000" cy="5758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2251" y="1461225"/>
            <a:ext cx="1489167" cy="30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99" b="1" dirty="0">
                <a:solidFill>
                  <a:prstClr val="black"/>
                </a:solidFill>
              </a:rPr>
              <a:t>All-Age, Sex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4504" y="1145380"/>
            <a:ext cx="2788919" cy="30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99" b="1" dirty="0">
                <a:solidFill>
                  <a:prstClr val="black"/>
                </a:solidFill>
              </a:rPr>
              <a:t>Coverage Vs Testing Gap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155811"/>
            <a:ext cx="10363200" cy="4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8" b="1" dirty="0">
                <a:solidFill>
                  <a:prstClr val="black"/>
                </a:solidFill>
              </a:rPr>
              <a:t>What does our gap to VL coverage look like?</a:t>
            </a:r>
          </a:p>
        </p:txBody>
      </p:sp>
    </p:spTree>
    <p:extLst>
      <p:ext uri="{BB962C8B-B14F-4D97-AF65-F5344CB8AC3E}">
        <p14:creationId xmlns:p14="http://schemas.microsoft.com/office/powerpoint/2010/main" val="11129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" y="3570"/>
            <a:ext cx="6046159" cy="3610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503" y="3568"/>
            <a:ext cx="6133154" cy="361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" y="3613866"/>
            <a:ext cx="6046159" cy="3240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502" y="3613864"/>
            <a:ext cx="6133156" cy="3240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3782" y="342849"/>
            <a:ext cx="1487616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98" b="1" dirty="0">
                <a:solidFill>
                  <a:prstClr val="black"/>
                </a:solidFill>
                <a:latin typeface="Calibri" panose="020F0502020204030204"/>
              </a:rPr>
              <a:t>All-Age, Sex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941" y="3911587"/>
            <a:ext cx="1487616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98" b="1" dirty="0">
                <a:solidFill>
                  <a:prstClr val="black"/>
                </a:solidFill>
                <a:latin typeface="Calibri" panose="020F0502020204030204"/>
              </a:rPr>
              <a:t>Pediatrics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4045" y="3901256"/>
            <a:ext cx="1487616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98" b="1" dirty="0">
                <a:solidFill>
                  <a:prstClr val="black"/>
                </a:solidFill>
                <a:latin typeface="Calibri" panose="020F0502020204030204"/>
              </a:rPr>
              <a:t>Adult Female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9941" y="342849"/>
            <a:ext cx="1487616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98" b="1" dirty="0">
                <a:solidFill>
                  <a:prstClr val="black"/>
                </a:solidFill>
                <a:latin typeface="Calibri" panose="020F0502020204030204"/>
              </a:rPr>
              <a:t>Adult Male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0944" y="84154"/>
            <a:ext cx="1273292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8" b="1" dirty="0"/>
              <a:t>Suppression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7103" y="3614943"/>
            <a:ext cx="1273292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8" b="1" dirty="0"/>
              <a:t>Suppression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7103" y="84154"/>
            <a:ext cx="1273292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8" b="1" dirty="0"/>
              <a:t>Suppression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0944" y="3614943"/>
            <a:ext cx="1273292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8" b="1" dirty="0"/>
              <a:t>Suppression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2908" y="5410445"/>
            <a:ext cx="728914" cy="202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412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476212" y="1288090"/>
          <a:ext cx="11049076" cy="428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9313D36-80AA-4510-9CA9-7D30B089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dirty="0"/>
              <a:t>2018 Viral Suppression by Province</a:t>
            </a:r>
            <a:br>
              <a:rPr lang="en-ZW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5CA34-4C00-4143-A87A-1B75D000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55" y="911343"/>
            <a:ext cx="11868957" cy="57546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81" y="133117"/>
            <a:ext cx="10423825" cy="313803"/>
          </a:xfrm>
        </p:spPr>
        <p:txBody>
          <a:bodyPr>
            <a:noAutofit/>
          </a:bodyPr>
          <a:lstStyle/>
          <a:p>
            <a:r>
              <a:rPr lang="en-ZW" sz="1993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Management of PLHIV enrolled in ART care with High Viral Load in the Zimbabwe ART Program, 2004-2017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17290" y="735307"/>
          <a:ext cx="10121153" cy="482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896228" y="842390"/>
          <a:ext cx="939980" cy="438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343">
                <a:tc>
                  <a:txBody>
                    <a:bodyPr/>
                    <a:lstStyle/>
                    <a:p>
                      <a:pPr algn="ctr"/>
                      <a:endParaRPr lang="en-ZW" sz="2000" dirty="0"/>
                    </a:p>
                  </a:txBody>
                  <a:tcPr marL="68580" marR="68580" marT="34169" marB="3416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343">
                <a:tc>
                  <a:txBody>
                    <a:bodyPr/>
                    <a:lstStyle/>
                    <a:p>
                      <a:pPr algn="ctr"/>
                      <a:r>
                        <a:rPr lang="en-ZW" sz="2000" dirty="0">
                          <a:solidFill>
                            <a:schemeClr val="bg1"/>
                          </a:solidFill>
                        </a:rPr>
                        <a:t>85.8%</a:t>
                      </a:r>
                    </a:p>
                  </a:txBody>
                  <a:tcPr marL="68580" marR="68580" marT="34169" marB="34169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343">
                <a:tc>
                  <a:txBody>
                    <a:bodyPr/>
                    <a:lstStyle/>
                    <a:p>
                      <a:pPr algn="ctr"/>
                      <a:endParaRPr lang="en-ZW" sz="2000" dirty="0"/>
                    </a:p>
                  </a:txBody>
                  <a:tcPr marL="68580" marR="68580" marT="34169" marB="3416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343">
                <a:tc>
                  <a:txBody>
                    <a:bodyPr/>
                    <a:lstStyle/>
                    <a:p>
                      <a:pPr algn="ctr"/>
                      <a:r>
                        <a:rPr lang="en-ZW" sz="2000" dirty="0">
                          <a:solidFill>
                            <a:schemeClr val="bg1"/>
                          </a:solidFill>
                        </a:rPr>
                        <a:t>65.8%</a:t>
                      </a:r>
                    </a:p>
                  </a:txBody>
                  <a:tcPr marL="68580" marR="68580" marT="34169" marB="3416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23">
                <a:tc>
                  <a:txBody>
                    <a:bodyPr/>
                    <a:lstStyle/>
                    <a:p>
                      <a:pPr algn="ctr"/>
                      <a:endParaRPr lang="en-ZW" sz="2000" dirty="0"/>
                    </a:p>
                  </a:txBody>
                  <a:tcPr marL="68580" marR="68580" marT="34169" marB="3416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343">
                <a:tc>
                  <a:txBody>
                    <a:bodyPr/>
                    <a:lstStyle/>
                    <a:p>
                      <a:pPr algn="ctr"/>
                      <a:r>
                        <a:rPr lang="en-ZW" sz="2000" dirty="0">
                          <a:solidFill>
                            <a:schemeClr val="bg1"/>
                          </a:solidFill>
                        </a:rPr>
                        <a:t>57.5%</a:t>
                      </a:r>
                    </a:p>
                  </a:txBody>
                  <a:tcPr marL="68580" marR="68580" marT="34169" marB="34169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9189921" y="842390"/>
            <a:ext cx="363474" cy="4526650"/>
          </a:xfrm>
          <a:prstGeom prst="downArrow">
            <a:avLst/>
          </a:prstGeom>
          <a:gradFill>
            <a:gsLst>
              <a:gs pos="0">
                <a:srgbClr val="C00000"/>
              </a:gs>
              <a:gs pos="69000">
                <a:srgbClr val="FFC000"/>
              </a:gs>
              <a:gs pos="83000">
                <a:srgbClr val="FFFF00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sz="1346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5080" y="417145"/>
            <a:ext cx="2660459" cy="299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W" sz="1346" dirty="0">
                <a:solidFill>
                  <a:prstClr val="white"/>
                </a:solidFill>
              </a:rPr>
              <a:t>Leakages along the VL care cascade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8150" y="5559395"/>
            <a:ext cx="1668912" cy="253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W" sz="1046" dirty="0">
                <a:solidFill>
                  <a:prstClr val="white"/>
                </a:solidFill>
              </a:rPr>
              <a:t>Source: ePMS Report,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376" y="5641276"/>
            <a:ext cx="11530971" cy="920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4751" indent="-284751">
              <a:buFont typeface="Arial" panose="020B0604020202020204" pitchFamily="34" charset="0"/>
              <a:buChar char="•"/>
            </a:pPr>
            <a:r>
              <a:rPr lang="en-ZW" sz="1793" dirty="0"/>
              <a:t>Missed opportunities in actioning on unsuppressed VL result reaching the 3</a:t>
            </a:r>
            <a:r>
              <a:rPr lang="en-ZW" sz="1793" baseline="30000" dirty="0"/>
              <a:t>rd</a:t>
            </a:r>
            <a:r>
              <a:rPr lang="en-ZW" sz="1793" dirty="0"/>
              <a:t> 90</a:t>
            </a:r>
          </a:p>
          <a:p>
            <a:pPr marL="284751" indent="-284751">
              <a:buFont typeface="Arial" panose="020B0604020202020204" pitchFamily="34" charset="0"/>
              <a:buChar char="•"/>
            </a:pPr>
            <a:r>
              <a:rPr lang="en-ZW" sz="1793" dirty="0"/>
              <a:t>Unavailability of resistance testing with most clients accessing service from private sector (US$200 – US$700/test</a:t>
            </a:r>
          </a:p>
          <a:p>
            <a:pPr marL="284751" indent="-284751">
              <a:buFont typeface="Arial" panose="020B0604020202020204" pitchFamily="34" charset="0"/>
              <a:buChar char="•"/>
            </a:pPr>
            <a:r>
              <a:rPr lang="en-ZW" sz="1793" dirty="0"/>
              <a:t>Limited 3rd line options due to unavailability of single formulations of NRTIs</a:t>
            </a:r>
          </a:p>
        </p:txBody>
      </p:sp>
    </p:spTree>
    <p:extLst>
      <p:ext uri="{BB962C8B-B14F-4D97-AF65-F5344CB8AC3E}">
        <p14:creationId xmlns:p14="http://schemas.microsoft.com/office/powerpoint/2010/main" val="16204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6" y="277920"/>
            <a:ext cx="11456845" cy="114181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/>
              <a:t> Viral Load scale up in </a:t>
            </a:r>
            <a:r>
              <a:rPr lang="en-GB" dirty="0" smtClean="0"/>
              <a:t>Zimbabwe: </a:t>
            </a:r>
            <a:r>
              <a:rPr lang="en-GB" dirty="0"/>
              <a:t>Clinical </a:t>
            </a:r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221" y="1486807"/>
            <a:ext cx="11706779" cy="525111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Narrow" panose="020B0606020202030204" pitchFamily="34" charset="0"/>
              </a:rPr>
              <a:t>Weak </a:t>
            </a:r>
            <a:r>
              <a:rPr lang="en-GB" dirty="0">
                <a:latin typeface="Arial Narrow" panose="020B0606020202030204" pitchFamily="34" charset="0"/>
              </a:rPr>
              <a:t>Sample transportation</a:t>
            </a:r>
          </a:p>
          <a:p>
            <a:r>
              <a:rPr lang="en-GB" dirty="0">
                <a:latin typeface="Arial Narrow" panose="020B0606020202030204" pitchFamily="34" charset="0"/>
              </a:rPr>
              <a:t>Long  TAT and inadequate systems to track </a:t>
            </a:r>
            <a:r>
              <a:rPr lang="en-GB" dirty="0" smtClean="0">
                <a:latin typeface="Arial Narrow" panose="020B0606020202030204" pitchFamily="34" charset="0"/>
              </a:rPr>
              <a:t>TAT</a:t>
            </a:r>
          </a:p>
          <a:p>
            <a:r>
              <a:rPr lang="en-GB" dirty="0" smtClean="0">
                <a:latin typeface="Arial Narrow" panose="020B0606020202030204" pitchFamily="34" charset="0"/>
              </a:rPr>
              <a:t>No system for facilities to track coverage of routine VL monitoring of client cohorts </a:t>
            </a:r>
          </a:p>
          <a:p>
            <a:r>
              <a:rPr lang="en-GB" dirty="0" smtClean="0">
                <a:latin typeface="Arial Narrow" panose="020B0606020202030204" pitchFamily="34" charset="0"/>
              </a:rPr>
              <a:t>Shortages of critical M&amp;E tools for VL monitoring of VL for clients, leading to a improvisation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smtClean="0">
                <a:latin typeface="Arial Narrow" panose="020B0606020202030204" pitchFamily="34" charset="0"/>
              </a:rPr>
              <a:t>For facilities with tools, inadequate documentation of VL sample collection and results leading to data quality issues. </a:t>
            </a:r>
          </a:p>
          <a:p>
            <a:r>
              <a:rPr lang="en-GB" dirty="0">
                <a:latin typeface="Arial Narrow" panose="020B0606020202030204" pitchFamily="34" charset="0"/>
              </a:rPr>
              <a:t>F</a:t>
            </a:r>
            <a:r>
              <a:rPr lang="en-GB" dirty="0" smtClean="0">
                <a:latin typeface="Arial Narrow" panose="020B0606020202030204" pitchFamily="34" charset="0"/>
              </a:rPr>
              <a:t>or clients with high VL load- inadequate documentation of EAC sessions, repeat VL, recording of repeat VL Result, and whether clients re-suppressed or switched to second line </a:t>
            </a:r>
            <a:endParaRPr lang="en-GB" sz="1998" dirty="0">
              <a:latin typeface="Arial Narrow" panose="020B0606020202030204" pitchFamily="34" charset="0"/>
            </a:endParaRPr>
          </a:p>
          <a:p>
            <a:endParaRPr lang="en-GB" sz="1998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998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555" y="192012"/>
            <a:ext cx="10972800" cy="647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with VL CLI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528" y="839409"/>
            <a:ext cx="11845984" cy="5754646"/>
          </a:xfrm>
        </p:spPr>
        <p:txBody>
          <a:bodyPr/>
          <a:lstStyle/>
          <a:p>
            <a:pPr marL="0" indent="0">
              <a:buNone/>
            </a:pPr>
            <a:r>
              <a:rPr lang="en-US" sz="3596" dirty="0"/>
              <a:t>With the current challenges, MOHCC will be implementing a VL CLI over the following phases to address them, </a:t>
            </a:r>
          </a:p>
          <a:p>
            <a:pPr marL="0" indent="0">
              <a:buNone/>
            </a:pPr>
            <a:r>
              <a:rPr lang="en-US" sz="3596" b="1" dirty="0"/>
              <a:t>Phase 1</a:t>
            </a:r>
            <a:r>
              <a:rPr lang="en-US" sz="3596" dirty="0"/>
              <a:t>: Increase VL results recorded in green booklets from baseline to 95% by November 2020</a:t>
            </a:r>
          </a:p>
          <a:p>
            <a:pPr marL="0" indent="0">
              <a:buNone/>
            </a:pPr>
            <a:r>
              <a:rPr lang="en-US" sz="3596" b="1" dirty="0"/>
              <a:t>Phase 2</a:t>
            </a:r>
            <a:r>
              <a:rPr lang="en-US" sz="3596" dirty="0"/>
              <a:t>: Increase proportion of clients with a high initial VL managed according to guidelines from baseline to 90% by November 2020</a:t>
            </a:r>
          </a:p>
          <a:p>
            <a:pPr marL="0" indent="0">
              <a:buNone/>
            </a:pPr>
            <a:r>
              <a:rPr lang="en-US" sz="3596" b="1" dirty="0"/>
              <a:t>Phase 3</a:t>
            </a:r>
            <a:r>
              <a:rPr lang="en-US" sz="3596" dirty="0"/>
              <a:t>: Increasing 12month VL coverage in participating facilities from baseline to 90% by November 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4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44" y="149290"/>
            <a:ext cx="119618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Mbare Polyclinic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Kuwadzana Polyclinic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Parirenyatwa</a:t>
            </a:r>
            <a:r>
              <a:rPr lang="en-US" sz="2800" dirty="0"/>
              <a:t> Central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Zengeza</a:t>
            </a:r>
            <a:r>
              <a:rPr lang="en-US" sz="2800" dirty="0"/>
              <a:t> Polyclinic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Seke North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Hatcliffe</a:t>
            </a:r>
            <a:r>
              <a:rPr lang="en-US" sz="2800" dirty="0"/>
              <a:t> Polyclinic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Beatrice Road Infectious Disease Hospital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National Microbiology Reference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 </a:t>
            </a:r>
            <a:r>
              <a:rPr lang="en-US" sz="2800" dirty="0" err="1"/>
              <a:t>Marys</a:t>
            </a:r>
            <a:r>
              <a:rPr lang="en-US" sz="2800" dirty="0"/>
              <a:t>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Chitungwiza Central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Hopely</a:t>
            </a:r>
            <a:r>
              <a:rPr lang="en-US" sz="2800" dirty="0"/>
              <a:t>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Overspill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Epworth Polyclinic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Budiriro</a:t>
            </a:r>
            <a:r>
              <a:rPr lang="en-US" sz="2800" dirty="0"/>
              <a:t> Polyclinic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PSI Laboratory- Chitungwiza</a:t>
            </a:r>
          </a:p>
        </p:txBody>
      </p:sp>
    </p:spTree>
    <p:extLst>
      <p:ext uri="{BB962C8B-B14F-4D97-AF65-F5344CB8AC3E}">
        <p14:creationId xmlns:p14="http://schemas.microsoft.com/office/powerpoint/2010/main" val="112286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079"/>
            <a:ext cx="10972800" cy="863197"/>
          </a:xfrm>
        </p:spPr>
        <p:txBody>
          <a:bodyPr>
            <a:normAutofit/>
          </a:bodyPr>
          <a:lstStyle/>
          <a:p>
            <a:r>
              <a:rPr lang="en-GB" dirty="0"/>
              <a:t>Outline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911343"/>
          <a:ext cx="10972800" cy="521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2" y="407811"/>
            <a:ext cx="11653157" cy="719331"/>
          </a:xfrm>
        </p:spPr>
        <p:txBody>
          <a:bodyPr>
            <a:noAutofit/>
          </a:bodyPr>
          <a:lstStyle/>
          <a:p>
            <a:r>
              <a:rPr lang="en-GB" sz="5395" dirty="0"/>
              <a:t>Objectives of Learning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87" y="1774539"/>
            <a:ext cx="11149626" cy="4819516"/>
          </a:xfrm>
        </p:spPr>
        <p:txBody>
          <a:bodyPr>
            <a:normAutofit/>
          </a:bodyPr>
          <a:lstStyle/>
          <a:p>
            <a:pPr lvl="0" fontAlgn="base"/>
            <a:r>
              <a:rPr lang="de-DE" sz="3996" dirty="0"/>
              <a:t>Sensitize </a:t>
            </a:r>
            <a:r>
              <a:rPr lang="en-US" sz="3996" dirty="0"/>
              <a:t>participants on the VL CLI </a:t>
            </a:r>
            <a:endParaRPr lang="en-US" sz="3996" b="1" dirty="0"/>
          </a:p>
          <a:p>
            <a:pPr lvl="0" fontAlgn="base"/>
            <a:r>
              <a:rPr lang="en-US" sz="3996" dirty="0"/>
              <a:t>To introduce the LARC team</a:t>
            </a:r>
            <a:endParaRPr lang="en-US" sz="3996" b="1" dirty="0"/>
          </a:p>
          <a:p>
            <a:pPr lvl="0" fontAlgn="base"/>
            <a:r>
              <a:rPr lang="en-US" sz="3996" dirty="0"/>
              <a:t>Prime participants on the QI principles </a:t>
            </a:r>
            <a:endParaRPr lang="en-US" sz="3996" b="1" dirty="0"/>
          </a:p>
          <a:p>
            <a:pPr lvl="0" fontAlgn="base"/>
            <a:r>
              <a:rPr lang="en-US" sz="3996" dirty="0"/>
              <a:t>Identify current gaps in management of clients on ART with high VL</a:t>
            </a:r>
            <a:endParaRPr lang="en-US" sz="3996" b="1" dirty="0"/>
          </a:p>
          <a:p>
            <a:pPr lvl="0" fontAlgn="base"/>
            <a:r>
              <a:rPr lang="en-US" sz="3996" dirty="0"/>
              <a:t>Develop plans for the first Action Period</a:t>
            </a:r>
            <a:endParaRPr lang="en-US" sz="3996" b="1" dirty="0"/>
          </a:p>
        </p:txBody>
      </p:sp>
    </p:spTree>
    <p:extLst>
      <p:ext uri="{BB962C8B-B14F-4D97-AF65-F5344CB8AC3E}">
        <p14:creationId xmlns:p14="http://schemas.microsoft.com/office/powerpoint/2010/main" val="3452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Engaged stakeholders with QI capacity</a:t>
            </a:r>
            <a:endParaRPr lang="en-US" b="1" dirty="0"/>
          </a:p>
          <a:p>
            <a:pPr lvl="0" fontAlgn="base"/>
            <a:r>
              <a:rPr lang="en-US" dirty="0"/>
              <a:t>Facility plans for Action Period 1 of the VL CLI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72661"/>
            <a:ext cx="9144000" cy="466241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Country Context: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069258"/>
            <a:ext cx="6324600" cy="5785174"/>
          </a:xfrm>
          <a:noFill/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ZW" dirty="0">
                <a:latin typeface="Book Antiqua" panose="02040602050305030304" pitchFamily="18" charset="0"/>
              </a:rPr>
              <a:t>Zimbabwe remain one of the countries in the world heavily burdened by HIV/AIDS &amp; TB 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1.3m PLHIV 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1,25m adults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76,592  children </a:t>
            </a:r>
          </a:p>
          <a:p>
            <a:pPr marL="456743" lvl="1" indent="0">
              <a:buNone/>
              <a:defRPr/>
            </a:pPr>
            <a:r>
              <a:rPr lang="en-ZW" i="1" dirty="0">
                <a:latin typeface="Book Antiqua" panose="02040602050305030304" pitchFamily="18" charset="0"/>
              </a:rPr>
              <a:t>          (2017 HIV estimates</a:t>
            </a:r>
            <a:r>
              <a:rPr lang="en-ZW" dirty="0">
                <a:latin typeface="Book Antiqua" panose="02040602050305030304" pitchFamily="18" charset="0"/>
              </a:rPr>
              <a:t>)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HIV Prevalence: 13.7% among 15-49  </a:t>
            </a:r>
            <a:r>
              <a:rPr lang="en-ZW" dirty="0" err="1">
                <a:latin typeface="Book Antiqua" panose="02040602050305030304" pitchFamily="18" charset="0"/>
              </a:rPr>
              <a:t>yr</a:t>
            </a:r>
            <a:r>
              <a:rPr lang="en-ZW" dirty="0">
                <a:latin typeface="Book Antiqua" panose="02040602050305030304" pitchFamily="18" charset="0"/>
              </a:rPr>
              <a:t> age group 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Female 16.7%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Male 10.5% 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HIV Incidence: 0.48% in 2016 (down from 1.42% in 2011, 0.98% in 2013)       </a:t>
            </a:r>
          </a:p>
          <a:p>
            <a:pPr marL="456743" lvl="1" indent="0">
              <a:buNone/>
              <a:defRPr/>
            </a:pPr>
            <a:r>
              <a:rPr lang="en-ZW" dirty="0">
                <a:latin typeface="Book Antiqua" panose="02040602050305030304" pitchFamily="18" charset="0"/>
              </a:rPr>
              <a:t>                                        </a:t>
            </a:r>
            <a:r>
              <a:rPr lang="en-ZW" i="1" dirty="0">
                <a:latin typeface="Book Antiqua" panose="02040602050305030304" pitchFamily="18" charset="0"/>
              </a:rPr>
              <a:t>(ZIMPHIA, 2016</a:t>
            </a:r>
            <a:r>
              <a:rPr lang="en-ZW" dirty="0">
                <a:latin typeface="Book Antiqua" panose="02040602050305030304" pitchFamily="18" charset="0"/>
              </a:rPr>
              <a:t>)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MTCT rate 6.7%</a:t>
            </a:r>
          </a:p>
          <a:p>
            <a:pPr marL="456743" lvl="1" indent="0">
              <a:buNone/>
              <a:defRPr/>
            </a:pPr>
            <a:r>
              <a:rPr lang="en-ZW" dirty="0">
                <a:latin typeface="Book Antiqua" panose="02040602050305030304" pitchFamily="18" charset="0"/>
              </a:rPr>
              <a:t>                                 (2017 HIV estimates)</a:t>
            </a:r>
          </a:p>
          <a:p>
            <a:pPr lvl="1">
              <a:lnSpc>
                <a:spcPct val="110000"/>
              </a:lnSpc>
              <a:defRPr/>
            </a:pPr>
            <a:r>
              <a:rPr lang="en-ZW" dirty="0">
                <a:latin typeface="Book Antiqua" panose="02040602050305030304" pitchFamily="18" charset="0"/>
              </a:rPr>
              <a:t>TB/HIV co-infectivity rate of 63% [</a:t>
            </a:r>
            <a:r>
              <a:rPr lang="en-ZW" i="1" dirty="0">
                <a:latin typeface="Book Antiqua" panose="02040602050305030304" pitchFamily="18" charset="0"/>
              </a:rPr>
              <a:t>Global TB Report, 2018]</a:t>
            </a:r>
          </a:p>
          <a:p>
            <a:pPr lvl="1">
              <a:defRPr/>
            </a:pPr>
            <a:endParaRPr lang="en-ZW" dirty="0"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ZW" dirty="0"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ZW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10401" y="1069261"/>
            <a:ext cx="4276725" cy="4521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898" b="1" dirty="0"/>
              <a:t> </a:t>
            </a:r>
            <a:r>
              <a:rPr lang="fr-FR" sz="1798" b="1" dirty="0">
                <a:latin typeface="Book Antiqua" panose="02040602050305030304" pitchFamily="18" charset="0"/>
              </a:rPr>
              <a:t>Total </a:t>
            </a:r>
            <a:r>
              <a:rPr lang="fr-FR" sz="1798" b="1" dirty="0" err="1">
                <a:latin typeface="Book Antiqua" panose="02040602050305030304" pitchFamily="18" charset="0"/>
              </a:rPr>
              <a:t>Popn</a:t>
            </a:r>
            <a:r>
              <a:rPr lang="fr-FR" sz="1798" b="1" dirty="0">
                <a:latin typeface="Book Antiqua" panose="02040602050305030304" pitchFamily="18" charset="0"/>
              </a:rPr>
              <a:t> ~ 13 million (2012 </a:t>
            </a:r>
            <a:r>
              <a:rPr lang="fr-FR" sz="1798" b="1" dirty="0" err="1">
                <a:latin typeface="Book Antiqua" panose="02040602050305030304" pitchFamily="18" charset="0"/>
              </a:rPr>
              <a:t>Census</a:t>
            </a:r>
            <a:r>
              <a:rPr lang="fr-FR" sz="1798" b="1" dirty="0"/>
              <a:t>) </a:t>
            </a:r>
          </a:p>
          <a:p>
            <a:endParaRPr lang="en-US" dirty="0"/>
          </a:p>
        </p:txBody>
      </p:sp>
      <p:pic>
        <p:nvPicPr>
          <p:cNvPr id="1026" name="Picture 2" descr="http://www.ezilon.com/maps/images/africa/political-map-of-Zimbabw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2103"/>
            <a:ext cx="5486400" cy="51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51146" y="237590"/>
            <a:ext cx="11640854" cy="623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330" tIns="45652" rIns="91330" bIns="456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ZW" altLang="en-US" sz="2797" dirty="0"/>
              <a:t>HIV services have significantly been decentralised since program inception which has brought services closer to those who need them….</a:t>
            </a:r>
            <a:endParaRPr sz="2797" b="1" dirty="0">
              <a:solidFill>
                <a:schemeClr val="dk1"/>
              </a:solidFill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75572" y="1357955"/>
          <a:ext cx="11640854" cy="50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" y="6467972"/>
            <a:ext cx="12192001" cy="3689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1798" kern="0" dirty="0">
                <a:cs typeface="Arial"/>
                <a:sym typeface="Arial"/>
              </a:rPr>
              <a:t>Source-DHIS2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C102C-A7F3-4641-BA1F-B6E89D02B06A}"/>
              </a:ext>
            </a:extLst>
          </p:cNvPr>
          <p:cNvSpPr txBox="1"/>
          <p:nvPr/>
        </p:nvSpPr>
        <p:spPr>
          <a:xfrm>
            <a:off x="8601075" y="5853763"/>
            <a:ext cx="3429000" cy="9223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ZW" sz="1798" b="1" dirty="0"/>
              <a:t>Major Partnerships: </a:t>
            </a:r>
            <a:r>
              <a:rPr lang="en-ZW" sz="1798" dirty="0"/>
              <a:t>NAC, PEPFAR( USAID, CDC), GF, DFID, JSI , WHO, UNICEF, UNAIDS, MSF, CHAI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33A90-C460-4AD1-9FB5-E03DD2825DDE}"/>
              </a:ext>
            </a:extLst>
          </p:cNvPr>
          <p:cNvSpPr txBox="1"/>
          <p:nvPr/>
        </p:nvSpPr>
        <p:spPr>
          <a:xfrm>
            <a:off x="3288422" y="950526"/>
            <a:ext cx="5131830" cy="3689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W" sz="1798" dirty="0">
                <a:latin typeface="+mj-lt"/>
              </a:rPr>
              <a:t>Health facilities offering HIV Services as @ June 2019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AF01ED-0625-4A0E-B823-25A35C1D27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1146" y="931069"/>
          <a:ext cx="11248372" cy="512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14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E0DD5CFA-62C9-47B1-9940-C9F21D11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1202">
              <a:defRPr/>
            </a:pPr>
            <a:r>
              <a:rPr lang="en-ZW" sz="2790" dirty="0">
                <a:latin typeface="Arial" panose="020B0604020202020204" pitchFamily="34" charset="0"/>
                <a:cs typeface="Arial" panose="020B0604020202020204" pitchFamily="34" charset="0"/>
              </a:rPr>
              <a:t>Evolution of the OI/ART Programme, 2004 - 2018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D56E-43B0-4D8B-888B-A0C318DCC55D}"/>
              </a:ext>
            </a:extLst>
          </p:cNvPr>
          <p:cNvSpPr txBox="1"/>
          <p:nvPr/>
        </p:nvSpPr>
        <p:spPr>
          <a:xfrm>
            <a:off x="263353" y="5455713"/>
            <a:ext cx="11193636" cy="1073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4751" indent="-284751">
              <a:buFont typeface="Arial" panose="020B0604020202020204" pitchFamily="34" charset="0"/>
              <a:buChar char="•"/>
              <a:defRPr/>
            </a:pPr>
            <a:r>
              <a:rPr lang="en-ZW" sz="1594" dirty="0">
                <a:latin typeface="Arial" panose="020B0604020202020204" pitchFamily="34" charset="0"/>
                <a:cs typeface="Arial" panose="020B0604020202020204" pitchFamily="34" charset="0"/>
              </a:rPr>
              <a:t>Country introduced OI/ART programme in April 2004 guided by </a:t>
            </a:r>
          </a:p>
          <a:p>
            <a:pPr marL="740352" lvl="1" indent="-284751">
              <a:buFont typeface="Arial" panose="020B0604020202020204" pitchFamily="34" charset="0"/>
              <a:buChar char="•"/>
              <a:defRPr/>
            </a:pPr>
            <a:r>
              <a:rPr lang="en-ZW" sz="1594" dirty="0">
                <a:latin typeface="Arial" panose="020B0604020202020204" pitchFamily="34" charset="0"/>
                <a:cs typeface="Arial" panose="020B0604020202020204" pitchFamily="34" charset="0"/>
              </a:rPr>
              <a:t>Nationwide Scale-up of ART plans covering periods 2005-2007; 2008 – 2012 &amp; 2013 – 2017,</a:t>
            </a:r>
          </a:p>
          <a:p>
            <a:pPr marL="283609" indent="-284751">
              <a:buFont typeface="Arial" panose="020B0604020202020204" pitchFamily="34" charset="0"/>
              <a:buChar char="•"/>
              <a:defRPr/>
            </a:pPr>
            <a:r>
              <a:rPr lang="en-ZW" sz="1594" b="1" dirty="0">
                <a:latin typeface="Arial" panose="020B0604020202020204" pitchFamily="34" charset="0"/>
                <a:cs typeface="Arial" panose="020B0604020202020204" pitchFamily="34" charset="0"/>
              </a:rPr>
              <a:t>Prior to 2016 Guidelines, targeted VL testing for suspected treatment failure, and then routine VL for all clients on ART since 2016</a:t>
            </a:r>
            <a:r>
              <a:rPr lang="en-ZW" sz="15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C1B020D-6BB7-4587-B257-BBCA016290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7368" y="1476822"/>
          <a:ext cx="11403632" cy="397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AFE9C115-E13F-4096-BF3C-D714889B5C19}"/>
              </a:ext>
            </a:extLst>
          </p:cNvPr>
          <p:cNvSpPr/>
          <p:nvPr/>
        </p:nvSpPr>
        <p:spPr>
          <a:xfrm rot="16200000">
            <a:off x="5907538" y="1858267"/>
            <a:ext cx="786581" cy="1139825"/>
          </a:xfrm>
          <a:prstGeom prst="borderCallout1">
            <a:avLst>
              <a:gd name="adj1" fmla="val 18750"/>
              <a:gd name="adj2" fmla="val -8333"/>
              <a:gd name="adj3" fmla="val 78351"/>
              <a:gd name="adj4" fmla="val -47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399" dirty="0">
                <a:solidFill>
                  <a:prstClr val="white"/>
                </a:solidFill>
                <a:latin typeface="Franklin Gothic Book" panose="020B0503020102020204"/>
              </a:rPr>
              <a:t>2010 National ART Guidelines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14985D87-BFE4-4EF2-9051-D0340019CDE2}"/>
              </a:ext>
            </a:extLst>
          </p:cNvPr>
          <p:cNvSpPr/>
          <p:nvPr/>
        </p:nvSpPr>
        <p:spPr>
          <a:xfrm rot="16200000">
            <a:off x="7849052" y="1248989"/>
            <a:ext cx="786581" cy="1139825"/>
          </a:xfrm>
          <a:prstGeom prst="borderCallout1">
            <a:avLst>
              <a:gd name="adj1" fmla="val 18750"/>
              <a:gd name="adj2" fmla="val -8333"/>
              <a:gd name="adj3" fmla="val 82283"/>
              <a:gd name="adj4" fmla="val -41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399" dirty="0">
                <a:solidFill>
                  <a:prstClr val="white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2013 National ART Guidelines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827D2C37-AA98-454B-9F0D-AC1D7E05C5C9}"/>
              </a:ext>
            </a:extLst>
          </p:cNvPr>
          <p:cNvSpPr/>
          <p:nvPr/>
        </p:nvSpPr>
        <p:spPr>
          <a:xfrm rot="16200000">
            <a:off x="9545427" y="730375"/>
            <a:ext cx="568746" cy="1139825"/>
          </a:xfrm>
          <a:prstGeom prst="borderCallout1">
            <a:avLst>
              <a:gd name="adj1" fmla="val 18750"/>
              <a:gd name="adj2" fmla="val -8333"/>
              <a:gd name="adj3" fmla="val 92127"/>
              <a:gd name="adj4" fmla="val -6101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National ART Guidelines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BA528D7-0816-4C2F-A5ED-C252749F21BD}"/>
              </a:ext>
            </a:extLst>
          </p:cNvPr>
          <p:cNvSpPr/>
          <p:nvPr/>
        </p:nvSpPr>
        <p:spPr>
          <a:xfrm>
            <a:off x="10360025" y="1738751"/>
            <a:ext cx="79375" cy="437694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 sz="1798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9" name="Line Callout 1 14">
            <a:extLst>
              <a:ext uri="{FF2B5EF4-FFF2-40B4-BE49-F238E27FC236}">
                <a16:creationId xmlns:a16="http://schemas.microsoft.com/office/drawing/2014/main" id="{6B2A8423-719F-4E76-9138-2713CE76BFE2}"/>
              </a:ext>
            </a:extLst>
          </p:cNvPr>
          <p:cNvSpPr/>
          <p:nvPr/>
        </p:nvSpPr>
        <p:spPr>
          <a:xfrm rot="16200000">
            <a:off x="10817557" y="-304851"/>
            <a:ext cx="634339" cy="1470025"/>
          </a:xfrm>
          <a:prstGeom prst="borderCallout1">
            <a:avLst>
              <a:gd name="adj1" fmla="val 18750"/>
              <a:gd name="adj2" fmla="val -8333"/>
              <a:gd name="adj3" fmla="val 64911"/>
              <a:gd name="adj4" fmla="val -610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Addendum to the 2016 National ART Guidelines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9F8B38BE-C4D2-453E-AF67-1F8F684828EA}"/>
              </a:ext>
            </a:extLst>
          </p:cNvPr>
          <p:cNvSpPr/>
          <p:nvPr/>
        </p:nvSpPr>
        <p:spPr>
          <a:xfrm>
            <a:off x="11456989" y="893229"/>
            <a:ext cx="79375" cy="437694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 sz="1798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3FF34BB-BAB6-4C23-97DC-A43D561CAA8B}"/>
              </a:ext>
            </a:extLst>
          </p:cNvPr>
          <p:cNvSpPr/>
          <p:nvPr/>
        </p:nvSpPr>
        <p:spPr>
          <a:xfrm>
            <a:off x="8740050" y="2354674"/>
            <a:ext cx="79375" cy="437694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 sz="1798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9400D03-1419-46AE-9E9E-0FA93CC74A85}"/>
              </a:ext>
            </a:extLst>
          </p:cNvPr>
          <p:cNvSpPr/>
          <p:nvPr/>
        </p:nvSpPr>
        <p:spPr>
          <a:xfrm>
            <a:off x="6744072" y="3001121"/>
            <a:ext cx="79375" cy="437694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 sz="1798">
              <a:solidFill>
                <a:prstClr val="black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77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8F9E-9835-4EA5-8860-78EDAB1B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Viral Load Testing Coverage, 2015 - 2018</a:t>
            </a:r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W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2105"/>
          <a:ext cx="10972800" cy="452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9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82" y="407811"/>
            <a:ext cx="11079226" cy="743218"/>
          </a:xfrm>
        </p:spPr>
        <p:txBody>
          <a:bodyPr>
            <a:noAutofit/>
          </a:bodyPr>
          <a:lstStyle/>
          <a:p>
            <a:r>
              <a:rPr lang="en-US" sz="2790" dirty="0">
                <a:latin typeface="Arial" panose="020B0604020202020204" pitchFamily="34" charset="0"/>
                <a:cs typeface="Arial" panose="020B0604020202020204" pitchFamily="34" charset="0"/>
              </a:rPr>
              <a:t>Despite routine VL having been scaled up significantly since 2016, VL </a:t>
            </a:r>
            <a:r>
              <a:rPr lang="en-US" sz="2790" b="1" i="1" dirty="0">
                <a:latin typeface="Arial" panose="020B0604020202020204" pitchFamily="34" charset="0"/>
                <a:cs typeface="Arial" panose="020B0604020202020204" pitchFamily="34" charset="0"/>
              </a:rPr>
              <a:t>testing coverage remains low </a:t>
            </a:r>
            <a:r>
              <a:rPr lang="en-US" sz="2790" dirty="0"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  <a:endParaRPr lang="en-ZW" sz="27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9423" y="1693797"/>
            <a:ext cx="5625391" cy="4626813"/>
          </a:xfrm>
          <a:solidFill>
            <a:schemeClr val="bg2">
              <a:lumMod val="9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From Jan-Jun 2019, a total of  </a:t>
            </a:r>
            <a:r>
              <a:rPr lang="en-ZW" b="1" i="1" dirty="0">
                <a:latin typeface="Arial" panose="020B0604020202020204" pitchFamily="34" charset="0"/>
                <a:cs typeface="Arial" panose="020B0604020202020204" pitchFamily="34" charset="0"/>
              </a:rPr>
              <a:t>143,040 (31% of the target) VL tests </a:t>
            </a:r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>were done</a:t>
            </a:r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 and VL suppression was 87%</a:t>
            </a:r>
          </a:p>
          <a:p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Country has adequate VL  testing platforms deployed country wide [both conventional (22) &amp; POC (100)] however, with limited capacity utilization</a:t>
            </a:r>
          </a:p>
          <a:p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Challenges relating to VL testing include: </a:t>
            </a:r>
          </a:p>
          <a:p>
            <a:pPr lvl="1"/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Sample transportation system</a:t>
            </a:r>
          </a:p>
          <a:p>
            <a:pPr lvl="1"/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Extended total  Turnaround Time</a:t>
            </a:r>
          </a:p>
          <a:p>
            <a:pPr marL="455601" lvl="1" indent="0">
              <a:buNone/>
            </a:pPr>
            <a:endParaRPr lang="en-Z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5405" y="1660790"/>
            <a:ext cx="4417999" cy="335145"/>
          </a:xfrm>
        </p:spPr>
        <p:txBody>
          <a:bodyPr>
            <a:normAutofit lnSpcReduction="10000"/>
          </a:bodyPr>
          <a:lstStyle/>
          <a:p>
            <a:r>
              <a:rPr lang="en-ZW" sz="1793" dirty="0"/>
              <a:t>Low viral load capacity utilization…. </a:t>
            </a:r>
          </a:p>
          <a:p>
            <a:endParaRPr lang="en-ZW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366668" y="1684544"/>
          <a:ext cx="5115469" cy="462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0800000" flipV="1">
            <a:off x="8325927" y="6335108"/>
            <a:ext cx="2953936" cy="531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1396" b="1" dirty="0">
                <a:solidFill>
                  <a:schemeClr val="tx1"/>
                </a:solidFill>
              </a:rPr>
              <a:t>Source: 2017 ART End Term Programme Review  </a:t>
            </a:r>
          </a:p>
        </p:txBody>
      </p:sp>
    </p:spTree>
    <p:extLst>
      <p:ext uri="{BB962C8B-B14F-4D97-AF65-F5344CB8AC3E}">
        <p14:creationId xmlns:p14="http://schemas.microsoft.com/office/powerpoint/2010/main" val="2891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1230</Words>
  <Application>Microsoft Office PowerPoint</Application>
  <PresentationFormat>Widescreen</PresentationFormat>
  <Paragraphs>168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Aerial</vt:lpstr>
      <vt:lpstr>Arial</vt:lpstr>
      <vt:lpstr>Arial Narrow</vt:lpstr>
      <vt:lpstr>Book Antiqua</vt:lpstr>
      <vt:lpstr>Calibri</vt:lpstr>
      <vt:lpstr>Calibri Light</vt:lpstr>
      <vt:lpstr>Dubai Medium</vt:lpstr>
      <vt:lpstr>Ebrima</vt:lpstr>
      <vt:lpstr>Franklin Gothic Book</vt:lpstr>
      <vt:lpstr>Office Theme</vt:lpstr>
      <vt:lpstr>Zimbabwe Viral Load Clinic: Laboratory Interface  Learning Session 1</vt:lpstr>
      <vt:lpstr>Outline</vt:lpstr>
      <vt:lpstr>Objectives of Learning Session</vt:lpstr>
      <vt:lpstr>Expected Outputs</vt:lpstr>
      <vt:lpstr>Country Context: </vt:lpstr>
      <vt:lpstr>HIV services have significantly been decentralised since program inception which has brought services closer to those who need them….</vt:lpstr>
      <vt:lpstr>Evolution of the OI/ART Programme, 2004 - 2018</vt:lpstr>
      <vt:lpstr> Viral Load Testing Coverage, 2015 - 2018 </vt:lpstr>
      <vt:lpstr>Despite routine VL having been scaled up significantly since 2016, VL testing coverage remains low …  </vt:lpstr>
      <vt:lpstr>Adults Estimated 90-90-90 Estimated Progress </vt:lpstr>
      <vt:lpstr> Proportion of active patients enrolled in ART from 2013-2017 with suppressed VL from the first VL test stratified by age at health facilities with ePMS and in ART care for at least 12 months from ART initiation (N=114,857)  </vt:lpstr>
      <vt:lpstr>PowerPoint Presentation</vt:lpstr>
      <vt:lpstr>PowerPoint Presentation</vt:lpstr>
      <vt:lpstr>2018 Viral Suppression by Province </vt:lpstr>
      <vt:lpstr>Management of PLHIV enrolled in ART care with High Viral Load in the Zimbabwe ART Program, 2004-2017</vt:lpstr>
      <vt:lpstr> Viral Load scale up in Zimbabwe: Clinical challenges</vt:lpstr>
      <vt:lpstr>Link with VL CLI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Zimbabwe Viral Load Clinic: Laboratory Interface  Learning Session 1</dc:title>
  <dc:creator>Bekezela Khabo</dc:creator>
  <cp:lastModifiedBy>Bekezela Khabo</cp:lastModifiedBy>
  <cp:revision>2</cp:revision>
  <dcterms:created xsi:type="dcterms:W3CDTF">2019-10-27T15:14:08Z</dcterms:created>
  <dcterms:modified xsi:type="dcterms:W3CDTF">2019-10-28T06:34:12Z</dcterms:modified>
</cp:coreProperties>
</file>