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87" r:id="rId2"/>
    <p:sldId id="269" r:id="rId3"/>
    <p:sldId id="262" r:id="rId4"/>
    <p:sldId id="302" r:id="rId5"/>
    <p:sldId id="303" r:id="rId6"/>
    <p:sldId id="288" r:id="rId7"/>
    <p:sldId id="289" r:id="rId8"/>
    <p:sldId id="296" r:id="rId9"/>
    <p:sldId id="297" r:id="rId10"/>
    <p:sldId id="290" r:id="rId11"/>
    <p:sldId id="298" r:id="rId12"/>
    <p:sldId id="275" r:id="rId13"/>
    <p:sldId id="299" r:id="rId14"/>
    <p:sldId id="291" r:id="rId15"/>
    <p:sldId id="300" r:id="rId16"/>
    <p:sldId id="292" r:id="rId17"/>
    <p:sldId id="294" r:id="rId18"/>
    <p:sldId id="277" r:id="rId19"/>
    <p:sldId id="278" r:id="rId20"/>
    <p:sldId id="301" r:id="rId21"/>
    <p:sldId id="281" r:id="rId22"/>
    <p:sldId id="282" r:id="rId23"/>
    <p:sldId id="283" r:id="rId24"/>
    <p:sldId id="280" r:id="rId25"/>
    <p:sldId id="268" r:id="rId26"/>
    <p:sldId id="276" r:id="rId27"/>
    <p:sldId id="257" r:id="rId28"/>
    <p:sldId id="284" r:id="rId29"/>
    <p:sldId id="304" r:id="rId30"/>
    <p:sldId id="28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35" autoAdjust="0"/>
    <p:restoredTop sz="94660"/>
  </p:normalViewPr>
  <p:slideViewPr>
    <p:cSldViewPr snapToGrid="0">
      <p:cViewPr varScale="1">
        <p:scale>
          <a:sx n="47" d="100"/>
          <a:sy n="47" d="100"/>
        </p:scale>
        <p:origin x="42" y="486"/>
      </p:cViewPr>
      <p:guideLst/>
    </p:cSldViewPr>
  </p:slideViewPr>
  <p:notesTextViewPr>
    <p:cViewPr>
      <p:scale>
        <a:sx n="1" d="1"/>
        <a:sy n="1" d="1"/>
      </p:scale>
      <p:origin x="0" y="0"/>
    </p:cViewPr>
  </p:notesTextViewPr>
  <p:sorterViewPr>
    <p:cViewPr>
      <p:scale>
        <a:sx n="73" d="100"/>
        <a:sy n="73" d="100"/>
      </p:scale>
      <p:origin x="0" y="-2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3E22DC-4749-44D7-BEB9-F54939460E9D}"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C68A4BE3-A0C5-48E8-A09A-5F6D24185D9A}">
      <dgm:prSet/>
      <dgm:spPr/>
      <dgm:t>
        <a:bodyPr/>
        <a:lstStyle/>
        <a:p>
          <a:r>
            <a:rPr lang="en-US"/>
            <a:t>Clinical </a:t>
          </a:r>
          <a:r>
            <a:rPr lang="en-US">
              <a:sym typeface="Wingdings" panose="05000000000000000000" pitchFamily="2" charset="2"/>
            </a:rPr>
            <a:t></a:t>
          </a:r>
          <a:r>
            <a:rPr lang="en-US"/>
            <a:t> Phased Approach:</a:t>
          </a:r>
        </a:p>
      </dgm:t>
    </dgm:pt>
    <dgm:pt modelId="{AEA6B84F-1AE3-4C8A-B7B3-F8370F71E10D}" type="parTrans" cxnId="{11929E12-80A1-40DA-B0DA-40E56EA60210}">
      <dgm:prSet/>
      <dgm:spPr/>
      <dgm:t>
        <a:bodyPr/>
        <a:lstStyle/>
        <a:p>
          <a:endParaRPr lang="en-US"/>
        </a:p>
      </dgm:t>
    </dgm:pt>
    <dgm:pt modelId="{ED408D79-ED1B-4EBD-A54B-F7DDF2DDA7B7}" type="sibTrans" cxnId="{11929E12-80A1-40DA-B0DA-40E56EA60210}">
      <dgm:prSet/>
      <dgm:spPr/>
      <dgm:t>
        <a:bodyPr/>
        <a:lstStyle/>
        <a:p>
          <a:endParaRPr lang="en-US"/>
        </a:p>
      </dgm:t>
    </dgm:pt>
    <dgm:pt modelId="{C3E0E3BF-75CE-401D-BC5A-FC14EEEAA952}">
      <dgm:prSet/>
      <dgm:spPr/>
      <dgm:t>
        <a:bodyPr/>
        <a:lstStyle/>
        <a:p>
          <a:r>
            <a:rPr lang="en-US" dirty="0"/>
            <a:t>Phase 1. Improve Documentation of Viral Load Test Results</a:t>
          </a:r>
        </a:p>
      </dgm:t>
    </dgm:pt>
    <dgm:pt modelId="{AC69C34A-C760-4747-9A33-E58599921292}" type="parTrans" cxnId="{066EB085-203C-45C6-AC14-27A111B0065B}">
      <dgm:prSet/>
      <dgm:spPr/>
      <dgm:t>
        <a:bodyPr/>
        <a:lstStyle/>
        <a:p>
          <a:endParaRPr lang="en-US"/>
        </a:p>
      </dgm:t>
    </dgm:pt>
    <dgm:pt modelId="{ABEB65FA-4097-41ED-AE32-4994730DCF75}" type="sibTrans" cxnId="{066EB085-203C-45C6-AC14-27A111B0065B}">
      <dgm:prSet/>
      <dgm:spPr/>
      <dgm:t>
        <a:bodyPr/>
        <a:lstStyle/>
        <a:p>
          <a:endParaRPr lang="en-US"/>
        </a:p>
      </dgm:t>
    </dgm:pt>
    <dgm:pt modelId="{8960B770-A5B2-47FC-90AB-B4867517EA34}">
      <dgm:prSet/>
      <dgm:spPr/>
      <dgm:t>
        <a:bodyPr/>
        <a:lstStyle/>
        <a:p>
          <a:r>
            <a:rPr lang="en-US" dirty="0"/>
            <a:t>Phase 2. Improve Patient Care According to Guidelines</a:t>
          </a:r>
        </a:p>
      </dgm:t>
    </dgm:pt>
    <dgm:pt modelId="{D216DCBF-71CE-4F14-B7AB-3A3801471419}" type="parTrans" cxnId="{F48C9203-A191-4C71-A968-47D3E68F5B67}">
      <dgm:prSet/>
      <dgm:spPr/>
      <dgm:t>
        <a:bodyPr/>
        <a:lstStyle/>
        <a:p>
          <a:endParaRPr lang="en-US"/>
        </a:p>
      </dgm:t>
    </dgm:pt>
    <dgm:pt modelId="{EBF5F1BB-4668-4F1F-901E-19B9BF44874C}" type="sibTrans" cxnId="{F48C9203-A191-4C71-A968-47D3E68F5B67}">
      <dgm:prSet/>
      <dgm:spPr/>
      <dgm:t>
        <a:bodyPr/>
        <a:lstStyle/>
        <a:p>
          <a:endParaRPr lang="en-US"/>
        </a:p>
      </dgm:t>
    </dgm:pt>
    <dgm:pt modelId="{EED91AC8-F5A4-40A5-8C90-7C951AED095B}">
      <dgm:prSet/>
      <dgm:spPr/>
      <dgm:t>
        <a:bodyPr/>
        <a:lstStyle/>
        <a:p>
          <a:r>
            <a:rPr lang="en-US"/>
            <a:t>Phase 3. Improve Viral Load Coverage</a:t>
          </a:r>
        </a:p>
      </dgm:t>
    </dgm:pt>
    <dgm:pt modelId="{20DE4434-4A41-433C-8ABF-244F5F639A7F}" type="parTrans" cxnId="{73C88949-69EC-4569-8AD4-BC03814030F1}">
      <dgm:prSet/>
      <dgm:spPr/>
      <dgm:t>
        <a:bodyPr/>
        <a:lstStyle/>
        <a:p>
          <a:endParaRPr lang="en-US"/>
        </a:p>
      </dgm:t>
    </dgm:pt>
    <dgm:pt modelId="{A493AAA6-FFAC-476D-9964-605553BE1D1D}" type="sibTrans" cxnId="{73C88949-69EC-4569-8AD4-BC03814030F1}">
      <dgm:prSet/>
      <dgm:spPr/>
      <dgm:t>
        <a:bodyPr/>
        <a:lstStyle/>
        <a:p>
          <a:endParaRPr lang="en-US"/>
        </a:p>
      </dgm:t>
    </dgm:pt>
    <dgm:pt modelId="{855C5C63-6E32-4516-89F7-A12FCAFC804D}">
      <dgm:prSet/>
      <dgm:spPr/>
      <dgm:t>
        <a:bodyPr/>
        <a:lstStyle/>
        <a:p>
          <a:r>
            <a:rPr lang="en-US"/>
            <a:t>Laboratory</a:t>
          </a:r>
        </a:p>
      </dgm:t>
    </dgm:pt>
    <dgm:pt modelId="{AD6814CE-7059-4772-9B05-BCDA7142CA33}" type="parTrans" cxnId="{4ED6F49B-F1A0-463F-B3BB-120A58A32476}">
      <dgm:prSet/>
      <dgm:spPr/>
      <dgm:t>
        <a:bodyPr/>
        <a:lstStyle/>
        <a:p>
          <a:endParaRPr lang="en-US"/>
        </a:p>
      </dgm:t>
    </dgm:pt>
    <dgm:pt modelId="{A8A80C94-3BED-4513-9B88-64BD4DC04937}" type="sibTrans" cxnId="{4ED6F49B-F1A0-463F-B3BB-120A58A32476}">
      <dgm:prSet/>
      <dgm:spPr/>
      <dgm:t>
        <a:bodyPr/>
        <a:lstStyle/>
        <a:p>
          <a:endParaRPr lang="en-US"/>
        </a:p>
      </dgm:t>
    </dgm:pt>
    <dgm:pt modelId="{30FEF597-37EC-49D0-9E38-034C2B779B7E}">
      <dgm:prSet/>
      <dgm:spPr/>
      <dgm:t>
        <a:bodyPr/>
        <a:lstStyle/>
        <a:p>
          <a:r>
            <a:rPr lang="en-US" dirty="0"/>
            <a:t>Improve turnaround time (TAT), time from sample collection to time results reach clinic</a:t>
          </a:r>
        </a:p>
      </dgm:t>
    </dgm:pt>
    <dgm:pt modelId="{BA082754-F339-43C3-92A8-BEDEFE06BFD0}" type="parTrans" cxnId="{09C4DC5C-1581-4DB3-9325-65DFDD3B5DFB}">
      <dgm:prSet/>
      <dgm:spPr/>
      <dgm:t>
        <a:bodyPr/>
        <a:lstStyle/>
        <a:p>
          <a:endParaRPr lang="en-US"/>
        </a:p>
      </dgm:t>
    </dgm:pt>
    <dgm:pt modelId="{F9F3CC56-0BE2-4826-9584-C88D9928CACB}" type="sibTrans" cxnId="{09C4DC5C-1581-4DB3-9325-65DFDD3B5DFB}">
      <dgm:prSet/>
      <dgm:spPr/>
      <dgm:t>
        <a:bodyPr/>
        <a:lstStyle/>
        <a:p>
          <a:endParaRPr lang="en-US"/>
        </a:p>
      </dgm:t>
    </dgm:pt>
    <dgm:pt modelId="{3E70EF56-C964-6248-A63A-314D8B801678}">
      <dgm:prSet/>
      <dgm:spPr/>
      <dgm:t>
        <a:bodyPr/>
        <a:lstStyle/>
        <a:p>
          <a:r>
            <a:rPr lang="en-US" dirty="0"/>
            <a:t>Improve Specimen Rejection Rates</a:t>
          </a:r>
        </a:p>
      </dgm:t>
    </dgm:pt>
    <dgm:pt modelId="{F4530F6C-5569-F84B-B9E7-93715FA0C6C0}" type="parTrans" cxnId="{2D3DDEEF-799F-124A-AEBD-B02D13EAB8BB}">
      <dgm:prSet/>
      <dgm:spPr/>
      <dgm:t>
        <a:bodyPr/>
        <a:lstStyle/>
        <a:p>
          <a:endParaRPr lang="en-US"/>
        </a:p>
      </dgm:t>
    </dgm:pt>
    <dgm:pt modelId="{20AA3F66-435F-7A4D-8E88-5CD875FDA4FE}" type="sibTrans" cxnId="{2D3DDEEF-799F-124A-AEBD-B02D13EAB8BB}">
      <dgm:prSet/>
      <dgm:spPr/>
      <dgm:t>
        <a:bodyPr/>
        <a:lstStyle/>
        <a:p>
          <a:endParaRPr lang="en-US"/>
        </a:p>
      </dgm:t>
    </dgm:pt>
    <dgm:pt modelId="{B6755862-FD3E-0B4E-99FB-3B78A0D6FC7A}" type="pres">
      <dgm:prSet presAssocID="{F33E22DC-4749-44D7-BEB9-F54939460E9D}" presName="linear" presStyleCnt="0">
        <dgm:presLayoutVars>
          <dgm:animLvl val="lvl"/>
          <dgm:resizeHandles val="exact"/>
        </dgm:presLayoutVars>
      </dgm:prSet>
      <dgm:spPr/>
    </dgm:pt>
    <dgm:pt modelId="{B757B988-B596-E84E-B5AE-5F532159A1C6}" type="pres">
      <dgm:prSet presAssocID="{C68A4BE3-A0C5-48E8-A09A-5F6D24185D9A}" presName="parentText" presStyleLbl="node1" presStyleIdx="0" presStyleCnt="2">
        <dgm:presLayoutVars>
          <dgm:chMax val="0"/>
          <dgm:bulletEnabled val="1"/>
        </dgm:presLayoutVars>
      </dgm:prSet>
      <dgm:spPr/>
    </dgm:pt>
    <dgm:pt modelId="{99D6A347-54C8-6E4A-AE99-13E9172D0BC4}" type="pres">
      <dgm:prSet presAssocID="{C68A4BE3-A0C5-48E8-A09A-5F6D24185D9A}" presName="childText" presStyleLbl="revTx" presStyleIdx="0" presStyleCnt="2">
        <dgm:presLayoutVars>
          <dgm:bulletEnabled val="1"/>
        </dgm:presLayoutVars>
      </dgm:prSet>
      <dgm:spPr/>
    </dgm:pt>
    <dgm:pt modelId="{ECBCEEF7-05E1-0443-9A37-E842F7EF2390}" type="pres">
      <dgm:prSet presAssocID="{855C5C63-6E32-4516-89F7-A12FCAFC804D}" presName="parentText" presStyleLbl="node1" presStyleIdx="1" presStyleCnt="2">
        <dgm:presLayoutVars>
          <dgm:chMax val="0"/>
          <dgm:bulletEnabled val="1"/>
        </dgm:presLayoutVars>
      </dgm:prSet>
      <dgm:spPr/>
    </dgm:pt>
    <dgm:pt modelId="{D0CDD351-A16C-CF40-88AD-ECC4624873D1}" type="pres">
      <dgm:prSet presAssocID="{855C5C63-6E32-4516-89F7-A12FCAFC804D}" presName="childText" presStyleLbl="revTx" presStyleIdx="1" presStyleCnt="2">
        <dgm:presLayoutVars>
          <dgm:bulletEnabled val="1"/>
        </dgm:presLayoutVars>
      </dgm:prSet>
      <dgm:spPr/>
    </dgm:pt>
  </dgm:ptLst>
  <dgm:cxnLst>
    <dgm:cxn modelId="{F48C9203-A191-4C71-A968-47D3E68F5B67}" srcId="{C68A4BE3-A0C5-48E8-A09A-5F6D24185D9A}" destId="{8960B770-A5B2-47FC-90AB-B4867517EA34}" srcOrd="1" destOrd="0" parTransId="{D216DCBF-71CE-4F14-B7AB-3A3801471419}" sibTransId="{EBF5F1BB-4668-4F1F-901E-19B9BF44874C}"/>
    <dgm:cxn modelId="{11929E12-80A1-40DA-B0DA-40E56EA60210}" srcId="{F33E22DC-4749-44D7-BEB9-F54939460E9D}" destId="{C68A4BE3-A0C5-48E8-A09A-5F6D24185D9A}" srcOrd="0" destOrd="0" parTransId="{AEA6B84F-1AE3-4C8A-B7B3-F8370F71E10D}" sibTransId="{ED408D79-ED1B-4EBD-A54B-F7DDF2DDA7B7}"/>
    <dgm:cxn modelId="{F1AA0F2D-9D79-8048-9602-A90467496CE7}" type="presOf" srcId="{8960B770-A5B2-47FC-90AB-B4867517EA34}" destId="{99D6A347-54C8-6E4A-AE99-13E9172D0BC4}" srcOrd="0" destOrd="1" presId="urn:microsoft.com/office/officeart/2005/8/layout/vList2"/>
    <dgm:cxn modelId="{D75DAF3D-92D0-1E4F-A32B-580158B0F2F5}" type="presOf" srcId="{C3E0E3BF-75CE-401D-BC5A-FC14EEEAA952}" destId="{99D6A347-54C8-6E4A-AE99-13E9172D0BC4}" srcOrd="0" destOrd="0" presId="urn:microsoft.com/office/officeart/2005/8/layout/vList2"/>
    <dgm:cxn modelId="{09C4DC5C-1581-4DB3-9325-65DFDD3B5DFB}" srcId="{855C5C63-6E32-4516-89F7-A12FCAFC804D}" destId="{30FEF597-37EC-49D0-9E38-034C2B779B7E}" srcOrd="0" destOrd="0" parTransId="{BA082754-F339-43C3-92A8-BEDEFE06BFD0}" sibTransId="{F9F3CC56-0BE2-4826-9584-C88D9928CACB}"/>
    <dgm:cxn modelId="{18DB7846-0B2D-FF4F-A3FA-2B820DE41A29}" type="presOf" srcId="{C68A4BE3-A0C5-48E8-A09A-5F6D24185D9A}" destId="{B757B988-B596-E84E-B5AE-5F532159A1C6}" srcOrd="0" destOrd="0" presId="urn:microsoft.com/office/officeart/2005/8/layout/vList2"/>
    <dgm:cxn modelId="{9E6C3A68-1C5B-4E45-A14D-0B572410B256}" type="presOf" srcId="{EED91AC8-F5A4-40A5-8C90-7C951AED095B}" destId="{99D6A347-54C8-6E4A-AE99-13E9172D0BC4}" srcOrd="0" destOrd="2" presId="urn:microsoft.com/office/officeart/2005/8/layout/vList2"/>
    <dgm:cxn modelId="{73C88949-69EC-4569-8AD4-BC03814030F1}" srcId="{C68A4BE3-A0C5-48E8-A09A-5F6D24185D9A}" destId="{EED91AC8-F5A4-40A5-8C90-7C951AED095B}" srcOrd="2" destOrd="0" parTransId="{20DE4434-4A41-433C-8ABF-244F5F639A7F}" sibTransId="{A493AAA6-FFAC-476D-9964-605553BE1D1D}"/>
    <dgm:cxn modelId="{6D481854-CF88-1A42-B38B-90CDE96A0373}" type="presOf" srcId="{F33E22DC-4749-44D7-BEB9-F54939460E9D}" destId="{B6755862-FD3E-0B4E-99FB-3B78A0D6FC7A}" srcOrd="0" destOrd="0" presId="urn:microsoft.com/office/officeart/2005/8/layout/vList2"/>
    <dgm:cxn modelId="{DA152782-5D99-994B-8E19-20D0F2818CA7}" type="presOf" srcId="{855C5C63-6E32-4516-89F7-A12FCAFC804D}" destId="{ECBCEEF7-05E1-0443-9A37-E842F7EF2390}" srcOrd="0" destOrd="0" presId="urn:microsoft.com/office/officeart/2005/8/layout/vList2"/>
    <dgm:cxn modelId="{066EB085-203C-45C6-AC14-27A111B0065B}" srcId="{C68A4BE3-A0C5-48E8-A09A-5F6D24185D9A}" destId="{C3E0E3BF-75CE-401D-BC5A-FC14EEEAA952}" srcOrd="0" destOrd="0" parTransId="{AC69C34A-C760-4747-9A33-E58599921292}" sibTransId="{ABEB65FA-4097-41ED-AE32-4994730DCF75}"/>
    <dgm:cxn modelId="{237F8D8C-0230-254E-8B91-E5F4A0C1393A}" type="presOf" srcId="{3E70EF56-C964-6248-A63A-314D8B801678}" destId="{D0CDD351-A16C-CF40-88AD-ECC4624873D1}" srcOrd="0" destOrd="1" presId="urn:microsoft.com/office/officeart/2005/8/layout/vList2"/>
    <dgm:cxn modelId="{4ED6F49B-F1A0-463F-B3BB-120A58A32476}" srcId="{F33E22DC-4749-44D7-BEB9-F54939460E9D}" destId="{855C5C63-6E32-4516-89F7-A12FCAFC804D}" srcOrd="1" destOrd="0" parTransId="{AD6814CE-7059-4772-9B05-BCDA7142CA33}" sibTransId="{A8A80C94-3BED-4513-9B88-64BD4DC04937}"/>
    <dgm:cxn modelId="{8FFBA19E-1A39-5247-997F-EE484710D484}" type="presOf" srcId="{30FEF597-37EC-49D0-9E38-034C2B779B7E}" destId="{D0CDD351-A16C-CF40-88AD-ECC4624873D1}" srcOrd="0" destOrd="0" presId="urn:microsoft.com/office/officeart/2005/8/layout/vList2"/>
    <dgm:cxn modelId="{2D3DDEEF-799F-124A-AEBD-B02D13EAB8BB}" srcId="{855C5C63-6E32-4516-89F7-A12FCAFC804D}" destId="{3E70EF56-C964-6248-A63A-314D8B801678}" srcOrd="1" destOrd="0" parTransId="{F4530F6C-5569-F84B-B9E7-93715FA0C6C0}" sibTransId="{20AA3F66-435F-7A4D-8E88-5CD875FDA4FE}"/>
    <dgm:cxn modelId="{0BF033EE-03DB-914D-96C0-2E1C354D9728}" type="presParOf" srcId="{B6755862-FD3E-0B4E-99FB-3B78A0D6FC7A}" destId="{B757B988-B596-E84E-B5AE-5F532159A1C6}" srcOrd="0" destOrd="0" presId="urn:microsoft.com/office/officeart/2005/8/layout/vList2"/>
    <dgm:cxn modelId="{CCEDD7B3-6212-7E40-9487-ECDC463FAFAD}" type="presParOf" srcId="{B6755862-FD3E-0B4E-99FB-3B78A0D6FC7A}" destId="{99D6A347-54C8-6E4A-AE99-13E9172D0BC4}" srcOrd="1" destOrd="0" presId="urn:microsoft.com/office/officeart/2005/8/layout/vList2"/>
    <dgm:cxn modelId="{10B2A35F-A8C6-354A-A8E6-DAEE40B7F41B}" type="presParOf" srcId="{B6755862-FD3E-0B4E-99FB-3B78A0D6FC7A}" destId="{ECBCEEF7-05E1-0443-9A37-E842F7EF2390}" srcOrd="2" destOrd="0" presId="urn:microsoft.com/office/officeart/2005/8/layout/vList2"/>
    <dgm:cxn modelId="{3B2EA60F-880C-6C4D-92B8-EC6043C901BB}" type="presParOf" srcId="{B6755862-FD3E-0B4E-99FB-3B78A0D6FC7A}" destId="{D0CDD351-A16C-CF40-88AD-ECC4624873D1}"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57B988-B596-E84E-B5AE-5F532159A1C6}">
      <dsp:nvSpPr>
        <dsp:cNvPr id="0" name=""/>
        <dsp:cNvSpPr/>
      </dsp:nvSpPr>
      <dsp:spPr>
        <a:xfrm>
          <a:off x="0" y="85842"/>
          <a:ext cx="6513603" cy="8634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Clinical </a:t>
          </a:r>
          <a:r>
            <a:rPr lang="en-US" sz="3600" kern="1200">
              <a:sym typeface="Wingdings" panose="05000000000000000000" pitchFamily="2" charset="2"/>
            </a:rPr>
            <a:t></a:t>
          </a:r>
          <a:r>
            <a:rPr lang="en-US" sz="3600" kern="1200"/>
            <a:t> Phased Approach:</a:t>
          </a:r>
        </a:p>
      </dsp:txBody>
      <dsp:txXfrm>
        <a:off x="42151" y="127993"/>
        <a:ext cx="6429301" cy="779158"/>
      </dsp:txXfrm>
    </dsp:sp>
    <dsp:sp modelId="{99D6A347-54C8-6E4A-AE99-13E9172D0BC4}">
      <dsp:nvSpPr>
        <dsp:cNvPr id="0" name=""/>
        <dsp:cNvSpPr/>
      </dsp:nvSpPr>
      <dsp:spPr>
        <a:xfrm>
          <a:off x="0" y="949302"/>
          <a:ext cx="6513603" cy="223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Phase 1. Improve Documentation of Viral Load Test Results</a:t>
          </a:r>
        </a:p>
        <a:p>
          <a:pPr marL="285750" lvl="1" indent="-285750" algn="l" defTabSz="1244600">
            <a:lnSpc>
              <a:spcPct val="90000"/>
            </a:lnSpc>
            <a:spcBef>
              <a:spcPct val="0"/>
            </a:spcBef>
            <a:spcAft>
              <a:spcPct val="20000"/>
            </a:spcAft>
            <a:buChar char="•"/>
          </a:pPr>
          <a:r>
            <a:rPr lang="en-US" sz="2800" kern="1200" dirty="0"/>
            <a:t>Phase 2. Improve Patient Care According to Guidelines</a:t>
          </a:r>
        </a:p>
        <a:p>
          <a:pPr marL="285750" lvl="1" indent="-285750" algn="l" defTabSz="1244600">
            <a:lnSpc>
              <a:spcPct val="90000"/>
            </a:lnSpc>
            <a:spcBef>
              <a:spcPct val="0"/>
            </a:spcBef>
            <a:spcAft>
              <a:spcPct val="20000"/>
            </a:spcAft>
            <a:buChar char="•"/>
          </a:pPr>
          <a:r>
            <a:rPr lang="en-US" sz="2800" kern="1200"/>
            <a:t>Phase 3. Improve Viral Load Coverage</a:t>
          </a:r>
        </a:p>
      </dsp:txBody>
      <dsp:txXfrm>
        <a:off x="0" y="949302"/>
        <a:ext cx="6513603" cy="2235600"/>
      </dsp:txXfrm>
    </dsp:sp>
    <dsp:sp modelId="{ECBCEEF7-05E1-0443-9A37-E842F7EF2390}">
      <dsp:nvSpPr>
        <dsp:cNvPr id="0" name=""/>
        <dsp:cNvSpPr/>
      </dsp:nvSpPr>
      <dsp:spPr>
        <a:xfrm>
          <a:off x="0" y="3184902"/>
          <a:ext cx="6513603" cy="863460"/>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Laboratory</a:t>
          </a:r>
        </a:p>
      </dsp:txBody>
      <dsp:txXfrm>
        <a:off x="42151" y="3227053"/>
        <a:ext cx="6429301" cy="779158"/>
      </dsp:txXfrm>
    </dsp:sp>
    <dsp:sp modelId="{D0CDD351-A16C-CF40-88AD-ECC4624873D1}">
      <dsp:nvSpPr>
        <dsp:cNvPr id="0" name=""/>
        <dsp:cNvSpPr/>
      </dsp:nvSpPr>
      <dsp:spPr>
        <a:xfrm>
          <a:off x="0" y="4048363"/>
          <a:ext cx="6513603" cy="1751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Improve turnaround time (TAT), time from sample collection to time results reach clinic</a:t>
          </a:r>
        </a:p>
        <a:p>
          <a:pPr marL="285750" lvl="1" indent="-285750" algn="l" defTabSz="1244600">
            <a:lnSpc>
              <a:spcPct val="90000"/>
            </a:lnSpc>
            <a:spcBef>
              <a:spcPct val="0"/>
            </a:spcBef>
            <a:spcAft>
              <a:spcPct val="20000"/>
            </a:spcAft>
            <a:buChar char="•"/>
          </a:pPr>
          <a:r>
            <a:rPr lang="en-US" sz="2800" kern="1200" dirty="0"/>
            <a:t>Improve Specimen Rejection Rates</a:t>
          </a:r>
        </a:p>
      </dsp:txBody>
      <dsp:txXfrm>
        <a:off x="0" y="4048363"/>
        <a:ext cx="6513603" cy="17512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W"/>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428F19-2EA2-4C01-B169-59D3A9AF890E}" type="datetimeFigureOut">
              <a:rPr lang="en-ZW" smtClean="0"/>
              <a:t>4/11/2019</a:t>
            </a:fld>
            <a:endParaRPr lang="en-ZW"/>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W"/>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W"/>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8A5562-D0CF-4BDB-AFD5-7B005B402539}" type="slidenum">
              <a:rPr lang="en-ZW" smtClean="0"/>
              <a:t>‹#›</a:t>
            </a:fld>
            <a:endParaRPr lang="en-ZW"/>
          </a:p>
        </p:txBody>
      </p:sp>
    </p:spTree>
    <p:extLst>
      <p:ext uri="{BB962C8B-B14F-4D97-AF65-F5344CB8AC3E}">
        <p14:creationId xmlns:p14="http://schemas.microsoft.com/office/powerpoint/2010/main" val="2191689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39FC103E-E9FC-416F-8202-3580CFB170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18E63037-B5A6-4DFF-A72F-932B7619DF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ZW" altLang="en-US" b="0" dirty="0"/>
          </a:p>
        </p:txBody>
      </p:sp>
      <p:sp>
        <p:nvSpPr>
          <p:cNvPr id="7172" name="Slide Number Placeholder 3">
            <a:extLst>
              <a:ext uri="{FF2B5EF4-FFF2-40B4-BE49-F238E27FC236}">
                <a16:creationId xmlns:a16="http://schemas.microsoft.com/office/drawing/2014/main" id="{E944EE4A-0527-4788-A17D-066EF35405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57F5E5F-E879-42E7-AA2B-6FBBDB975B0E}" type="slidenum">
              <a:rPr lang="en-US" altLang="en-US">
                <a:solidFill>
                  <a:srgbClr val="000000"/>
                </a:solidFill>
                <a:latin typeface="Calibri" panose="020F0502020204030204" pitchFamily="34" charset="0"/>
              </a:rPr>
              <a:pPr/>
              <a:t>1</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0319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8EF748AA-ADAB-4635-9C7F-5D58D0691A4D}" type="slidenum">
              <a:rPr lang="en-US"/>
              <a:pPr/>
              <a:t>3</a:t>
            </a:fld>
            <a:endParaRPr lang="en-US"/>
          </a:p>
        </p:txBody>
      </p:sp>
      <p:sp>
        <p:nvSpPr>
          <p:cNvPr id="397314" name="Rectangle 2"/>
          <p:cNvSpPr>
            <a:spLocks noGrp="1" noRot="1" noChangeAspect="1" noChangeArrowheads="1" noTextEdit="1"/>
          </p:cNvSpPr>
          <p:nvPr>
            <p:ph type="sldImg"/>
          </p:nvPr>
        </p:nvSpPr>
        <p:spPr>
          <a:ln/>
        </p:spPr>
      </p:sp>
      <p:sp>
        <p:nvSpPr>
          <p:cNvPr id="397315" name="Rectangle 3"/>
          <p:cNvSpPr>
            <a:spLocks noGrp="1" noChangeArrowheads="1"/>
          </p:cNvSpPr>
          <p:nvPr>
            <p:ph type="body" idx="1"/>
          </p:nvPr>
        </p:nvSpPr>
        <p:spPr/>
        <p:txBody>
          <a:bodyPr/>
          <a:lstStyle/>
          <a:p>
            <a:r>
              <a:rPr lang="en-US"/>
              <a:t>“You can’t improve what you can’t measure.” Measurement gives us power.  And, it enables us to see if we are improving.</a:t>
            </a:r>
          </a:p>
        </p:txBody>
      </p:sp>
    </p:spTree>
    <p:extLst>
      <p:ext uri="{BB962C8B-B14F-4D97-AF65-F5344CB8AC3E}">
        <p14:creationId xmlns:p14="http://schemas.microsoft.com/office/powerpoint/2010/main" val="1877817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2C8BE2E-0BB9-4BC7-939B-6F59E7FAFC2B}" type="slidenum">
              <a:rPr lang="en-US" altLang="en-US"/>
              <a:pPr algn="r" eaLnBrk="1" hangingPunct="1">
                <a:spcBef>
                  <a:spcPct val="0"/>
                </a:spcBef>
              </a:pPr>
              <a:t>5</a:t>
            </a:fld>
            <a:endParaRPr lang="en-US" altLang="en-US"/>
          </a:p>
        </p:txBody>
      </p:sp>
      <p:sp>
        <p:nvSpPr>
          <p:cNvPr id="13824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43" tIns="45422" rIns="90843" bIns="45422" anchor="b"/>
          <a:lstStyle>
            <a:lvl1pPr defTabSz="908050">
              <a:spcBef>
                <a:spcPct val="30000"/>
              </a:spcBef>
              <a:defRPr sz="1200">
                <a:solidFill>
                  <a:schemeClr val="tx1"/>
                </a:solidFill>
                <a:latin typeface="Calibri" panose="020F0502020204030204" pitchFamily="34" charset="0"/>
              </a:defRPr>
            </a:lvl1pPr>
            <a:lvl2pPr marL="742950" indent="-285750" defTabSz="908050">
              <a:spcBef>
                <a:spcPct val="30000"/>
              </a:spcBef>
              <a:defRPr sz="1200">
                <a:solidFill>
                  <a:schemeClr val="tx1"/>
                </a:solidFill>
                <a:latin typeface="Calibri" panose="020F0502020204030204" pitchFamily="34" charset="0"/>
              </a:defRPr>
            </a:lvl2pPr>
            <a:lvl3pPr marL="1143000" indent="-228600" defTabSz="908050">
              <a:spcBef>
                <a:spcPct val="30000"/>
              </a:spcBef>
              <a:defRPr sz="1200">
                <a:solidFill>
                  <a:schemeClr val="tx1"/>
                </a:solidFill>
                <a:latin typeface="Calibri" panose="020F0502020204030204" pitchFamily="34" charset="0"/>
              </a:defRPr>
            </a:lvl3pPr>
            <a:lvl4pPr marL="1600200" indent="-228600" defTabSz="908050">
              <a:spcBef>
                <a:spcPct val="30000"/>
              </a:spcBef>
              <a:defRPr sz="1200">
                <a:solidFill>
                  <a:schemeClr val="tx1"/>
                </a:solidFill>
                <a:latin typeface="Calibri" panose="020F0502020204030204" pitchFamily="34" charset="0"/>
              </a:defRPr>
            </a:lvl4pPr>
            <a:lvl5pPr marL="2057400" indent="-228600" defTabSz="908050">
              <a:spcBef>
                <a:spcPct val="30000"/>
              </a:spcBef>
              <a:defRPr sz="1200">
                <a:solidFill>
                  <a:schemeClr val="tx1"/>
                </a:solidFill>
                <a:latin typeface="Calibri" panose="020F0502020204030204" pitchFamily="34" charset="0"/>
              </a:defRPr>
            </a:lvl5pPr>
            <a:lvl6pPr marL="2514600" indent="-228600" defTabSz="90805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805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805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8050" eaLnBrk="0" fontAlgn="base" hangingPunct="0">
              <a:spcBef>
                <a:spcPct val="30000"/>
              </a:spcBef>
              <a:spcAft>
                <a:spcPct val="0"/>
              </a:spcAft>
              <a:defRPr sz="1200">
                <a:solidFill>
                  <a:schemeClr val="tx1"/>
                </a:solidFill>
                <a:latin typeface="Calibri" panose="020F0502020204030204" pitchFamily="34" charset="0"/>
              </a:defRPr>
            </a:lvl9pPr>
          </a:lstStyle>
          <a:p>
            <a:pPr algn="r">
              <a:spcBef>
                <a:spcPct val="0"/>
              </a:spcBef>
            </a:pPr>
            <a:fld id="{EB553B74-7B32-44B6-BF79-532E4AA9A53C}" type="slidenum">
              <a:rPr lang="en-US" altLang="en-US">
                <a:latin typeface="Times New Roman" panose="02020603050405020304" pitchFamily="18" charset="0"/>
              </a:rPr>
              <a:pPr algn="r">
                <a:spcBef>
                  <a:spcPct val="0"/>
                </a:spcBef>
              </a:pPr>
              <a:t>5</a:t>
            </a:fld>
            <a:endParaRPr lang="en-US" altLang="en-US">
              <a:latin typeface="Times New Roman" panose="02020603050405020304" pitchFamily="18" charset="0"/>
            </a:endParaRPr>
          </a:p>
        </p:txBody>
      </p:sp>
      <p:sp>
        <p:nvSpPr>
          <p:cNvPr id="138244" name="Rectangle 2"/>
          <p:cNvSpPr>
            <a:spLocks noGrp="1" noRot="1" noChangeAspect="1" noChangeArrowheads="1" noTextEdit="1"/>
          </p:cNvSpPr>
          <p:nvPr>
            <p:ph type="sldImg"/>
          </p:nvPr>
        </p:nvSpPr>
        <p:spPr>
          <a:xfrm>
            <a:off x="393700" y="692150"/>
            <a:ext cx="6072188" cy="3416300"/>
          </a:xfrm>
          <a:ln cap="flat">
            <a:solidFill>
              <a:schemeClr val="tx1"/>
            </a:solidFill>
          </a:ln>
        </p:spPr>
      </p:sp>
      <p:sp>
        <p:nvSpPr>
          <p:cNvPr id="138245" name="Rectangle 3"/>
          <p:cNvSpPr>
            <a:spLocks noGrp="1" noChangeArrowheads="1"/>
          </p:cNvSpPr>
          <p:nvPr>
            <p:ph type="body" idx="1"/>
          </p:nvPr>
        </p:nvSpPr>
        <p:spPr>
          <a:xfrm>
            <a:off x="914400" y="4344988"/>
            <a:ext cx="50292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04" tIns="45125" rIns="91804" bIns="45125"/>
          <a:lstStyle/>
          <a:p>
            <a:pPr eaLnBrk="1" hangingPunct="1">
              <a:spcBef>
                <a:spcPct val="0"/>
              </a:spcBef>
            </a:pPr>
            <a:r>
              <a:rPr lang="en-US" altLang="en-US" b="1"/>
              <a:t>The MFI in detail - </a:t>
            </a:r>
            <a:r>
              <a:rPr lang="en-US" altLang="en-US"/>
              <a:t> Review briefly the entire model for Improvement (MFI).  You can use a quick personal example like weight loss to highlight </a:t>
            </a:r>
          </a:p>
          <a:p>
            <a:pPr eaLnBrk="1" hangingPunct="1">
              <a:spcBef>
                <a:spcPct val="0"/>
              </a:spcBef>
            </a:pPr>
            <a:r>
              <a:rPr lang="en-US" altLang="en-US"/>
              <a:t>What are we trying to accomplish?  This question is asking ‘what is our goal’?  Lose weight </a:t>
            </a:r>
          </a:p>
          <a:p>
            <a:pPr eaLnBrk="1" hangingPunct="1">
              <a:spcBef>
                <a:spcPct val="0"/>
              </a:spcBef>
            </a:pPr>
            <a:r>
              <a:rPr lang="en-US" altLang="en-US"/>
              <a:t>How will I know a change is an improvement?  This question is asking about the measurement.  We will know because we measure.  I have a Scale – I’m going to measure / weigh myself</a:t>
            </a:r>
          </a:p>
          <a:p>
            <a:pPr eaLnBrk="1" hangingPunct="1">
              <a:spcBef>
                <a:spcPct val="0"/>
              </a:spcBef>
            </a:pPr>
            <a:r>
              <a:rPr lang="en-US" altLang="en-US"/>
              <a:t>What change can we make that will result in improvement?  This question is asking about specific changes or interventions to impact losing weight.  We do the PDSA cycle to make sure the intervention chosen actually works and to accelerate improvement efforts by building off of good changes one at a time.  </a:t>
            </a:r>
          </a:p>
          <a:p>
            <a:pPr eaLnBrk="1" hangingPunct="1">
              <a:spcBef>
                <a:spcPct val="0"/>
              </a:spcBef>
            </a:pPr>
            <a:r>
              <a:rPr lang="en-US" altLang="en-US"/>
              <a:t>e.g. interventions might include running 5 miles a day.  I plan it, I do it (run), I study the results – how do I feel?  Scale – any loss?  Etc.  These are meant to be quick changes.  You can use other sources of data in the study phase like ‘loose clothes or I can run farther or faster etc’ since the big measure of losing weight on the scale may not have shown up yet.  And then I build on that…I’m going to eat only potatoes.  I plan it (buy potatoes and pick the day), I do it, I study / measure the results (I got sick and gained a pound) and I act on it.  This intervention DID not work – I am not going to implement it broadly.  Keep going….</a:t>
            </a:r>
          </a:p>
          <a:p>
            <a:pPr eaLnBrk="1" hangingPunct="1">
              <a:spcBef>
                <a:spcPct val="0"/>
              </a:spcBef>
            </a:pPr>
            <a:endParaRPr lang="en-US" altLang="en-US"/>
          </a:p>
          <a:p>
            <a:pPr eaLnBrk="1" hangingPunct="1">
              <a:spcBef>
                <a:spcPct val="0"/>
              </a:spcBef>
            </a:pPr>
            <a:r>
              <a:rPr lang="en-US" altLang="en-US" b="1"/>
              <a:t>Explanation: </a:t>
            </a:r>
            <a:r>
              <a:rPr lang="en-US" altLang="en-US">
                <a:solidFill>
                  <a:srgbClr val="333333"/>
                </a:solidFill>
              </a:rPr>
              <a:t>The Model for Improvement is a simple yet powerful tool for accelerating improvement. The model is not meant to replace change models that organizations may already be using, but rather to accelerate improvement. This model has been used very successfully by hundreds of health care organizations in many countries to improve many different health care processes and outcomes. The model has two parts: a) three fundamental questions, which can be addressed in any order and b) the Plan-Do-Study-Act (PDSA) cycle. </a:t>
            </a:r>
          </a:p>
          <a:p>
            <a:pPr eaLnBrk="1" hangingPunct="1">
              <a:spcBef>
                <a:spcPct val="0"/>
              </a:spcBef>
            </a:pPr>
            <a:endParaRPr lang="en-US" altLang="en-US">
              <a:solidFill>
                <a:srgbClr val="333333"/>
              </a:solidFill>
            </a:endParaRPr>
          </a:p>
          <a:p>
            <a:pPr eaLnBrk="1" hangingPunct="1">
              <a:spcBef>
                <a:spcPct val="0"/>
              </a:spcBef>
            </a:pPr>
            <a:r>
              <a:rPr lang="en-US" altLang="en-US">
                <a:solidFill>
                  <a:srgbClr val="333333"/>
                </a:solidFill>
              </a:rPr>
              <a:t>The three questions are fundamental to developing the Aim of the improvement initiative. The PDSA cycle guides the tests of a change to see if the change is an improvement.  </a:t>
            </a:r>
            <a:r>
              <a:rPr lang="en-US" altLang="en-US"/>
              <a:t> </a:t>
            </a:r>
          </a:p>
        </p:txBody>
      </p:sp>
    </p:spTree>
    <p:extLst>
      <p:ext uri="{BB962C8B-B14F-4D97-AF65-F5344CB8AC3E}">
        <p14:creationId xmlns:p14="http://schemas.microsoft.com/office/powerpoint/2010/main" val="3478892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W"/>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W"/>
          </a:p>
        </p:txBody>
      </p:sp>
      <p:sp>
        <p:nvSpPr>
          <p:cNvPr id="4" name="Date Placeholder 3"/>
          <p:cNvSpPr>
            <a:spLocks noGrp="1"/>
          </p:cNvSpPr>
          <p:nvPr>
            <p:ph type="dt" sz="half" idx="10"/>
          </p:nvPr>
        </p:nvSpPr>
        <p:spPr/>
        <p:txBody>
          <a:bodyPr/>
          <a:lstStyle/>
          <a:p>
            <a:fld id="{428E0B69-A37F-4331-9143-ED4B61EA95CA}" type="datetimeFigureOut">
              <a:rPr lang="en-ZW" smtClean="0"/>
              <a:t>4/11/2019</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3DFBDDC2-A439-47CD-ADAF-8F6F752987DF}" type="slidenum">
              <a:rPr lang="en-ZW" smtClean="0"/>
              <a:t>‹#›</a:t>
            </a:fld>
            <a:endParaRPr lang="en-ZW"/>
          </a:p>
        </p:txBody>
      </p:sp>
    </p:spTree>
    <p:extLst>
      <p:ext uri="{BB962C8B-B14F-4D97-AF65-F5344CB8AC3E}">
        <p14:creationId xmlns:p14="http://schemas.microsoft.com/office/powerpoint/2010/main" val="1250653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W"/>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p:cNvSpPr>
            <a:spLocks noGrp="1"/>
          </p:cNvSpPr>
          <p:nvPr>
            <p:ph type="dt" sz="half" idx="10"/>
          </p:nvPr>
        </p:nvSpPr>
        <p:spPr/>
        <p:txBody>
          <a:bodyPr/>
          <a:lstStyle/>
          <a:p>
            <a:fld id="{428E0B69-A37F-4331-9143-ED4B61EA95CA}" type="datetimeFigureOut">
              <a:rPr lang="en-ZW" smtClean="0"/>
              <a:t>4/11/2019</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3DFBDDC2-A439-47CD-ADAF-8F6F752987DF}" type="slidenum">
              <a:rPr lang="en-ZW" smtClean="0"/>
              <a:t>‹#›</a:t>
            </a:fld>
            <a:endParaRPr lang="en-ZW"/>
          </a:p>
        </p:txBody>
      </p:sp>
    </p:spTree>
    <p:extLst>
      <p:ext uri="{BB962C8B-B14F-4D97-AF65-F5344CB8AC3E}">
        <p14:creationId xmlns:p14="http://schemas.microsoft.com/office/powerpoint/2010/main" val="2279040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ZW"/>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p:cNvSpPr>
            <a:spLocks noGrp="1"/>
          </p:cNvSpPr>
          <p:nvPr>
            <p:ph type="dt" sz="half" idx="10"/>
          </p:nvPr>
        </p:nvSpPr>
        <p:spPr/>
        <p:txBody>
          <a:bodyPr/>
          <a:lstStyle/>
          <a:p>
            <a:fld id="{428E0B69-A37F-4331-9143-ED4B61EA95CA}" type="datetimeFigureOut">
              <a:rPr lang="en-ZW" smtClean="0"/>
              <a:t>4/11/2019</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3DFBDDC2-A439-47CD-ADAF-8F6F752987DF}" type="slidenum">
              <a:rPr lang="en-ZW" smtClean="0"/>
              <a:t>‹#›</a:t>
            </a:fld>
            <a:endParaRPr lang="en-ZW"/>
          </a:p>
        </p:txBody>
      </p:sp>
    </p:spTree>
    <p:extLst>
      <p:ext uri="{BB962C8B-B14F-4D97-AF65-F5344CB8AC3E}">
        <p14:creationId xmlns:p14="http://schemas.microsoft.com/office/powerpoint/2010/main" val="135891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W"/>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p:cNvSpPr>
            <a:spLocks noGrp="1"/>
          </p:cNvSpPr>
          <p:nvPr>
            <p:ph type="dt" sz="half" idx="10"/>
          </p:nvPr>
        </p:nvSpPr>
        <p:spPr/>
        <p:txBody>
          <a:bodyPr/>
          <a:lstStyle/>
          <a:p>
            <a:fld id="{428E0B69-A37F-4331-9143-ED4B61EA95CA}" type="datetimeFigureOut">
              <a:rPr lang="en-ZW" smtClean="0"/>
              <a:t>4/11/2019</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3DFBDDC2-A439-47CD-ADAF-8F6F752987DF}" type="slidenum">
              <a:rPr lang="en-ZW" smtClean="0"/>
              <a:t>‹#›</a:t>
            </a:fld>
            <a:endParaRPr lang="en-ZW"/>
          </a:p>
        </p:txBody>
      </p:sp>
    </p:spTree>
    <p:extLst>
      <p:ext uri="{BB962C8B-B14F-4D97-AF65-F5344CB8AC3E}">
        <p14:creationId xmlns:p14="http://schemas.microsoft.com/office/powerpoint/2010/main" val="709975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W"/>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8E0B69-A37F-4331-9143-ED4B61EA95CA}" type="datetimeFigureOut">
              <a:rPr lang="en-ZW" smtClean="0"/>
              <a:t>4/11/2019</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3DFBDDC2-A439-47CD-ADAF-8F6F752987DF}" type="slidenum">
              <a:rPr lang="en-ZW" smtClean="0"/>
              <a:t>‹#›</a:t>
            </a:fld>
            <a:endParaRPr lang="en-ZW"/>
          </a:p>
        </p:txBody>
      </p:sp>
    </p:spTree>
    <p:extLst>
      <p:ext uri="{BB962C8B-B14F-4D97-AF65-F5344CB8AC3E}">
        <p14:creationId xmlns:p14="http://schemas.microsoft.com/office/powerpoint/2010/main" val="1776260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W"/>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5" name="Date Placeholder 4"/>
          <p:cNvSpPr>
            <a:spLocks noGrp="1"/>
          </p:cNvSpPr>
          <p:nvPr>
            <p:ph type="dt" sz="half" idx="10"/>
          </p:nvPr>
        </p:nvSpPr>
        <p:spPr/>
        <p:txBody>
          <a:bodyPr/>
          <a:lstStyle/>
          <a:p>
            <a:fld id="{428E0B69-A37F-4331-9143-ED4B61EA95CA}" type="datetimeFigureOut">
              <a:rPr lang="en-ZW" smtClean="0"/>
              <a:t>4/11/2019</a:t>
            </a:fld>
            <a:endParaRPr lang="en-ZW"/>
          </a:p>
        </p:txBody>
      </p:sp>
      <p:sp>
        <p:nvSpPr>
          <p:cNvPr id="6" name="Footer Placeholder 5"/>
          <p:cNvSpPr>
            <a:spLocks noGrp="1"/>
          </p:cNvSpPr>
          <p:nvPr>
            <p:ph type="ftr" sz="quarter" idx="11"/>
          </p:nvPr>
        </p:nvSpPr>
        <p:spPr/>
        <p:txBody>
          <a:bodyPr/>
          <a:lstStyle/>
          <a:p>
            <a:endParaRPr lang="en-ZW"/>
          </a:p>
        </p:txBody>
      </p:sp>
      <p:sp>
        <p:nvSpPr>
          <p:cNvPr id="7" name="Slide Number Placeholder 6"/>
          <p:cNvSpPr>
            <a:spLocks noGrp="1"/>
          </p:cNvSpPr>
          <p:nvPr>
            <p:ph type="sldNum" sz="quarter" idx="12"/>
          </p:nvPr>
        </p:nvSpPr>
        <p:spPr/>
        <p:txBody>
          <a:bodyPr/>
          <a:lstStyle/>
          <a:p>
            <a:fld id="{3DFBDDC2-A439-47CD-ADAF-8F6F752987DF}" type="slidenum">
              <a:rPr lang="en-ZW" smtClean="0"/>
              <a:t>‹#›</a:t>
            </a:fld>
            <a:endParaRPr lang="en-ZW"/>
          </a:p>
        </p:txBody>
      </p:sp>
    </p:spTree>
    <p:extLst>
      <p:ext uri="{BB962C8B-B14F-4D97-AF65-F5344CB8AC3E}">
        <p14:creationId xmlns:p14="http://schemas.microsoft.com/office/powerpoint/2010/main" val="2037436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ZW"/>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7" name="Date Placeholder 6"/>
          <p:cNvSpPr>
            <a:spLocks noGrp="1"/>
          </p:cNvSpPr>
          <p:nvPr>
            <p:ph type="dt" sz="half" idx="10"/>
          </p:nvPr>
        </p:nvSpPr>
        <p:spPr/>
        <p:txBody>
          <a:bodyPr/>
          <a:lstStyle/>
          <a:p>
            <a:fld id="{428E0B69-A37F-4331-9143-ED4B61EA95CA}" type="datetimeFigureOut">
              <a:rPr lang="en-ZW" smtClean="0"/>
              <a:t>4/11/2019</a:t>
            </a:fld>
            <a:endParaRPr lang="en-ZW"/>
          </a:p>
        </p:txBody>
      </p:sp>
      <p:sp>
        <p:nvSpPr>
          <p:cNvPr id="8" name="Footer Placeholder 7"/>
          <p:cNvSpPr>
            <a:spLocks noGrp="1"/>
          </p:cNvSpPr>
          <p:nvPr>
            <p:ph type="ftr" sz="quarter" idx="11"/>
          </p:nvPr>
        </p:nvSpPr>
        <p:spPr/>
        <p:txBody>
          <a:bodyPr/>
          <a:lstStyle/>
          <a:p>
            <a:endParaRPr lang="en-ZW"/>
          </a:p>
        </p:txBody>
      </p:sp>
      <p:sp>
        <p:nvSpPr>
          <p:cNvPr id="9" name="Slide Number Placeholder 8"/>
          <p:cNvSpPr>
            <a:spLocks noGrp="1"/>
          </p:cNvSpPr>
          <p:nvPr>
            <p:ph type="sldNum" sz="quarter" idx="12"/>
          </p:nvPr>
        </p:nvSpPr>
        <p:spPr/>
        <p:txBody>
          <a:bodyPr/>
          <a:lstStyle/>
          <a:p>
            <a:fld id="{3DFBDDC2-A439-47CD-ADAF-8F6F752987DF}" type="slidenum">
              <a:rPr lang="en-ZW" smtClean="0"/>
              <a:t>‹#›</a:t>
            </a:fld>
            <a:endParaRPr lang="en-ZW"/>
          </a:p>
        </p:txBody>
      </p:sp>
    </p:spTree>
    <p:extLst>
      <p:ext uri="{BB962C8B-B14F-4D97-AF65-F5344CB8AC3E}">
        <p14:creationId xmlns:p14="http://schemas.microsoft.com/office/powerpoint/2010/main" val="3358958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W"/>
          </a:p>
        </p:txBody>
      </p:sp>
      <p:sp>
        <p:nvSpPr>
          <p:cNvPr id="3" name="Date Placeholder 2"/>
          <p:cNvSpPr>
            <a:spLocks noGrp="1"/>
          </p:cNvSpPr>
          <p:nvPr>
            <p:ph type="dt" sz="half" idx="10"/>
          </p:nvPr>
        </p:nvSpPr>
        <p:spPr/>
        <p:txBody>
          <a:bodyPr/>
          <a:lstStyle/>
          <a:p>
            <a:fld id="{428E0B69-A37F-4331-9143-ED4B61EA95CA}" type="datetimeFigureOut">
              <a:rPr lang="en-ZW" smtClean="0"/>
              <a:t>4/11/2019</a:t>
            </a:fld>
            <a:endParaRPr lang="en-ZW"/>
          </a:p>
        </p:txBody>
      </p:sp>
      <p:sp>
        <p:nvSpPr>
          <p:cNvPr id="4" name="Footer Placeholder 3"/>
          <p:cNvSpPr>
            <a:spLocks noGrp="1"/>
          </p:cNvSpPr>
          <p:nvPr>
            <p:ph type="ftr" sz="quarter" idx="11"/>
          </p:nvPr>
        </p:nvSpPr>
        <p:spPr/>
        <p:txBody>
          <a:bodyPr/>
          <a:lstStyle/>
          <a:p>
            <a:endParaRPr lang="en-ZW"/>
          </a:p>
        </p:txBody>
      </p:sp>
      <p:sp>
        <p:nvSpPr>
          <p:cNvPr id="5" name="Slide Number Placeholder 4"/>
          <p:cNvSpPr>
            <a:spLocks noGrp="1"/>
          </p:cNvSpPr>
          <p:nvPr>
            <p:ph type="sldNum" sz="quarter" idx="12"/>
          </p:nvPr>
        </p:nvSpPr>
        <p:spPr/>
        <p:txBody>
          <a:bodyPr/>
          <a:lstStyle/>
          <a:p>
            <a:fld id="{3DFBDDC2-A439-47CD-ADAF-8F6F752987DF}" type="slidenum">
              <a:rPr lang="en-ZW" smtClean="0"/>
              <a:t>‹#›</a:t>
            </a:fld>
            <a:endParaRPr lang="en-ZW"/>
          </a:p>
        </p:txBody>
      </p:sp>
    </p:spTree>
    <p:extLst>
      <p:ext uri="{BB962C8B-B14F-4D97-AF65-F5344CB8AC3E}">
        <p14:creationId xmlns:p14="http://schemas.microsoft.com/office/powerpoint/2010/main" val="3555515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8E0B69-A37F-4331-9143-ED4B61EA95CA}" type="datetimeFigureOut">
              <a:rPr lang="en-ZW" smtClean="0"/>
              <a:t>4/11/2019</a:t>
            </a:fld>
            <a:endParaRPr lang="en-ZW"/>
          </a:p>
        </p:txBody>
      </p:sp>
      <p:sp>
        <p:nvSpPr>
          <p:cNvPr id="3" name="Footer Placeholder 2"/>
          <p:cNvSpPr>
            <a:spLocks noGrp="1"/>
          </p:cNvSpPr>
          <p:nvPr>
            <p:ph type="ftr" sz="quarter" idx="11"/>
          </p:nvPr>
        </p:nvSpPr>
        <p:spPr/>
        <p:txBody>
          <a:bodyPr/>
          <a:lstStyle/>
          <a:p>
            <a:endParaRPr lang="en-ZW"/>
          </a:p>
        </p:txBody>
      </p:sp>
      <p:sp>
        <p:nvSpPr>
          <p:cNvPr id="4" name="Slide Number Placeholder 3"/>
          <p:cNvSpPr>
            <a:spLocks noGrp="1"/>
          </p:cNvSpPr>
          <p:nvPr>
            <p:ph type="sldNum" sz="quarter" idx="12"/>
          </p:nvPr>
        </p:nvSpPr>
        <p:spPr/>
        <p:txBody>
          <a:bodyPr/>
          <a:lstStyle/>
          <a:p>
            <a:fld id="{3DFBDDC2-A439-47CD-ADAF-8F6F752987DF}" type="slidenum">
              <a:rPr lang="en-ZW" smtClean="0"/>
              <a:t>‹#›</a:t>
            </a:fld>
            <a:endParaRPr lang="en-ZW"/>
          </a:p>
        </p:txBody>
      </p:sp>
    </p:spTree>
    <p:extLst>
      <p:ext uri="{BB962C8B-B14F-4D97-AF65-F5344CB8AC3E}">
        <p14:creationId xmlns:p14="http://schemas.microsoft.com/office/powerpoint/2010/main" val="3982687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W"/>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8E0B69-A37F-4331-9143-ED4B61EA95CA}" type="datetimeFigureOut">
              <a:rPr lang="en-ZW" smtClean="0"/>
              <a:t>4/11/2019</a:t>
            </a:fld>
            <a:endParaRPr lang="en-ZW"/>
          </a:p>
        </p:txBody>
      </p:sp>
      <p:sp>
        <p:nvSpPr>
          <p:cNvPr id="6" name="Footer Placeholder 5"/>
          <p:cNvSpPr>
            <a:spLocks noGrp="1"/>
          </p:cNvSpPr>
          <p:nvPr>
            <p:ph type="ftr" sz="quarter" idx="11"/>
          </p:nvPr>
        </p:nvSpPr>
        <p:spPr/>
        <p:txBody>
          <a:bodyPr/>
          <a:lstStyle/>
          <a:p>
            <a:endParaRPr lang="en-ZW"/>
          </a:p>
        </p:txBody>
      </p:sp>
      <p:sp>
        <p:nvSpPr>
          <p:cNvPr id="7" name="Slide Number Placeholder 6"/>
          <p:cNvSpPr>
            <a:spLocks noGrp="1"/>
          </p:cNvSpPr>
          <p:nvPr>
            <p:ph type="sldNum" sz="quarter" idx="12"/>
          </p:nvPr>
        </p:nvSpPr>
        <p:spPr/>
        <p:txBody>
          <a:bodyPr/>
          <a:lstStyle/>
          <a:p>
            <a:fld id="{3DFBDDC2-A439-47CD-ADAF-8F6F752987DF}" type="slidenum">
              <a:rPr lang="en-ZW" smtClean="0"/>
              <a:t>‹#›</a:t>
            </a:fld>
            <a:endParaRPr lang="en-ZW"/>
          </a:p>
        </p:txBody>
      </p:sp>
    </p:spTree>
    <p:extLst>
      <p:ext uri="{BB962C8B-B14F-4D97-AF65-F5344CB8AC3E}">
        <p14:creationId xmlns:p14="http://schemas.microsoft.com/office/powerpoint/2010/main" val="959240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W"/>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W"/>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8E0B69-A37F-4331-9143-ED4B61EA95CA}" type="datetimeFigureOut">
              <a:rPr lang="en-ZW" smtClean="0"/>
              <a:t>4/11/2019</a:t>
            </a:fld>
            <a:endParaRPr lang="en-ZW"/>
          </a:p>
        </p:txBody>
      </p:sp>
      <p:sp>
        <p:nvSpPr>
          <p:cNvPr id="6" name="Footer Placeholder 5"/>
          <p:cNvSpPr>
            <a:spLocks noGrp="1"/>
          </p:cNvSpPr>
          <p:nvPr>
            <p:ph type="ftr" sz="quarter" idx="11"/>
          </p:nvPr>
        </p:nvSpPr>
        <p:spPr/>
        <p:txBody>
          <a:bodyPr/>
          <a:lstStyle/>
          <a:p>
            <a:endParaRPr lang="en-ZW"/>
          </a:p>
        </p:txBody>
      </p:sp>
      <p:sp>
        <p:nvSpPr>
          <p:cNvPr id="7" name="Slide Number Placeholder 6"/>
          <p:cNvSpPr>
            <a:spLocks noGrp="1"/>
          </p:cNvSpPr>
          <p:nvPr>
            <p:ph type="sldNum" sz="quarter" idx="12"/>
          </p:nvPr>
        </p:nvSpPr>
        <p:spPr/>
        <p:txBody>
          <a:bodyPr/>
          <a:lstStyle/>
          <a:p>
            <a:fld id="{3DFBDDC2-A439-47CD-ADAF-8F6F752987DF}" type="slidenum">
              <a:rPr lang="en-ZW" smtClean="0"/>
              <a:t>‹#›</a:t>
            </a:fld>
            <a:endParaRPr lang="en-ZW"/>
          </a:p>
        </p:txBody>
      </p:sp>
    </p:spTree>
    <p:extLst>
      <p:ext uri="{BB962C8B-B14F-4D97-AF65-F5344CB8AC3E}">
        <p14:creationId xmlns:p14="http://schemas.microsoft.com/office/powerpoint/2010/main" val="3133086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W"/>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8E0B69-A37F-4331-9143-ED4B61EA95CA}" type="datetimeFigureOut">
              <a:rPr lang="en-ZW" smtClean="0"/>
              <a:t>4/11/2019</a:t>
            </a:fld>
            <a:endParaRPr lang="en-ZW"/>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W"/>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FBDDC2-A439-47CD-ADAF-8F6F752987DF}" type="slidenum">
              <a:rPr lang="en-ZW" smtClean="0"/>
              <a:t>‹#›</a:t>
            </a:fld>
            <a:endParaRPr lang="en-ZW"/>
          </a:p>
        </p:txBody>
      </p:sp>
    </p:spTree>
    <p:extLst>
      <p:ext uri="{BB962C8B-B14F-4D97-AF65-F5344CB8AC3E}">
        <p14:creationId xmlns:p14="http://schemas.microsoft.com/office/powerpoint/2010/main" val="32718048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image" Target="../media/image15.sv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png"/><Relationship Id="rId4" Type="http://schemas.openxmlformats.org/officeDocument/2006/relationships/image" Target="../media/image15.svg"/></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42B0CA38-16B5-4827-B893-F09313152AAF}"/>
              </a:ext>
            </a:extLst>
          </p:cNvPr>
          <p:cNvSpPr>
            <a:spLocks noGrp="1"/>
          </p:cNvSpPr>
          <p:nvPr>
            <p:ph type="title" idx="4294967295"/>
          </p:nvPr>
        </p:nvSpPr>
        <p:spPr>
          <a:xfrm>
            <a:off x="885371" y="615940"/>
            <a:ext cx="10421257" cy="1593862"/>
          </a:xfrm>
        </p:spPr>
        <p:txBody>
          <a:bodyPr rtlCol="0">
            <a:noAutofit/>
          </a:bodyPr>
          <a:lstStyle/>
          <a:p>
            <a:pPr algn="ctr">
              <a:defRPr/>
            </a:pPr>
            <a:br>
              <a:rPr lang="en-ZW" alt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Data Collection Plan</a:t>
            </a:r>
            <a:endParaRPr lang="en-US" altLang="en-US" sz="4000" b="1" i="1" dirty="0">
              <a:solidFill>
                <a:srgbClr val="002060"/>
              </a:solidFill>
              <a:effectLst>
                <a:outerShdw blurRad="38100" dist="38100" dir="2700000" algn="tl" rotWithShape="0">
                  <a:srgbClr val="000000">
                    <a:alpha val="43137"/>
                  </a:srgbClr>
                </a:outerShdw>
              </a:effectLst>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BAF9F71C-094A-452C-8298-77EFBCAA8106}"/>
              </a:ext>
            </a:extLst>
          </p:cNvPr>
          <p:cNvSpPr txBox="1"/>
          <p:nvPr/>
        </p:nvSpPr>
        <p:spPr>
          <a:xfrm>
            <a:off x="1991545" y="2825741"/>
            <a:ext cx="8537575" cy="3046988"/>
          </a:xfrm>
          <a:prstGeom prst="rect">
            <a:avLst/>
          </a:prstGeom>
          <a:noFill/>
        </p:spPr>
        <p:txBody>
          <a:bodyPr wrap="square">
            <a:spAutoFit/>
          </a:bodyPr>
          <a:lstStyle/>
          <a:p>
            <a:pPr algn="ctr">
              <a:defRPr/>
            </a:pPr>
            <a:r>
              <a:rPr lang="en-ZW" sz="2400" b="1" dirty="0">
                <a:solidFill>
                  <a:srgbClr val="00B050"/>
                </a:solidFill>
                <a:latin typeface="Arial" panose="020B0604020202020204" pitchFamily="34" charset="0"/>
                <a:cs typeface="Arial" panose="020B0604020202020204" pitchFamily="34" charset="0"/>
              </a:rPr>
              <a:t>Ministry of Health and Child Care: AIDS &amp; TB Unit</a:t>
            </a:r>
          </a:p>
          <a:p>
            <a:pPr algn="ctr">
              <a:defRPr/>
            </a:pPr>
            <a:endParaRPr lang="en-ZW" altLang="en-US" sz="24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defRPr/>
            </a:pPr>
            <a:r>
              <a:rPr lang="en-ZW" altLang="en-US"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Japhet Mabuku</a:t>
            </a:r>
          </a:p>
          <a:p>
            <a:pPr algn="ctr">
              <a:defRPr/>
            </a:pPr>
            <a:r>
              <a:rPr lang="en-ZW" altLang="en-US" sz="1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Data Quality Officer</a:t>
            </a:r>
          </a:p>
          <a:p>
            <a:pPr algn="ctr">
              <a:defRPr/>
            </a:pPr>
            <a:endParaRPr lang="en-US" sz="2400" b="1" dirty="0">
              <a:solidFill>
                <a:srgbClr val="7030A0"/>
              </a:solidFill>
              <a:latin typeface="Arial" panose="020B0604020202020204" pitchFamily="34" charset="0"/>
              <a:cs typeface="Arial" panose="020B0604020202020204" pitchFamily="34" charset="0"/>
            </a:endParaRPr>
          </a:p>
          <a:p>
            <a:pPr algn="ctr">
              <a:defRPr/>
            </a:pPr>
            <a:r>
              <a:rPr lang="en-ZW" sz="2400" dirty="0">
                <a:solidFill>
                  <a:srgbClr val="7030A0"/>
                </a:solidFill>
                <a:latin typeface="Arial" panose="020B0604020202020204" pitchFamily="34" charset="0"/>
                <a:cs typeface="Arial" panose="020B0604020202020204" pitchFamily="34" charset="0"/>
              </a:rPr>
              <a:t>Holiday Inn, Harare</a:t>
            </a:r>
          </a:p>
          <a:p>
            <a:pPr algn="ctr">
              <a:defRPr/>
            </a:pPr>
            <a:endParaRPr lang="en-ZW" sz="2400" dirty="0">
              <a:solidFill>
                <a:srgbClr val="ED7D31">
                  <a:lumMod val="60000"/>
                  <a:lumOff val="40000"/>
                </a:srgbClr>
              </a:solidFill>
              <a:latin typeface="Arial" panose="020B0604020202020204" pitchFamily="34" charset="0"/>
              <a:cs typeface="Arial" panose="020B0604020202020204" pitchFamily="34" charset="0"/>
            </a:endParaRPr>
          </a:p>
          <a:p>
            <a:pPr algn="ctr">
              <a:defRPr/>
            </a:pPr>
            <a:r>
              <a:rPr lang="en-ZW"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Date: 28 October 2019</a:t>
            </a:r>
          </a:p>
        </p:txBody>
      </p:sp>
      <p:pic>
        <p:nvPicPr>
          <p:cNvPr id="4" name="Picture 3">
            <a:extLst>
              <a:ext uri="{FF2B5EF4-FFF2-40B4-BE49-F238E27FC236}">
                <a16:creationId xmlns:a16="http://schemas.microsoft.com/office/drawing/2014/main" id="{44D080BD-A163-4318-8818-9721B75961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525690"/>
            <a:ext cx="1187624" cy="1332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D1E23C1C-108E-471B-8F96-D9E18879FF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53264" y="5525690"/>
            <a:ext cx="1187624" cy="1332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6034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49640-8696-E54E-902A-45D513CD3998}"/>
              </a:ext>
            </a:extLst>
          </p:cNvPr>
          <p:cNvSpPr>
            <a:spLocks noGrp="1"/>
          </p:cNvSpPr>
          <p:nvPr>
            <p:ph type="title"/>
          </p:nvPr>
        </p:nvSpPr>
        <p:spPr>
          <a:xfrm>
            <a:off x="524256" y="4767072"/>
            <a:ext cx="6594189" cy="1625210"/>
          </a:xfrm>
        </p:spPr>
        <p:txBody>
          <a:bodyPr>
            <a:normAutofit/>
          </a:bodyPr>
          <a:lstStyle/>
          <a:p>
            <a:pPr algn="r"/>
            <a:r>
              <a:rPr lang="en-US" sz="3700">
                <a:solidFill>
                  <a:srgbClr val="FFFFFF"/>
                </a:solidFill>
              </a:rPr>
              <a:t>Overarching Goal Phase 2:</a:t>
            </a:r>
            <a:br>
              <a:rPr lang="en-US" sz="3700">
                <a:solidFill>
                  <a:srgbClr val="FFFFFF"/>
                </a:solidFill>
              </a:rPr>
            </a:br>
            <a:r>
              <a:rPr lang="en-US" sz="3700">
                <a:solidFill>
                  <a:srgbClr val="FFFFFF"/>
                </a:solidFill>
              </a:rPr>
              <a:t>Improve Patient Care According to Guidelines</a:t>
            </a:r>
          </a:p>
        </p:txBody>
      </p:sp>
      <p:sp>
        <p:nvSpPr>
          <p:cNvPr id="3" name="Content Placeholder 2">
            <a:extLst>
              <a:ext uri="{FF2B5EF4-FFF2-40B4-BE49-F238E27FC236}">
                <a16:creationId xmlns:a16="http://schemas.microsoft.com/office/drawing/2014/main" id="{3E2214ED-A51C-D142-B692-5FEC9186B2BB}"/>
              </a:ext>
            </a:extLst>
          </p:cNvPr>
          <p:cNvSpPr>
            <a:spLocks noGrp="1"/>
          </p:cNvSpPr>
          <p:nvPr>
            <p:ph idx="1"/>
          </p:nvPr>
        </p:nvSpPr>
        <p:spPr>
          <a:xfrm>
            <a:off x="8029319" y="917725"/>
            <a:ext cx="3424739" cy="4852362"/>
          </a:xfrm>
        </p:spPr>
        <p:txBody>
          <a:bodyPr anchor="ctr">
            <a:normAutofit/>
          </a:bodyPr>
          <a:lstStyle/>
          <a:p>
            <a:pPr marL="0" indent="0">
              <a:buNone/>
            </a:pPr>
            <a:endParaRPr lang="en-US" sz="2000" dirty="0">
              <a:solidFill>
                <a:srgbClr val="FFFFFF"/>
              </a:solidFill>
            </a:endParaRPr>
          </a:p>
          <a:p>
            <a:pPr marL="0" indent="0">
              <a:buNone/>
            </a:pPr>
            <a:r>
              <a:rPr lang="en-US" dirty="0">
                <a:solidFill>
                  <a:srgbClr val="FFFFFF"/>
                </a:solidFill>
              </a:rPr>
              <a:t>Aim #2 – Increase proportion of High Viral Load Patients cared for according to guidelines from _________ to __________ by 15 November 2020.</a:t>
            </a:r>
          </a:p>
        </p:txBody>
      </p:sp>
      <p:sp>
        <p:nvSpPr>
          <p:cNvPr id="7" name="Rectangle 6">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946" y="4724400"/>
            <a:ext cx="7058307" cy="1964266"/>
          </a:xfrm>
          <a:prstGeom prst="rect">
            <a:avLst/>
          </a:prstGeom>
          <a:solidFill>
            <a:srgbClr val="685E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0B949640-8696-E54E-902A-45D513CD3998}"/>
              </a:ext>
            </a:extLst>
          </p:cNvPr>
          <p:cNvSpPr txBox="1">
            <a:spLocks/>
          </p:cNvSpPr>
          <p:nvPr/>
        </p:nvSpPr>
        <p:spPr>
          <a:xfrm>
            <a:off x="676656" y="4919472"/>
            <a:ext cx="6594189" cy="16252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700">
                <a:solidFill>
                  <a:srgbClr val="FFFFFF"/>
                </a:solidFill>
              </a:rPr>
              <a:t>Overarching Goal Phase 2:</a:t>
            </a:r>
            <a:br>
              <a:rPr lang="en-US" sz="3700">
                <a:solidFill>
                  <a:srgbClr val="FFFFFF"/>
                </a:solidFill>
              </a:rPr>
            </a:br>
            <a:r>
              <a:rPr lang="en-US" sz="3700">
                <a:solidFill>
                  <a:srgbClr val="FFFFFF"/>
                </a:solidFill>
              </a:rPr>
              <a:t>Improve Patient Care According to Guidelines</a:t>
            </a:r>
          </a:p>
        </p:txBody>
      </p:sp>
      <p:pic>
        <p:nvPicPr>
          <p:cNvPr id="9" name="Picture 8">
            <a:extLst>
              <a:ext uri="{FF2B5EF4-FFF2-40B4-BE49-F238E27FC236}">
                <a16:creationId xmlns:a16="http://schemas.microsoft.com/office/drawing/2014/main" id="{FCD2FFC4-B83F-E440-BD13-46A6CCAFFF4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1" t="2140" r="1" b="14676"/>
          <a:stretch/>
        </p:blipFill>
        <p:spPr>
          <a:xfrm>
            <a:off x="479947" y="426720"/>
            <a:ext cx="7058306"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87055" y="4741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3E2214ED-A51C-D142-B692-5FEC9186B2BB}"/>
              </a:ext>
            </a:extLst>
          </p:cNvPr>
          <p:cNvSpPr txBox="1">
            <a:spLocks/>
          </p:cNvSpPr>
          <p:nvPr/>
        </p:nvSpPr>
        <p:spPr>
          <a:xfrm>
            <a:off x="8181719" y="1070125"/>
            <a:ext cx="3424739" cy="485236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000">
              <a:solidFill>
                <a:srgbClr val="FFFFFF"/>
              </a:solidFill>
            </a:endParaRPr>
          </a:p>
          <a:p>
            <a:pPr marL="0" indent="0">
              <a:buFont typeface="Arial" panose="020B0604020202020204" pitchFamily="34" charset="0"/>
              <a:buNone/>
            </a:pPr>
            <a:r>
              <a:rPr lang="en-US">
                <a:solidFill>
                  <a:srgbClr val="FFFFFF"/>
                </a:solidFill>
              </a:rPr>
              <a:t>Aim #2 – Increase proportion of High Viral Load Patients cared for according to guidelines from _________ to __________ by 15 November 2020.</a:t>
            </a:r>
            <a:endParaRPr lang="en-US" dirty="0">
              <a:solidFill>
                <a:srgbClr val="FFFFFF"/>
              </a:solidFill>
            </a:endParaRPr>
          </a:p>
        </p:txBody>
      </p:sp>
      <p:pic>
        <p:nvPicPr>
          <p:cNvPr id="14" name="Picture 13">
            <a:extLst>
              <a:ext uri="{FF2B5EF4-FFF2-40B4-BE49-F238E27FC236}">
                <a16:creationId xmlns:a16="http://schemas.microsoft.com/office/drawing/2014/main" id="{44D080BD-A163-4318-8818-9721B759612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90130"/>
            <a:ext cx="676656" cy="75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a:extLst>
              <a:ext uri="{FF2B5EF4-FFF2-40B4-BE49-F238E27FC236}">
                <a16:creationId xmlns:a16="http://schemas.microsoft.com/office/drawing/2014/main" id="{D1E23C1C-108E-471B-8F96-D9E18879FF5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3800" y="5917684"/>
            <a:ext cx="676656" cy="75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0872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2D35-089A-F648-AD2D-B6B1F140ADE8}"/>
              </a:ext>
            </a:extLst>
          </p:cNvPr>
          <p:cNvSpPr>
            <a:spLocks noGrp="1"/>
          </p:cNvSpPr>
          <p:nvPr>
            <p:ph type="title"/>
          </p:nvPr>
        </p:nvSpPr>
        <p:spPr>
          <a:xfrm>
            <a:off x="656896" y="103187"/>
            <a:ext cx="10978055" cy="1449990"/>
          </a:xfrm>
          <a:ln w="38100">
            <a:solidFill>
              <a:schemeClr val="tx1"/>
            </a:solidFill>
          </a:ln>
        </p:spPr>
        <p:txBody>
          <a:bodyPr>
            <a:normAutofit fontScale="90000"/>
          </a:bodyPr>
          <a:lstStyle/>
          <a:p>
            <a:r>
              <a:rPr lang="en-US" dirty="0"/>
              <a:t>Aim #2 </a:t>
            </a:r>
            <a:br>
              <a:rPr lang="en-US" dirty="0"/>
            </a:br>
            <a:r>
              <a:rPr lang="en-US" sz="3200" dirty="0"/>
              <a:t>Increase proportion of High Viral Load (HVL) Patients cared for according to guidelines from _________ to __________ by 15 November 2020.</a:t>
            </a:r>
            <a:endParaRPr lang="en-US" sz="3100" dirty="0"/>
          </a:p>
        </p:txBody>
      </p:sp>
      <p:sp>
        <p:nvSpPr>
          <p:cNvPr id="3" name="Content Placeholder 2">
            <a:extLst>
              <a:ext uri="{FF2B5EF4-FFF2-40B4-BE49-F238E27FC236}">
                <a16:creationId xmlns:a16="http://schemas.microsoft.com/office/drawing/2014/main" id="{43347C1A-B2CB-3244-B18C-BAABBB052FFD}"/>
              </a:ext>
            </a:extLst>
          </p:cNvPr>
          <p:cNvSpPr>
            <a:spLocks noGrp="1"/>
          </p:cNvSpPr>
          <p:nvPr>
            <p:ph idx="1"/>
          </p:nvPr>
        </p:nvSpPr>
        <p:spPr>
          <a:xfrm>
            <a:off x="656897" y="1678480"/>
            <a:ext cx="10515600" cy="4351338"/>
          </a:xfrm>
        </p:spPr>
        <p:txBody>
          <a:bodyPr/>
          <a:lstStyle/>
          <a:p>
            <a:r>
              <a:rPr lang="en-US" dirty="0"/>
              <a:t>Numerator =        </a:t>
            </a:r>
            <a:r>
              <a:rPr lang="en-US" u="sng" dirty="0"/>
              <a:t># of HVL Patients Cared for According to Guidelines*</a:t>
            </a:r>
          </a:p>
          <a:p>
            <a:r>
              <a:rPr lang="en-US" dirty="0"/>
              <a:t>Denominator =    # Patients with High Viral Load</a:t>
            </a:r>
          </a:p>
          <a:p>
            <a:endParaRPr lang="en-US" dirty="0"/>
          </a:p>
          <a:p>
            <a:endParaRPr lang="en-US" dirty="0"/>
          </a:p>
        </p:txBody>
      </p:sp>
      <p:graphicFrame>
        <p:nvGraphicFramePr>
          <p:cNvPr id="4" name="Table 3">
            <a:extLst>
              <a:ext uri="{FF2B5EF4-FFF2-40B4-BE49-F238E27FC236}">
                <a16:creationId xmlns:a16="http://schemas.microsoft.com/office/drawing/2014/main" id="{FA24E009-E332-9F4D-A4D3-BDE18D28FA72}"/>
              </a:ext>
            </a:extLst>
          </p:cNvPr>
          <p:cNvGraphicFramePr>
            <a:graphicFrameLocks noGrp="1"/>
          </p:cNvGraphicFramePr>
          <p:nvPr>
            <p:extLst/>
          </p:nvPr>
        </p:nvGraphicFramePr>
        <p:xfrm>
          <a:off x="588578" y="2767013"/>
          <a:ext cx="11217168" cy="3616960"/>
        </p:xfrm>
        <a:graphic>
          <a:graphicData uri="http://schemas.openxmlformats.org/drawingml/2006/table">
            <a:tbl>
              <a:tblPr firstRow="1" bandRow="1">
                <a:tableStyleId>{073A0DAA-6AF3-43AB-8588-CEC1D06C72B9}</a:tableStyleId>
              </a:tblPr>
              <a:tblGrid>
                <a:gridCol w="948559">
                  <a:extLst>
                    <a:ext uri="{9D8B030D-6E8A-4147-A177-3AD203B41FA5}">
                      <a16:colId xmlns:a16="http://schemas.microsoft.com/office/drawing/2014/main" val="3988475291"/>
                    </a:ext>
                  </a:extLst>
                </a:gridCol>
                <a:gridCol w="956441">
                  <a:extLst>
                    <a:ext uri="{9D8B030D-6E8A-4147-A177-3AD203B41FA5}">
                      <a16:colId xmlns:a16="http://schemas.microsoft.com/office/drawing/2014/main" val="876318119"/>
                    </a:ext>
                  </a:extLst>
                </a:gridCol>
                <a:gridCol w="1030014">
                  <a:extLst>
                    <a:ext uri="{9D8B030D-6E8A-4147-A177-3AD203B41FA5}">
                      <a16:colId xmlns:a16="http://schemas.microsoft.com/office/drawing/2014/main" val="2443824662"/>
                    </a:ext>
                  </a:extLst>
                </a:gridCol>
                <a:gridCol w="767255">
                  <a:extLst>
                    <a:ext uri="{9D8B030D-6E8A-4147-A177-3AD203B41FA5}">
                      <a16:colId xmlns:a16="http://schemas.microsoft.com/office/drawing/2014/main" val="3593265077"/>
                    </a:ext>
                  </a:extLst>
                </a:gridCol>
                <a:gridCol w="819807">
                  <a:extLst>
                    <a:ext uri="{9D8B030D-6E8A-4147-A177-3AD203B41FA5}">
                      <a16:colId xmlns:a16="http://schemas.microsoft.com/office/drawing/2014/main" val="1037327232"/>
                    </a:ext>
                  </a:extLst>
                </a:gridCol>
                <a:gridCol w="893379">
                  <a:extLst>
                    <a:ext uri="{9D8B030D-6E8A-4147-A177-3AD203B41FA5}">
                      <a16:colId xmlns:a16="http://schemas.microsoft.com/office/drawing/2014/main" val="522045475"/>
                    </a:ext>
                  </a:extLst>
                </a:gridCol>
                <a:gridCol w="882869">
                  <a:extLst>
                    <a:ext uri="{9D8B030D-6E8A-4147-A177-3AD203B41FA5}">
                      <a16:colId xmlns:a16="http://schemas.microsoft.com/office/drawing/2014/main" val="86785842"/>
                    </a:ext>
                  </a:extLst>
                </a:gridCol>
                <a:gridCol w="1187669">
                  <a:extLst>
                    <a:ext uri="{9D8B030D-6E8A-4147-A177-3AD203B41FA5}">
                      <a16:colId xmlns:a16="http://schemas.microsoft.com/office/drawing/2014/main" val="2315597703"/>
                    </a:ext>
                  </a:extLst>
                </a:gridCol>
                <a:gridCol w="1019504">
                  <a:extLst>
                    <a:ext uri="{9D8B030D-6E8A-4147-A177-3AD203B41FA5}">
                      <a16:colId xmlns:a16="http://schemas.microsoft.com/office/drawing/2014/main" val="1958693580"/>
                    </a:ext>
                  </a:extLst>
                </a:gridCol>
                <a:gridCol w="798786">
                  <a:extLst>
                    <a:ext uri="{9D8B030D-6E8A-4147-A177-3AD203B41FA5}">
                      <a16:colId xmlns:a16="http://schemas.microsoft.com/office/drawing/2014/main" val="1980111644"/>
                    </a:ext>
                  </a:extLst>
                </a:gridCol>
                <a:gridCol w="1912885">
                  <a:extLst>
                    <a:ext uri="{9D8B030D-6E8A-4147-A177-3AD203B41FA5}">
                      <a16:colId xmlns:a16="http://schemas.microsoft.com/office/drawing/2014/main" val="3748000281"/>
                    </a:ext>
                  </a:extLst>
                </a:gridCol>
              </a:tblGrid>
              <a:tr h="370840">
                <a:tc>
                  <a:txBody>
                    <a:bodyPr/>
                    <a:lstStyle/>
                    <a:p>
                      <a:r>
                        <a:rPr lang="en-US" sz="1600" dirty="0"/>
                        <a:t>Cohort #</a:t>
                      </a:r>
                    </a:p>
                  </a:txBody>
                  <a:tcPr/>
                </a:tc>
                <a:tc>
                  <a:txBody>
                    <a:bodyPr/>
                    <a:lstStyle/>
                    <a:p>
                      <a:r>
                        <a:rPr lang="en-US" sz="1600" dirty="0"/>
                        <a:t>OI/ART #</a:t>
                      </a:r>
                    </a:p>
                  </a:txBody>
                  <a:tcPr/>
                </a:tc>
                <a:tc>
                  <a:txBody>
                    <a:bodyPr/>
                    <a:lstStyle/>
                    <a:p>
                      <a:r>
                        <a:rPr lang="en-US" sz="1600" dirty="0"/>
                        <a:t>HVL Result (Date)</a:t>
                      </a:r>
                    </a:p>
                  </a:txBody>
                  <a:tcPr/>
                </a:tc>
                <a:tc>
                  <a:txBody>
                    <a:bodyPr/>
                    <a:lstStyle/>
                    <a:p>
                      <a:r>
                        <a:rPr lang="en-US" sz="1600" dirty="0"/>
                        <a:t>EAC #1 (Date)</a:t>
                      </a:r>
                    </a:p>
                  </a:txBody>
                  <a:tcPr/>
                </a:tc>
                <a:tc>
                  <a:txBody>
                    <a:bodyPr/>
                    <a:lstStyle/>
                    <a:p>
                      <a:r>
                        <a:rPr lang="en-US" sz="1600" dirty="0"/>
                        <a:t>EAC #2</a:t>
                      </a:r>
                    </a:p>
                  </a:txBody>
                  <a:tcPr/>
                </a:tc>
                <a:tc>
                  <a:txBody>
                    <a:bodyPr/>
                    <a:lstStyle/>
                    <a:p>
                      <a:r>
                        <a:rPr lang="en-US" sz="1600" dirty="0"/>
                        <a:t>EAC #3</a:t>
                      </a:r>
                    </a:p>
                  </a:txBody>
                  <a:tcPr/>
                </a:tc>
                <a:tc>
                  <a:txBody>
                    <a:bodyPr/>
                    <a:lstStyle/>
                    <a:p>
                      <a:r>
                        <a:rPr lang="en-US" sz="1600" dirty="0"/>
                        <a:t>EACs  Yes/No</a:t>
                      </a:r>
                    </a:p>
                  </a:txBody>
                  <a:tcPr/>
                </a:tc>
                <a:tc>
                  <a:txBody>
                    <a:bodyPr/>
                    <a:lstStyle/>
                    <a:p>
                      <a:r>
                        <a:rPr lang="en-US" sz="1600" dirty="0"/>
                        <a:t>Repeat VL Due Date – 4 mo. from HVL Date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VL Repeat  (Date)</a:t>
                      </a:r>
                    </a:p>
                    <a:p>
                      <a:endParaRPr lang="en-US" sz="1600" dirty="0"/>
                    </a:p>
                  </a:txBody>
                  <a:tcPr/>
                </a:tc>
                <a:tc>
                  <a:txBody>
                    <a:bodyPr/>
                    <a:lstStyle/>
                    <a:p>
                      <a:r>
                        <a:rPr lang="en-US" sz="1600" dirty="0"/>
                        <a:t>Repeat VL – Yes/No</a:t>
                      </a:r>
                    </a:p>
                  </a:txBody>
                  <a:tcPr/>
                </a:tc>
                <a:tc>
                  <a:txBody>
                    <a:bodyPr/>
                    <a:lstStyle/>
                    <a:p>
                      <a:r>
                        <a:rPr lang="en-US" sz="1600" dirty="0"/>
                        <a:t>3 EACs &amp; Repeat VL* – Yes/No</a:t>
                      </a:r>
                    </a:p>
                  </a:txBody>
                  <a:tcPr/>
                </a:tc>
                <a:extLst>
                  <a:ext uri="{0D108BD9-81ED-4DB2-BD59-A6C34878D82A}">
                    <a16:rowId xmlns:a16="http://schemas.microsoft.com/office/drawing/2014/main" val="2084457234"/>
                  </a:ext>
                </a:extLst>
              </a:tr>
              <a:tr h="370840">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solidFill>
                      <a:srgbClr val="00B0F0"/>
                    </a:solidFill>
                  </a:tcPr>
                </a:tc>
                <a:tc>
                  <a:txBody>
                    <a:bodyPr/>
                    <a:lstStyle/>
                    <a:p>
                      <a:endParaRPr lang="en-US" dirty="0"/>
                    </a:p>
                  </a:txBody>
                  <a:tcPr/>
                </a:tc>
                <a:tc>
                  <a:txBody>
                    <a:bodyPr/>
                    <a:lstStyle/>
                    <a:p>
                      <a:endParaRPr lang="en-US" dirty="0"/>
                    </a:p>
                  </a:txBody>
                  <a:tcPr/>
                </a:tc>
                <a:tc>
                  <a:txBody>
                    <a:bodyPr/>
                    <a:lstStyle/>
                    <a:p>
                      <a:endParaRPr lang="en-US" dirty="0"/>
                    </a:p>
                  </a:txBody>
                  <a:tcPr>
                    <a:solidFill>
                      <a:srgbClr val="00B0F0"/>
                    </a:solidFill>
                  </a:tcPr>
                </a:tc>
                <a:tc>
                  <a:txBody>
                    <a:bodyPr/>
                    <a:lstStyle/>
                    <a:p>
                      <a:endParaRPr lang="en-US" dirty="0"/>
                    </a:p>
                  </a:txBody>
                  <a:tcPr/>
                </a:tc>
                <a:extLst>
                  <a:ext uri="{0D108BD9-81ED-4DB2-BD59-A6C34878D82A}">
                    <a16:rowId xmlns:a16="http://schemas.microsoft.com/office/drawing/2014/main" val="3292625204"/>
                  </a:ext>
                </a:extLst>
              </a:tr>
              <a:tr h="370840">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rgbClr val="00B0F0"/>
                    </a:solidFill>
                  </a:tcPr>
                </a:tc>
                <a:tc>
                  <a:txBody>
                    <a:bodyPr/>
                    <a:lstStyle/>
                    <a:p>
                      <a:endParaRPr lang="en-US"/>
                    </a:p>
                  </a:txBody>
                  <a:tcPr/>
                </a:tc>
                <a:tc>
                  <a:txBody>
                    <a:bodyPr/>
                    <a:lstStyle/>
                    <a:p>
                      <a:endParaRPr lang="en-US"/>
                    </a:p>
                  </a:txBody>
                  <a:tcPr/>
                </a:tc>
                <a:tc>
                  <a:txBody>
                    <a:bodyPr/>
                    <a:lstStyle/>
                    <a:p>
                      <a:endParaRPr lang="en-US" dirty="0"/>
                    </a:p>
                  </a:txBody>
                  <a:tcPr>
                    <a:solidFill>
                      <a:srgbClr val="00B0F0"/>
                    </a:solidFill>
                  </a:tcPr>
                </a:tc>
                <a:tc>
                  <a:txBody>
                    <a:bodyPr/>
                    <a:lstStyle/>
                    <a:p>
                      <a:endParaRPr lang="en-US" dirty="0"/>
                    </a:p>
                  </a:txBody>
                  <a:tcPr/>
                </a:tc>
                <a:extLst>
                  <a:ext uri="{0D108BD9-81ED-4DB2-BD59-A6C34878D82A}">
                    <a16:rowId xmlns:a16="http://schemas.microsoft.com/office/drawing/2014/main" val="2221458379"/>
                  </a:ext>
                </a:extLst>
              </a:tr>
              <a:tr h="370840">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rgbClr val="00B0F0"/>
                    </a:solidFill>
                  </a:tcPr>
                </a:tc>
                <a:tc>
                  <a:txBody>
                    <a:bodyPr/>
                    <a:lstStyle/>
                    <a:p>
                      <a:endParaRPr lang="en-US"/>
                    </a:p>
                  </a:txBody>
                  <a:tcPr/>
                </a:tc>
                <a:tc>
                  <a:txBody>
                    <a:bodyPr/>
                    <a:lstStyle/>
                    <a:p>
                      <a:endParaRPr lang="en-US"/>
                    </a:p>
                  </a:txBody>
                  <a:tcPr/>
                </a:tc>
                <a:tc>
                  <a:txBody>
                    <a:bodyPr/>
                    <a:lstStyle/>
                    <a:p>
                      <a:endParaRPr lang="en-US" dirty="0"/>
                    </a:p>
                  </a:txBody>
                  <a:tcPr>
                    <a:solidFill>
                      <a:srgbClr val="00B0F0"/>
                    </a:solidFill>
                  </a:tcPr>
                </a:tc>
                <a:tc>
                  <a:txBody>
                    <a:bodyPr/>
                    <a:lstStyle/>
                    <a:p>
                      <a:endParaRPr lang="en-US" dirty="0"/>
                    </a:p>
                  </a:txBody>
                  <a:tcPr/>
                </a:tc>
                <a:extLst>
                  <a:ext uri="{0D108BD9-81ED-4DB2-BD59-A6C34878D82A}">
                    <a16:rowId xmlns:a16="http://schemas.microsoft.com/office/drawing/2014/main" val="4080095169"/>
                  </a:ext>
                </a:extLst>
              </a:tr>
              <a:tr h="370840">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rgbClr val="00B0F0"/>
                    </a:solidFill>
                  </a:tcPr>
                </a:tc>
                <a:tc>
                  <a:txBody>
                    <a:bodyPr/>
                    <a:lstStyle/>
                    <a:p>
                      <a:endParaRPr lang="en-US"/>
                    </a:p>
                  </a:txBody>
                  <a:tcPr/>
                </a:tc>
                <a:tc>
                  <a:txBody>
                    <a:bodyPr/>
                    <a:lstStyle/>
                    <a:p>
                      <a:endParaRPr lang="en-US"/>
                    </a:p>
                  </a:txBody>
                  <a:tcPr/>
                </a:tc>
                <a:tc>
                  <a:txBody>
                    <a:bodyPr/>
                    <a:lstStyle/>
                    <a:p>
                      <a:endParaRPr lang="en-US" dirty="0"/>
                    </a:p>
                  </a:txBody>
                  <a:tcPr>
                    <a:solidFill>
                      <a:srgbClr val="00B0F0"/>
                    </a:solidFill>
                  </a:tcPr>
                </a:tc>
                <a:tc>
                  <a:txBody>
                    <a:bodyPr/>
                    <a:lstStyle/>
                    <a:p>
                      <a:endParaRPr lang="en-US" dirty="0"/>
                    </a:p>
                  </a:txBody>
                  <a:tcPr/>
                </a:tc>
                <a:extLst>
                  <a:ext uri="{0D108BD9-81ED-4DB2-BD59-A6C34878D82A}">
                    <a16:rowId xmlns:a16="http://schemas.microsoft.com/office/drawing/2014/main" val="4962976"/>
                  </a:ext>
                </a:extLst>
              </a:tr>
              <a:tr h="370840">
                <a:tc>
                  <a:txBody>
                    <a:bodyPr/>
                    <a:lstStyle/>
                    <a:p>
                      <a:r>
                        <a:rPr lang="en-US" dirty="0"/>
                        <a:t>TOTALS</a:t>
                      </a:r>
                    </a:p>
                  </a:txBody>
                  <a:tcPr/>
                </a:tc>
                <a:tc>
                  <a:txBody>
                    <a:bodyPr/>
                    <a:lstStyle/>
                    <a:p>
                      <a:endParaRPr lang="en-US" dirty="0"/>
                    </a:p>
                  </a:txBody>
                  <a:tcPr/>
                </a:tc>
                <a:tc>
                  <a:txBody>
                    <a:bodyPr/>
                    <a:lstStyle/>
                    <a:p>
                      <a:r>
                        <a:rPr lang="en-US" sz="1600" dirty="0"/>
                        <a:t>(Tally # for) </a:t>
                      </a:r>
                      <a:r>
                        <a:rPr lang="en-US" sz="1600" b="1" dirty="0"/>
                        <a:t># of Patients with HVL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 of Patients Cared for According to Guidelines*</a:t>
                      </a:r>
                    </a:p>
                  </a:txBody>
                  <a:tcPr/>
                </a:tc>
                <a:extLst>
                  <a:ext uri="{0D108BD9-81ED-4DB2-BD59-A6C34878D82A}">
                    <a16:rowId xmlns:a16="http://schemas.microsoft.com/office/drawing/2014/main" val="3519507094"/>
                  </a:ext>
                </a:extLst>
              </a:tr>
            </a:tbl>
          </a:graphicData>
        </a:graphic>
      </p:graphicFrame>
      <p:sp>
        <p:nvSpPr>
          <p:cNvPr id="5" name="TextBox 4">
            <a:extLst>
              <a:ext uri="{FF2B5EF4-FFF2-40B4-BE49-F238E27FC236}">
                <a16:creationId xmlns:a16="http://schemas.microsoft.com/office/drawing/2014/main" id="{FC37C824-032F-0B41-83C0-8AC320699BD5}"/>
              </a:ext>
            </a:extLst>
          </p:cNvPr>
          <p:cNvSpPr txBox="1"/>
          <p:nvPr/>
        </p:nvSpPr>
        <p:spPr>
          <a:xfrm>
            <a:off x="3899337" y="5845152"/>
            <a:ext cx="5583452" cy="369332"/>
          </a:xfrm>
          <a:prstGeom prst="rect">
            <a:avLst/>
          </a:prstGeom>
          <a:noFill/>
          <a:ln>
            <a:solidFill>
              <a:schemeClr val="tx1"/>
            </a:solidFill>
          </a:ln>
        </p:spPr>
        <p:txBody>
          <a:bodyPr wrap="none" rtlCol="0">
            <a:spAutoFit/>
          </a:bodyPr>
          <a:lstStyle/>
          <a:p>
            <a:r>
              <a:rPr lang="en-US" dirty="0"/>
              <a:t>* Guidelines = 3 EACs &amp; repeat Viral Load within 4 months</a:t>
            </a:r>
          </a:p>
        </p:txBody>
      </p:sp>
      <p:pic>
        <p:nvPicPr>
          <p:cNvPr id="6" name="Picture 5">
            <a:extLst>
              <a:ext uri="{FF2B5EF4-FFF2-40B4-BE49-F238E27FC236}">
                <a16:creationId xmlns:a16="http://schemas.microsoft.com/office/drawing/2014/main" id="{44D080BD-A163-4318-8818-9721B759612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18313" cy="69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id="{D1E23C1C-108E-471B-8F96-D9E18879FF5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73687" y="6147860"/>
            <a:ext cx="618313" cy="69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092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Baseline Data Collection - Facility</a:t>
            </a:r>
            <a:br>
              <a:rPr lang="en-US" dirty="0"/>
            </a:br>
            <a:endParaRPr lang="en-US" dirty="0"/>
          </a:p>
        </p:txBody>
      </p:sp>
      <p:pic>
        <p:nvPicPr>
          <p:cNvPr id="6" name="Picture 5"/>
          <p:cNvPicPr>
            <a:picLocks noChangeAspect="1"/>
          </p:cNvPicPr>
          <p:nvPr/>
        </p:nvPicPr>
        <p:blipFill>
          <a:blip r:embed="rId2"/>
          <a:stretch>
            <a:fillRect/>
          </a:stretch>
        </p:blipFill>
        <p:spPr>
          <a:xfrm>
            <a:off x="0" y="1475873"/>
            <a:ext cx="12213807" cy="5414211"/>
          </a:xfrm>
          <a:prstGeom prst="rect">
            <a:avLst/>
          </a:prstGeom>
        </p:spPr>
      </p:pic>
      <p:sp>
        <p:nvSpPr>
          <p:cNvPr id="7" name="Rectangular Callout 6"/>
          <p:cNvSpPr/>
          <p:nvPr/>
        </p:nvSpPr>
        <p:spPr>
          <a:xfrm>
            <a:off x="1411706" y="5342021"/>
            <a:ext cx="2374231" cy="962526"/>
          </a:xfrm>
          <a:prstGeom prst="wedgeRectCallout">
            <a:avLst>
              <a:gd name="adj1" fmla="val 206195"/>
              <a:gd name="adj2" fmla="val -262802"/>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effectLst>
                  <a:outerShdw blurRad="38100" dist="38100" dir="2700000" algn="tl">
                    <a:srgbClr val="000000">
                      <a:alpha val="43137"/>
                    </a:srgbClr>
                  </a:outerShdw>
                </a:effectLst>
              </a:rPr>
              <a:t>The system can be used to monitor High Viral Load Clients</a:t>
            </a:r>
            <a:endParaRPr lang="en-GB" b="1" dirty="0">
              <a:solidFill>
                <a:srgbClr val="FF0000"/>
              </a:solidFill>
              <a:effectLst>
                <a:outerShdw blurRad="38100" dist="38100" dir="2700000" algn="tl">
                  <a:srgbClr val="000000">
                    <a:alpha val="43137"/>
                  </a:srgbClr>
                </a:outerShdw>
              </a:effectLst>
            </a:endParaRPr>
          </a:p>
        </p:txBody>
      </p:sp>
      <p:sp>
        <p:nvSpPr>
          <p:cNvPr id="8" name="TextBox 7"/>
          <p:cNvSpPr txBox="1"/>
          <p:nvPr/>
        </p:nvSpPr>
        <p:spPr>
          <a:xfrm>
            <a:off x="6753727" y="2962356"/>
            <a:ext cx="1491916" cy="369332"/>
          </a:xfrm>
          <a:prstGeom prst="rect">
            <a:avLst/>
          </a:prstGeom>
          <a:noFill/>
        </p:spPr>
        <p:txBody>
          <a:bodyPr wrap="square" rtlCol="0">
            <a:spAutoFit/>
          </a:bodyPr>
          <a:lstStyle/>
          <a:p>
            <a:r>
              <a:rPr lang="en-US" b="1" dirty="0">
                <a:solidFill>
                  <a:srgbClr val="FF0000"/>
                </a:solidFill>
                <a:effectLst>
                  <a:outerShdw blurRad="38100" dist="38100" dir="2700000" algn="tl">
                    <a:srgbClr val="000000">
                      <a:alpha val="43137"/>
                    </a:srgbClr>
                  </a:outerShdw>
                </a:effectLst>
              </a:rPr>
              <a:t>No Repeat VL</a:t>
            </a:r>
            <a:endParaRPr lang="en-GB" b="1" dirty="0">
              <a:solidFill>
                <a:srgbClr val="FF0000"/>
              </a:solidFill>
              <a:effectLst>
                <a:outerShdw blurRad="38100" dist="38100" dir="2700000" algn="tl">
                  <a:srgbClr val="000000">
                    <a:alpha val="43137"/>
                  </a:srgbClr>
                </a:outerShdw>
              </a:effectLst>
            </a:endParaRPr>
          </a:p>
        </p:txBody>
      </p:sp>
      <p:pic>
        <p:nvPicPr>
          <p:cNvPr id="9" name="Picture 8">
            <a:extLst>
              <a:ext uri="{FF2B5EF4-FFF2-40B4-BE49-F238E27FC236}">
                <a16:creationId xmlns:a16="http://schemas.microsoft.com/office/drawing/2014/main" id="{44D080BD-A163-4318-8818-9721B75961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94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a:extLst>
              <a:ext uri="{FF2B5EF4-FFF2-40B4-BE49-F238E27FC236}">
                <a16:creationId xmlns:a16="http://schemas.microsoft.com/office/drawing/2014/main" id="{D1E23C1C-108E-471B-8F96-D9E18879FF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53800" y="5917684"/>
            <a:ext cx="838200" cy="94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9051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97342-60B2-1544-9C84-C61E6DDAB535}"/>
              </a:ext>
            </a:extLst>
          </p:cNvPr>
          <p:cNvSpPr>
            <a:spLocks noGrp="1"/>
          </p:cNvSpPr>
          <p:nvPr>
            <p:ph type="title"/>
          </p:nvPr>
        </p:nvSpPr>
        <p:spPr>
          <a:xfrm>
            <a:off x="838200" y="195262"/>
            <a:ext cx="10515600" cy="1325563"/>
          </a:xfrm>
        </p:spPr>
        <p:txBody>
          <a:bodyPr/>
          <a:lstStyle/>
          <a:p>
            <a:r>
              <a:rPr lang="en-US" dirty="0"/>
              <a:t>Data Collection for Aim #2</a:t>
            </a:r>
          </a:p>
        </p:txBody>
      </p:sp>
      <p:sp>
        <p:nvSpPr>
          <p:cNvPr id="3" name="Content Placeholder 2">
            <a:extLst>
              <a:ext uri="{FF2B5EF4-FFF2-40B4-BE49-F238E27FC236}">
                <a16:creationId xmlns:a16="http://schemas.microsoft.com/office/drawing/2014/main" id="{9A77E504-67DB-A34F-B414-6DCB0E04C3CA}"/>
              </a:ext>
            </a:extLst>
          </p:cNvPr>
          <p:cNvSpPr>
            <a:spLocks noGrp="1"/>
          </p:cNvSpPr>
          <p:nvPr>
            <p:ph idx="1"/>
          </p:nvPr>
        </p:nvSpPr>
        <p:spPr>
          <a:xfrm>
            <a:off x="838200" y="1394701"/>
            <a:ext cx="10515600" cy="4351338"/>
          </a:xfrm>
        </p:spPr>
        <p:txBody>
          <a:bodyPr>
            <a:normAutofit fontScale="92500" lnSpcReduction="20000"/>
          </a:bodyPr>
          <a:lstStyle/>
          <a:p>
            <a:pPr marL="0" indent="0">
              <a:buNone/>
            </a:pPr>
            <a:r>
              <a:rPr lang="en-US" dirty="0"/>
              <a:t>Baseline Data </a:t>
            </a:r>
          </a:p>
          <a:p>
            <a:pPr lvl="1"/>
            <a:r>
              <a:rPr lang="en-US" dirty="0"/>
              <a:t>Select all high viral load (HVL) Patients from the year of 2018 </a:t>
            </a:r>
          </a:p>
          <a:p>
            <a:pPr lvl="1"/>
            <a:r>
              <a:rPr lang="en-US" dirty="0"/>
              <a:t>Select 25 randomly or all charts, depending on the number</a:t>
            </a:r>
          </a:p>
          <a:p>
            <a:pPr lvl="1"/>
            <a:r>
              <a:rPr lang="en-US" dirty="0"/>
              <a:t>Determine if 3 EAC’s and repeat viral load were performed within four months of date of identification of high viral load</a:t>
            </a:r>
          </a:p>
          <a:p>
            <a:pPr lvl="1"/>
            <a:r>
              <a:rPr lang="en-US" dirty="0"/>
              <a:t>Complete Data Collection Log</a:t>
            </a:r>
          </a:p>
          <a:p>
            <a:pPr marL="0" indent="0">
              <a:buNone/>
            </a:pPr>
            <a:r>
              <a:rPr lang="en-US" dirty="0"/>
              <a:t>Prospective Data</a:t>
            </a:r>
          </a:p>
          <a:p>
            <a:pPr lvl="1"/>
            <a:r>
              <a:rPr lang="en-US" dirty="0"/>
              <a:t>At the end of each day, review any HVL charts that have been seen in clinic on that day</a:t>
            </a:r>
          </a:p>
          <a:p>
            <a:pPr lvl="1"/>
            <a:r>
              <a:rPr lang="en-US" dirty="0"/>
              <a:t>Track any care provided for the specific patient</a:t>
            </a:r>
          </a:p>
          <a:p>
            <a:pPr lvl="1"/>
            <a:r>
              <a:rPr lang="en-US" dirty="0"/>
              <a:t>Complete Data Collection Record as care is provided</a:t>
            </a:r>
          </a:p>
          <a:p>
            <a:pPr marL="0" indent="0">
              <a:buNone/>
            </a:pPr>
            <a:r>
              <a:rPr lang="en-US" dirty="0"/>
              <a:t>Consider creating several short term aims in order to reach this long-term aim, e.g., patient called with high viral load results, patient return for first EAC, etc.</a:t>
            </a:r>
          </a:p>
          <a:p>
            <a:pPr lvl="1"/>
            <a:endParaRPr lang="en-US" dirty="0"/>
          </a:p>
          <a:p>
            <a:pPr lvl="1"/>
            <a:endParaRPr lang="en-US" dirty="0"/>
          </a:p>
          <a:p>
            <a:endParaRPr lang="en-US" dirty="0"/>
          </a:p>
          <a:p>
            <a:endParaRPr lang="en-US" dirty="0"/>
          </a:p>
        </p:txBody>
      </p:sp>
      <p:pic>
        <p:nvPicPr>
          <p:cNvPr id="4" name="Picture 3">
            <a:extLst>
              <a:ext uri="{FF2B5EF4-FFF2-40B4-BE49-F238E27FC236}">
                <a16:creationId xmlns:a16="http://schemas.microsoft.com/office/drawing/2014/main" id="{44D080BD-A163-4318-8818-9721B75961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94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D1E23C1C-108E-471B-8F96-D9E18879FF5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53800" y="5917684"/>
            <a:ext cx="838200" cy="94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4665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49640-8696-E54E-902A-45D513CD3998}"/>
              </a:ext>
            </a:extLst>
          </p:cNvPr>
          <p:cNvSpPr>
            <a:spLocks noGrp="1"/>
          </p:cNvSpPr>
          <p:nvPr>
            <p:ph type="title"/>
          </p:nvPr>
        </p:nvSpPr>
        <p:spPr>
          <a:xfrm>
            <a:off x="524256" y="4767072"/>
            <a:ext cx="6594189" cy="1625210"/>
          </a:xfrm>
        </p:spPr>
        <p:txBody>
          <a:bodyPr>
            <a:normAutofit/>
          </a:bodyPr>
          <a:lstStyle/>
          <a:p>
            <a:pPr algn="r"/>
            <a:r>
              <a:rPr lang="en-US" sz="4400">
                <a:solidFill>
                  <a:srgbClr val="FFFFFF"/>
                </a:solidFill>
              </a:rPr>
              <a:t>Overarching Goal Phase 3:</a:t>
            </a:r>
            <a:br>
              <a:rPr lang="en-US" sz="4400">
                <a:solidFill>
                  <a:srgbClr val="FFFFFF"/>
                </a:solidFill>
              </a:rPr>
            </a:br>
            <a:r>
              <a:rPr lang="en-US" sz="4400">
                <a:solidFill>
                  <a:srgbClr val="FFFFFF"/>
                </a:solidFill>
              </a:rPr>
              <a:t>Improve Viral Load Coverage</a:t>
            </a:r>
          </a:p>
        </p:txBody>
      </p:sp>
      <p:sp>
        <p:nvSpPr>
          <p:cNvPr id="3" name="Content Placeholder 2">
            <a:extLst>
              <a:ext uri="{FF2B5EF4-FFF2-40B4-BE49-F238E27FC236}">
                <a16:creationId xmlns:a16="http://schemas.microsoft.com/office/drawing/2014/main" id="{3E2214ED-A51C-D142-B692-5FEC9186B2BB}"/>
              </a:ext>
            </a:extLst>
          </p:cNvPr>
          <p:cNvSpPr>
            <a:spLocks noGrp="1"/>
          </p:cNvSpPr>
          <p:nvPr>
            <p:ph idx="1"/>
          </p:nvPr>
        </p:nvSpPr>
        <p:spPr>
          <a:xfrm>
            <a:off x="8029319" y="917725"/>
            <a:ext cx="3424739" cy="4852362"/>
          </a:xfrm>
        </p:spPr>
        <p:txBody>
          <a:bodyPr anchor="ctr">
            <a:normAutofit fontScale="92500" lnSpcReduction="10000"/>
          </a:bodyPr>
          <a:lstStyle/>
          <a:p>
            <a:pPr marL="0" indent="0">
              <a:buNone/>
            </a:pPr>
            <a:endParaRPr lang="en-US" sz="2000" dirty="0">
              <a:solidFill>
                <a:srgbClr val="FFFFFF"/>
              </a:solidFill>
            </a:endParaRPr>
          </a:p>
          <a:p>
            <a:pPr marL="0" indent="0">
              <a:buNone/>
            </a:pPr>
            <a:r>
              <a:rPr lang="en-US" dirty="0">
                <a:solidFill>
                  <a:srgbClr val="FFFFFF"/>
                </a:solidFill>
              </a:rPr>
              <a:t>Aim #3 – Increase proportion of Eligible Patients with a Viral Load Test completed* in the past 12 months from _________ to __________ by 15 November 2020.</a:t>
            </a:r>
          </a:p>
          <a:p>
            <a:pPr marL="0" indent="0">
              <a:buNone/>
            </a:pPr>
            <a:endParaRPr lang="en-US" sz="2000" dirty="0">
              <a:solidFill>
                <a:srgbClr val="FFFFFF"/>
              </a:solidFill>
            </a:endParaRPr>
          </a:p>
          <a:p>
            <a:pPr marL="0" indent="0">
              <a:buNone/>
            </a:pPr>
            <a:endParaRPr lang="en-US" sz="2000" dirty="0">
              <a:solidFill>
                <a:srgbClr val="FFFFFF"/>
              </a:solidFill>
            </a:endParaRPr>
          </a:p>
          <a:p>
            <a:pPr marL="0" indent="0">
              <a:buNone/>
            </a:pPr>
            <a:endParaRPr lang="en-US" sz="2000" dirty="0">
              <a:solidFill>
                <a:srgbClr val="FFFFFF"/>
              </a:solidFill>
            </a:endParaRPr>
          </a:p>
          <a:p>
            <a:pPr marL="0" indent="0">
              <a:buNone/>
            </a:pPr>
            <a:endParaRPr lang="en-US" sz="2000" dirty="0">
              <a:solidFill>
                <a:srgbClr val="FFFFFF"/>
              </a:solidFill>
            </a:endParaRPr>
          </a:p>
          <a:p>
            <a:pPr marL="0" indent="0">
              <a:buNone/>
            </a:pPr>
            <a:r>
              <a:rPr lang="en-US" sz="2000" dirty="0">
                <a:solidFill>
                  <a:srgbClr val="FFFFFF"/>
                </a:solidFill>
              </a:rPr>
              <a:t>* - Test Result Recorded</a:t>
            </a:r>
          </a:p>
        </p:txBody>
      </p:sp>
      <p:sp>
        <p:nvSpPr>
          <p:cNvPr id="8" name="Rectangle 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C4E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0B949640-8696-E54E-902A-45D513CD3998}"/>
              </a:ext>
            </a:extLst>
          </p:cNvPr>
          <p:cNvSpPr txBox="1">
            <a:spLocks/>
          </p:cNvSpPr>
          <p:nvPr/>
        </p:nvSpPr>
        <p:spPr>
          <a:xfrm>
            <a:off x="524256" y="4767072"/>
            <a:ext cx="6594189" cy="16252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a:solidFill>
                  <a:srgbClr val="FFFFFF"/>
                </a:solidFill>
              </a:rPr>
              <a:t>Overarching Goal Phase 3:</a:t>
            </a:r>
            <a:br>
              <a:rPr lang="en-US">
                <a:solidFill>
                  <a:srgbClr val="FFFFFF"/>
                </a:solidFill>
              </a:rPr>
            </a:br>
            <a:r>
              <a:rPr lang="en-US">
                <a:solidFill>
                  <a:srgbClr val="FFFFFF"/>
                </a:solidFill>
              </a:rPr>
              <a:t>Improve Viral Load Coverage</a:t>
            </a:r>
          </a:p>
        </p:txBody>
      </p:sp>
      <p:pic>
        <p:nvPicPr>
          <p:cNvPr id="11" name="Picture 10">
            <a:extLst>
              <a:ext uri="{FF2B5EF4-FFF2-40B4-BE49-F238E27FC236}">
                <a16:creationId xmlns:a16="http://schemas.microsoft.com/office/drawing/2014/main" id="{11D71703-F293-0D44-8FD1-D857A5BFE55F}"/>
              </a:ext>
            </a:extLst>
          </p:cNvPr>
          <p:cNvPicPr>
            <a:picLocks noChangeAspect="1"/>
          </p:cNvPicPr>
          <p:nvPr/>
        </p:nvPicPr>
        <p:blipFill rotWithShape="1">
          <a:blip r:embed="rId2"/>
          <a:srcRect l="1" t="18720" r="1" b="34972"/>
          <a:stretch/>
        </p:blipFill>
        <p:spPr>
          <a:xfrm>
            <a:off x="327547" y="321733"/>
            <a:ext cx="7058306" cy="4107392"/>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ontent Placeholder 2">
            <a:extLst>
              <a:ext uri="{FF2B5EF4-FFF2-40B4-BE49-F238E27FC236}">
                <a16:creationId xmlns:a16="http://schemas.microsoft.com/office/drawing/2014/main" id="{3E2214ED-A51C-D142-B692-5FEC9186B2BB}"/>
              </a:ext>
            </a:extLst>
          </p:cNvPr>
          <p:cNvSpPr txBox="1">
            <a:spLocks/>
          </p:cNvSpPr>
          <p:nvPr/>
        </p:nvSpPr>
        <p:spPr>
          <a:xfrm>
            <a:off x="8029319" y="917725"/>
            <a:ext cx="3424739" cy="4852362"/>
          </a:xfrm>
          <a:prstGeom prst="rect">
            <a:avLst/>
          </a:prstGeom>
        </p:spPr>
        <p:txBody>
          <a:bodyPr vert="horz" lIns="91440" tIns="45720" rIns="91440" bIns="45720" rtlCol="0"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000">
              <a:solidFill>
                <a:srgbClr val="FFFFFF"/>
              </a:solidFill>
            </a:endParaRPr>
          </a:p>
          <a:p>
            <a:pPr marL="0" indent="0">
              <a:buFont typeface="Arial" panose="020B0604020202020204" pitchFamily="34" charset="0"/>
              <a:buNone/>
            </a:pPr>
            <a:r>
              <a:rPr lang="en-US">
                <a:solidFill>
                  <a:srgbClr val="FFFFFF"/>
                </a:solidFill>
              </a:rPr>
              <a:t>Aim #3 – Increase proportion of Eligible Patients with a Viral Load Test completed* in the past 12 months from _________ to __________ by 15 November 2020.</a:t>
            </a:r>
          </a:p>
          <a:p>
            <a:pPr marL="0" indent="0">
              <a:buFont typeface="Arial" panose="020B0604020202020204" pitchFamily="34" charset="0"/>
              <a:buNone/>
            </a:pPr>
            <a:endParaRPr lang="en-US" sz="2000">
              <a:solidFill>
                <a:srgbClr val="FFFFFF"/>
              </a:solidFill>
            </a:endParaRPr>
          </a:p>
          <a:p>
            <a:pPr marL="0" indent="0">
              <a:buFont typeface="Arial" panose="020B0604020202020204" pitchFamily="34" charset="0"/>
              <a:buNone/>
            </a:pPr>
            <a:endParaRPr lang="en-US" sz="2000">
              <a:solidFill>
                <a:srgbClr val="FFFFFF"/>
              </a:solidFill>
            </a:endParaRPr>
          </a:p>
          <a:p>
            <a:pPr marL="0" indent="0">
              <a:buFont typeface="Arial" panose="020B0604020202020204" pitchFamily="34" charset="0"/>
              <a:buNone/>
            </a:pPr>
            <a:endParaRPr lang="en-US" sz="2000">
              <a:solidFill>
                <a:srgbClr val="FFFFFF"/>
              </a:solidFill>
            </a:endParaRPr>
          </a:p>
          <a:p>
            <a:pPr marL="0" indent="0">
              <a:buFont typeface="Arial" panose="020B0604020202020204" pitchFamily="34" charset="0"/>
              <a:buNone/>
            </a:pPr>
            <a:endParaRPr lang="en-US" sz="2000">
              <a:solidFill>
                <a:srgbClr val="FFFFFF"/>
              </a:solidFill>
            </a:endParaRPr>
          </a:p>
          <a:p>
            <a:pPr marL="0" indent="0">
              <a:buFont typeface="Arial" panose="020B0604020202020204" pitchFamily="34" charset="0"/>
              <a:buNone/>
            </a:pPr>
            <a:r>
              <a:rPr lang="en-US" sz="2000">
                <a:solidFill>
                  <a:srgbClr val="FFFFFF"/>
                </a:solidFill>
              </a:rPr>
              <a:t>* - Test Result Recorded</a:t>
            </a:r>
            <a:endParaRPr lang="en-US" sz="2000" dirty="0">
              <a:solidFill>
                <a:srgbClr val="FFFFFF"/>
              </a:solidFill>
            </a:endParaRPr>
          </a:p>
        </p:txBody>
      </p:sp>
      <p:sp>
        <p:nvSpPr>
          <p:cNvPr id="15" name="Rounded Rectangle 14">
            <a:extLst>
              <a:ext uri="{FF2B5EF4-FFF2-40B4-BE49-F238E27FC236}">
                <a16:creationId xmlns:a16="http://schemas.microsoft.com/office/drawing/2014/main" id="{525C2540-CF78-0E49-90DB-68772E1A4F3B}"/>
              </a:ext>
            </a:extLst>
          </p:cNvPr>
          <p:cNvSpPr/>
          <p:nvPr/>
        </p:nvSpPr>
        <p:spPr>
          <a:xfrm>
            <a:off x="1500189" y="728662"/>
            <a:ext cx="3957636" cy="1571625"/>
          </a:xfrm>
          <a:prstGeom prst="round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t>Viral Load Test Result</a:t>
            </a:r>
          </a:p>
        </p:txBody>
      </p:sp>
      <p:pic>
        <p:nvPicPr>
          <p:cNvPr id="16" name="Picture 15">
            <a:extLst>
              <a:ext uri="{FF2B5EF4-FFF2-40B4-BE49-F238E27FC236}">
                <a16:creationId xmlns:a16="http://schemas.microsoft.com/office/drawing/2014/main" id="{44D080BD-A163-4318-8818-9721B75961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38" y="105865"/>
            <a:ext cx="818062" cy="9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a:extLst>
              <a:ext uri="{FF2B5EF4-FFF2-40B4-BE49-F238E27FC236}">
                <a16:creationId xmlns:a16="http://schemas.microsoft.com/office/drawing/2014/main" id="{D1E23C1C-108E-471B-8F96-D9E18879FF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73938" y="5933419"/>
            <a:ext cx="818062" cy="9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2577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FCFD8-B6EA-1C45-9CE5-50B71BF06C46}"/>
              </a:ext>
            </a:extLst>
          </p:cNvPr>
          <p:cNvSpPr>
            <a:spLocks noGrp="1"/>
          </p:cNvSpPr>
          <p:nvPr>
            <p:ph type="title"/>
          </p:nvPr>
        </p:nvSpPr>
        <p:spPr>
          <a:xfrm>
            <a:off x="838200" y="302665"/>
            <a:ext cx="10515600" cy="1688991"/>
          </a:xfrm>
          <a:ln w="38100">
            <a:solidFill>
              <a:schemeClr val="tx1"/>
            </a:solidFill>
          </a:ln>
        </p:spPr>
        <p:txBody>
          <a:bodyPr>
            <a:normAutofit fontScale="90000"/>
          </a:bodyPr>
          <a:lstStyle/>
          <a:p>
            <a:r>
              <a:rPr lang="en-US" dirty="0"/>
              <a:t>Aim #3 </a:t>
            </a:r>
            <a:br>
              <a:rPr lang="en-US" dirty="0"/>
            </a:br>
            <a:r>
              <a:rPr lang="en-US" sz="3100" dirty="0"/>
              <a:t>Increase proportion of Eligible Patients with a Viral Load Test completed* in the past 12 months from _________ to __________ by 15 November 2020.</a:t>
            </a:r>
          </a:p>
        </p:txBody>
      </p:sp>
      <p:sp>
        <p:nvSpPr>
          <p:cNvPr id="3" name="Content Placeholder 2">
            <a:extLst>
              <a:ext uri="{FF2B5EF4-FFF2-40B4-BE49-F238E27FC236}">
                <a16:creationId xmlns:a16="http://schemas.microsoft.com/office/drawing/2014/main" id="{17D609B1-195A-6140-930D-D01E4F42058F}"/>
              </a:ext>
            </a:extLst>
          </p:cNvPr>
          <p:cNvSpPr>
            <a:spLocks noGrp="1"/>
          </p:cNvSpPr>
          <p:nvPr>
            <p:ph idx="1"/>
          </p:nvPr>
        </p:nvSpPr>
        <p:spPr>
          <a:xfrm>
            <a:off x="838200" y="2203997"/>
            <a:ext cx="10515600" cy="4351338"/>
          </a:xfrm>
        </p:spPr>
        <p:txBody>
          <a:bodyPr/>
          <a:lstStyle/>
          <a:p>
            <a:pPr marL="0" indent="0">
              <a:buNone/>
            </a:pPr>
            <a:r>
              <a:rPr lang="en-US" dirty="0"/>
              <a:t>Numerator = </a:t>
            </a:r>
            <a:r>
              <a:rPr lang="en-US" u="sng" dirty="0"/>
              <a:t># of Viral Load Results recorded in Patient Record</a:t>
            </a:r>
          </a:p>
          <a:p>
            <a:pPr marL="0" indent="0">
              <a:buNone/>
            </a:pPr>
            <a:r>
              <a:rPr lang="en-US" dirty="0"/>
              <a:t>Denominator =      # of Patients Eligible for a Viral Load Test</a:t>
            </a:r>
          </a:p>
          <a:p>
            <a:endParaRPr lang="en-US" dirty="0"/>
          </a:p>
          <a:p>
            <a:endParaRPr lang="en-US" dirty="0"/>
          </a:p>
          <a:p>
            <a:endParaRPr lang="en-US" dirty="0"/>
          </a:p>
          <a:p>
            <a:endParaRPr lang="en-US" dirty="0"/>
          </a:p>
          <a:p>
            <a:endParaRPr lang="en-US" dirty="0"/>
          </a:p>
          <a:p>
            <a:pPr marL="0" indent="0">
              <a:buNone/>
            </a:pPr>
            <a:r>
              <a:rPr lang="en-US" dirty="0"/>
              <a:t>* - Test Result Recorded</a:t>
            </a:r>
          </a:p>
        </p:txBody>
      </p:sp>
      <p:pic>
        <p:nvPicPr>
          <p:cNvPr id="4" name="Picture 3">
            <a:extLst>
              <a:ext uri="{FF2B5EF4-FFF2-40B4-BE49-F238E27FC236}">
                <a16:creationId xmlns:a16="http://schemas.microsoft.com/office/drawing/2014/main" id="{44D080BD-A163-4318-8818-9721B759612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0130"/>
            <a:ext cx="718457" cy="805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D1E23C1C-108E-471B-8F96-D9E18879FF5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73543" y="6052015"/>
            <a:ext cx="718457" cy="805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70395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a:extLst>
              <a:ext uri="{FF2B5EF4-FFF2-40B4-BE49-F238E27FC236}">
                <a16:creationId xmlns:a16="http://schemas.microsoft.com/office/drawing/2014/main" id="{0B949640-8696-E54E-902A-45D513CD3998}"/>
              </a:ext>
            </a:extLst>
          </p:cNvPr>
          <p:cNvSpPr>
            <a:spLocks noGrp="1"/>
          </p:cNvSpPr>
          <p:nvPr>
            <p:ph type="title"/>
          </p:nvPr>
        </p:nvSpPr>
        <p:spPr>
          <a:xfrm>
            <a:off x="6094105" y="802955"/>
            <a:ext cx="4977976" cy="1454051"/>
          </a:xfrm>
        </p:spPr>
        <p:txBody>
          <a:bodyPr>
            <a:normAutofit/>
          </a:bodyPr>
          <a:lstStyle/>
          <a:p>
            <a:r>
              <a:rPr lang="en-US" sz="3100" b="1" dirty="0">
                <a:solidFill>
                  <a:srgbClr val="000000"/>
                </a:solidFill>
              </a:rPr>
              <a:t>Overarching Goal - Laboratory:</a:t>
            </a:r>
            <a:br>
              <a:rPr lang="en-US" sz="3100" dirty="0">
                <a:solidFill>
                  <a:srgbClr val="000000"/>
                </a:solidFill>
              </a:rPr>
            </a:br>
            <a:r>
              <a:rPr lang="en-US" sz="3100" dirty="0">
                <a:solidFill>
                  <a:srgbClr val="000000"/>
                </a:solidFill>
              </a:rPr>
              <a:t>Improve Turnaround Time</a:t>
            </a:r>
          </a:p>
        </p:txBody>
      </p:sp>
      <p:sp>
        <p:nvSpPr>
          <p:cNvPr id="16"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Graphic 6" descr="Fingerprint">
            <a:extLst>
              <a:ext uri="{FF2B5EF4-FFF2-40B4-BE49-F238E27FC236}">
                <a16:creationId xmlns:a16="http://schemas.microsoft.com/office/drawing/2014/main" id="{27179C73-59CB-4B87-9E94-5B0177B3DD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54" y="1629089"/>
            <a:ext cx="3620021" cy="3620021"/>
          </a:xfrm>
          <a:prstGeom prst="rect">
            <a:avLst/>
          </a:prstGeom>
        </p:spPr>
      </p:pic>
      <p:sp>
        <p:nvSpPr>
          <p:cNvPr id="18" name="Content Placeholder 2">
            <a:extLst>
              <a:ext uri="{FF2B5EF4-FFF2-40B4-BE49-F238E27FC236}">
                <a16:creationId xmlns:a16="http://schemas.microsoft.com/office/drawing/2014/main" id="{3E2214ED-A51C-D142-B692-5FEC9186B2BB}"/>
              </a:ext>
            </a:extLst>
          </p:cNvPr>
          <p:cNvSpPr>
            <a:spLocks noGrp="1"/>
          </p:cNvSpPr>
          <p:nvPr>
            <p:ph idx="1"/>
          </p:nvPr>
        </p:nvSpPr>
        <p:spPr>
          <a:xfrm>
            <a:off x="6090574" y="2421682"/>
            <a:ext cx="5613746" cy="3717899"/>
          </a:xfrm>
          <a:ln w="25400">
            <a:solidFill>
              <a:schemeClr val="tx1"/>
            </a:solidFill>
          </a:ln>
        </p:spPr>
        <p:txBody>
          <a:bodyPr anchor="ctr">
            <a:normAutofit fontScale="92500" lnSpcReduction="10000"/>
          </a:bodyPr>
          <a:lstStyle/>
          <a:p>
            <a:pPr marL="0" indent="0">
              <a:buNone/>
            </a:pPr>
            <a:endParaRPr lang="en-US" sz="1700" dirty="0">
              <a:solidFill>
                <a:srgbClr val="000000"/>
              </a:solidFill>
            </a:endParaRPr>
          </a:p>
          <a:p>
            <a:pPr marL="0" indent="0">
              <a:buNone/>
            </a:pPr>
            <a:r>
              <a:rPr lang="en-US" sz="4300" dirty="0"/>
              <a:t>Aim #4  </a:t>
            </a:r>
          </a:p>
          <a:p>
            <a:pPr marL="0" indent="0">
              <a:buNone/>
            </a:pPr>
            <a:r>
              <a:rPr lang="en-US" dirty="0">
                <a:solidFill>
                  <a:srgbClr val="000000"/>
                </a:solidFill>
              </a:rPr>
              <a:t>Increase proportion of viral load samples that reach targeted* turnaround times (time from sample collection to time results reach clinic) from _________ to __________ by 15 November 2020.</a:t>
            </a:r>
            <a:endParaRPr lang="en-US" sz="1700" dirty="0">
              <a:solidFill>
                <a:srgbClr val="000000"/>
              </a:solidFill>
            </a:endParaRPr>
          </a:p>
          <a:p>
            <a:pPr marL="0" indent="0">
              <a:buNone/>
            </a:pPr>
            <a:endParaRPr lang="en-US" sz="1700" dirty="0">
              <a:solidFill>
                <a:srgbClr val="000000"/>
              </a:solidFill>
            </a:endParaRPr>
          </a:p>
          <a:p>
            <a:pPr marL="0" indent="0">
              <a:buNone/>
            </a:pPr>
            <a:r>
              <a:rPr lang="en-US" sz="1700" dirty="0">
                <a:solidFill>
                  <a:srgbClr val="000000"/>
                </a:solidFill>
              </a:rPr>
              <a:t>* - Nationally determined targets</a:t>
            </a:r>
          </a:p>
        </p:txBody>
      </p:sp>
      <p:pic>
        <p:nvPicPr>
          <p:cNvPr id="19" name="Picture 18">
            <a:extLst>
              <a:ext uri="{FF2B5EF4-FFF2-40B4-BE49-F238E27FC236}">
                <a16:creationId xmlns:a16="http://schemas.microsoft.com/office/drawing/2014/main" id="{44D080BD-A163-4318-8818-9721B759612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0200"/>
            <a:ext cx="838200" cy="94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
            <a:extLst>
              <a:ext uri="{FF2B5EF4-FFF2-40B4-BE49-F238E27FC236}">
                <a16:creationId xmlns:a16="http://schemas.microsoft.com/office/drawing/2014/main" id="{D1E23C1C-108E-471B-8F96-D9E18879FF5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86754" y="6179018"/>
            <a:ext cx="605245" cy="67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8101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0B949640-8696-E54E-902A-45D513CD3998}"/>
              </a:ext>
            </a:extLst>
          </p:cNvPr>
          <p:cNvSpPr>
            <a:spLocks noGrp="1"/>
          </p:cNvSpPr>
          <p:nvPr>
            <p:ph type="title"/>
          </p:nvPr>
        </p:nvSpPr>
        <p:spPr>
          <a:xfrm>
            <a:off x="6094105" y="802955"/>
            <a:ext cx="4977976" cy="1454051"/>
          </a:xfrm>
        </p:spPr>
        <p:txBody>
          <a:bodyPr>
            <a:normAutofit/>
          </a:bodyPr>
          <a:lstStyle/>
          <a:p>
            <a:r>
              <a:rPr lang="en-US" sz="3100" b="1" dirty="0">
                <a:solidFill>
                  <a:srgbClr val="000000"/>
                </a:solidFill>
              </a:rPr>
              <a:t>Overarching Goal - Laboratory:</a:t>
            </a:r>
            <a:br>
              <a:rPr lang="en-US" sz="3100" dirty="0">
                <a:solidFill>
                  <a:srgbClr val="000000"/>
                </a:solidFill>
              </a:rPr>
            </a:br>
            <a:r>
              <a:rPr lang="en-US" sz="3100" dirty="0">
                <a:solidFill>
                  <a:srgbClr val="000000"/>
                </a:solidFill>
              </a:rPr>
              <a:t>Improve Specimen Rejection Rates</a:t>
            </a:r>
          </a:p>
        </p:txBody>
      </p:sp>
      <p:sp>
        <p:nvSpPr>
          <p:cNvPr id="5"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Graphic 6" descr="Fingerprint">
            <a:extLst>
              <a:ext uri="{FF2B5EF4-FFF2-40B4-BE49-F238E27FC236}">
                <a16:creationId xmlns:a16="http://schemas.microsoft.com/office/drawing/2014/main" id="{27179C73-59CB-4B87-9E94-5B0177B3DD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54" y="1629089"/>
            <a:ext cx="3620021" cy="3620021"/>
          </a:xfrm>
          <a:prstGeom prst="rect">
            <a:avLst/>
          </a:prstGeom>
        </p:spPr>
      </p:pic>
      <p:sp>
        <p:nvSpPr>
          <p:cNvPr id="7" name="Content Placeholder 2">
            <a:extLst>
              <a:ext uri="{FF2B5EF4-FFF2-40B4-BE49-F238E27FC236}">
                <a16:creationId xmlns:a16="http://schemas.microsoft.com/office/drawing/2014/main" id="{3E2214ED-A51C-D142-B692-5FEC9186B2BB}"/>
              </a:ext>
            </a:extLst>
          </p:cNvPr>
          <p:cNvSpPr>
            <a:spLocks noGrp="1"/>
          </p:cNvSpPr>
          <p:nvPr>
            <p:ph idx="1"/>
          </p:nvPr>
        </p:nvSpPr>
        <p:spPr>
          <a:xfrm>
            <a:off x="6090574" y="2421682"/>
            <a:ext cx="5529340" cy="3717899"/>
          </a:xfrm>
          <a:ln w="25400">
            <a:solidFill>
              <a:schemeClr val="tx1"/>
            </a:solidFill>
          </a:ln>
        </p:spPr>
        <p:txBody>
          <a:bodyPr anchor="ctr">
            <a:normAutofit/>
          </a:bodyPr>
          <a:lstStyle/>
          <a:p>
            <a:pPr marL="0" indent="0">
              <a:buNone/>
            </a:pPr>
            <a:r>
              <a:rPr lang="en-US" sz="4000" b="1" dirty="0"/>
              <a:t>Aim #5 </a:t>
            </a:r>
          </a:p>
          <a:p>
            <a:pPr marL="0" indent="0">
              <a:buNone/>
            </a:pPr>
            <a:r>
              <a:rPr lang="en-US" dirty="0">
                <a:solidFill>
                  <a:srgbClr val="000000"/>
                </a:solidFill>
              </a:rPr>
              <a:t>Reduce the proportion of VL sample rejection rates from _________ to __________ by 15 November 2020.</a:t>
            </a:r>
            <a:endParaRPr lang="en-US" sz="1700" dirty="0">
              <a:solidFill>
                <a:srgbClr val="000000"/>
              </a:solidFill>
            </a:endParaRPr>
          </a:p>
          <a:p>
            <a:pPr marL="0" indent="0">
              <a:buNone/>
            </a:pPr>
            <a:endParaRPr lang="en-US" sz="1700" dirty="0">
              <a:solidFill>
                <a:srgbClr val="000000"/>
              </a:solidFill>
            </a:endParaRPr>
          </a:p>
          <a:p>
            <a:pPr marL="0" indent="0">
              <a:buNone/>
            </a:pPr>
            <a:r>
              <a:rPr lang="en-US" sz="1700" dirty="0">
                <a:solidFill>
                  <a:srgbClr val="000000"/>
                </a:solidFill>
              </a:rPr>
              <a:t>* - Nationally determined targets</a:t>
            </a:r>
          </a:p>
        </p:txBody>
      </p:sp>
      <p:pic>
        <p:nvPicPr>
          <p:cNvPr id="8" name="Picture 7">
            <a:extLst>
              <a:ext uri="{FF2B5EF4-FFF2-40B4-BE49-F238E27FC236}">
                <a16:creationId xmlns:a16="http://schemas.microsoft.com/office/drawing/2014/main" id="{44D080BD-A163-4318-8818-9721B759612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154" y="3726"/>
            <a:ext cx="838200" cy="94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a:extLst>
              <a:ext uri="{FF2B5EF4-FFF2-40B4-BE49-F238E27FC236}">
                <a16:creationId xmlns:a16="http://schemas.microsoft.com/office/drawing/2014/main" id="{D1E23C1C-108E-471B-8F96-D9E18879FF5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51600" y="6139580"/>
            <a:ext cx="640400" cy="71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3927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W" b="1" dirty="0"/>
              <a:t>CLI QI Collaborative Indicator Guide - Facility</a:t>
            </a:r>
            <a:br>
              <a:rPr lang="en-ZW" b="1" dirty="0"/>
            </a:br>
            <a:endParaRPr lang="en-ZW" b="1" dirty="0"/>
          </a:p>
        </p:txBody>
      </p:sp>
      <p:graphicFrame>
        <p:nvGraphicFramePr>
          <p:cNvPr id="6" name="Table 5"/>
          <p:cNvGraphicFramePr>
            <a:graphicFrameLocks noGrp="1"/>
          </p:cNvGraphicFramePr>
          <p:nvPr>
            <p:extLst>
              <p:ext uri="{D42A27DB-BD31-4B8C-83A1-F6EECF244321}">
                <p14:modId xmlns:p14="http://schemas.microsoft.com/office/powerpoint/2010/main" val="2459614845"/>
              </p:ext>
            </p:extLst>
          </p:nvPr>
        </p:nvGraphicFramePr>
        <p:xfrm>
          <a:off x="48064" y="943930"/>
          <a:ext cx="12095872" cy="6057337"/>
        </p:xfrm>
        <a:graphic>
          <a:graphicData uri="http://schemas.openxmlformats.org/drawingml/2006/table">
            <a:tbl>
              <a:tblPr firstRow="1" bandRow="1">
                <a:tableStyleId>{21E4AEA4-8DFA-4A89-87EB-49C32662AFE0}</a:tableStyleId>
              </a:tblPr>
              <a:tblGrid>
                <a:gridCol w="2951747">
                  <a:extLst>
                    <a:ext uri="{9D8B030D-6E8A-4147-A177-3AD203B41FA5}">
                      <a16:colId xmlns:a16="http://schemas.microsoft.com/office/drawing/2014/main" val="715092092"/>
                    </a:ext>
                  </a:extLst>
                </a:gridCol>
                <a:gridCol w="3096188">
                  <a:extLst>
                    <a:ext uri="{9D8B030D-6E8A-4147-A177-3AD203B41FA5}">
                      <a16:colId xmlns:a16="http://schemas.microsoft.com/office/drawing/2014/main" val="1458034822"/>
                    </a:ext>
                  </a:extLst>
                </a:gridCol>
                <a:gridCol w="2015979">
                  <a:extLst>
                    <a:ext uri="{9D8B030D-6E8A-4147-A177-3AD203B41FA5}">
                      <a16:colId xmlns:a16="http://schemas.microsoft.com/office/drawing/2014/main" val="3724101603"/>
                    </a:ext>
                  </a:extLst>
                </a:gridCol>
                <a:gridCol w="2015979">
                  <a:extLst>
                    <a:ext uri="{9D8B030D-6E8A-4147-A177-3AD203B41FA5}">
                      <a16:colId xmlns:a16="http://schemas.microsoft.com/office/drawing/2014/main" val="2695188577"/>
                    </a:ext>
                  </a:extLst>
                </a:gridCol>
                <a:gridCol w="2015979">
                  <a:extLst>
                    <a:ext uri="{9D8B030D-6E8A-4147-A177-3AD203B41FA5}">
                      <a16:colId xmlns:a16="http://schemas.microsoft.com/office/drawing/2014/main" val="4275365985"/>
                    </a:ext>
                  </a:extLst>
                </a:gridCol>
              </a:tblGrid>
              <a:tr h="648198">
                <a:tc>
                  <a:txBody>
                    <a:bodyPr/>
                    <a:lstStyle/>
                    <a:p>
                      <a:r>
                        <a:rPr lang="en-US" dirty="0"/>
                        <a:t>Indicator</a:t>
                      </a:r>
                      <a:endParaRPr lang="en-GB" dirty="0"/>
                    </a:p>
                  </a:txBody>
                  <a:tcPr/>
                </a:tc>
                <a:tc>
                  <a:txBody>
                    <a:bodyPr/>
                    <a:lstStyle/>
                    <a:p>
                      <a:r>
                        <a:rPr lang="en-US" dirty="0"/>
                        <a:t>Numerator</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Denominator</a:t>
                      </a:r>
                      <a:endParaRPr lang="en-GB" dirty="0"/>
                    </a:p>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Source (Numerator)</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Source (Denominator)</a:t>
                      </a:r>
                      <a:endParaRPr lang="en-GB" dirty="0"/>
                    </a:p>
                  </a:txBody>
                  <a:tcPr/>
                </a:tc>
                <a:extLst>
                  <a:ext uri="{0D108BD9-81ED-4DB2-BD59-A6C34878D82A}">
                    <a16:rowId xmlns:a16="http://schemas.microsoft.com/office/drawing/2014/main" val="3300027336"/>
                  </a:ext>
                </a:extLst>
              </a:tr>
              <a:tr h="1295423">
                <a:tc>
                  <a:txBody>
                    <a:bodyPr/>
                    <a:lstStyle/>
                    <a:p>
                      <a:r>
                        <a:rPr lang="en-ZW" sz="1800" b="1" i="1" dirty="0"/>
                        <a:t>Proportion of Viral Load results recorded in OI ART patient care booklet </a:t>
                      </a:r>
                      <a:endParaRPr lang="en-GB" dirty="0"/>
                    </a:p>
                  </a:txBody>
                  <a:tcPr/>
                </a:tc>
                <a:tc>
                  <a:txBody>
                    <a:bodyPr/>
                    <a:lstStyle/>
                    <a:p>
                      <a:r>
                        <a:rPr lang="en-US" sz="1800" b="0" i="1" kern="1200" dirty="0">
                          <a:solidFill>
                            <a:schemeClr val="dk1"/>
                          </a:solidFill>
                          <a:latin typeface="+mn-lt"/>
                          <a:ea typeface="+mn-ea"/>
                          <a:cs typeface="+mn-cs"/>
                        </a:rPr>
                        <a:t># of Viral Load Test results recorded into </a:t>
                      </a:r>
                      <a:r>
                        <a:rPr lang="en-ZW" sz="1800" b="0" i="1" kern="1200" dirty="0">
                          <a:solidFill>
                            <a:schemeClr val="dk1"/>
                          </a:solidFill>
                          <a:latin typeface="+mn-lt"/>
                          <a:ea typeface="+mn-ea"/>
                          <a:cs typeface="+mn-cs"/>
                        </a:rPr>
                        <a:t>OI ART patient care booklet</a:t>
                      </a:r>
                      <a:endParaRPr lang="en-GB" sz="1800" b="0" i="1" kern="1200" dirty="0">
                        <a:solidFill>
                          <a:schemeClr val="dk1"/>
                        </a:solidFill>
                        <a:latin typeface="+mn-lt"/>
                        <a:ea typeface="+mn-ea"/>
                        <a:cs typeface="+mn-cs"/>
                      </a:endParaRPr>
                    </a:p>
                  </a:txBody>
                  <a:tcPr/>
                </a:tc>
                <a:tc>
                  <a:txBody>
                    <a:bodyPr/>
                    <a:lstStyle/>
                    <a:p>
                      <a:r>
                        <a:rPr lang="en-US" sz="1800" b="0" i="1" kern="1200" dirty="0">
                          <a:solidFill>
                            <a:schemeClr val="dk1"/>
                          </a:solidFill>
                          <a:latin typeface="+mn-lt"/>
                          <a:ea typeface="+mn-ea"/>
                          <a:cs typeface="+mn-cs"/>
                        </a:rPr>
                        <a:t># of Total Viral Load results received by the facility</a:t>
                      </a:r>
                      <a:endParaRPr lang="en-GB" sz="1800" b="0" i="1" kern="1200" dirty="0">
                        <a:solidFill>
                          <a:schemeClr val="dk1"/>
                        </a:solidFill>
                        <a:latin typeface="+mn-lt"/>
                        <a:ea typeface="+mn-ea"/>
                        <a:cs typeface="+mn-cs"/>
                      </a:endParaRPr>
                    </a:p>
                  </a:txBody>
                  <a:tcPr/>
                </a:tc>
                <a:tc>
                  <a:txBody>
                    <a:bodyPr/>
                    <a:lstStyle/>
                    <a:p>
                      <a:pPr marL="285750" indent="-285750">
                        <a:buFont typeface="Arial" panose="020B0604020202020204" pitchFamily="34" charset="0"/>
                        <a:buChar char="•"/>
                      </a:pPr>
                      <a:r>
                        <a:rPr lang="en-ZW" sz="1800" b="0" i="1" kern="1200" dirty="0">
                          <a:solidFill>
                            <a:schemeClr val="dk1"/>
                          </a:solidFill>
                          <a:latin typeface="+mn-lt"/>
                          <a:ea typeface="+mn-ea"/>
                          <a:cs typeface="+mn-cs"/>
                        </a:rPr>
                        <a:t>OI ART patient care booklet </a:t>
                      </a:r>
                      <a:endParaRPr lang="en-GB" sz="1800" b="0" i="1" kern="1200" dirty="0">
                        <a:solidFill>
                          <a:schemeClr val="dk1"/>
                        </a:solidFill>
                        <a:latin typeface="+mn-lt"/>
                        <a:ea typeface="+mn-ea"/>
                        <a:cs typeface="+mn-cs"/>
                      </a:endParaRPr>
                    </a:p>
                  </a:txBody>
                  <a:tcPr/>
                </a:tc>
                <a:tc>
                  <a:txBody>
                    <a:bodyPr/>
                    <a:lstStyle/>
                    <a:p>
                      <a:pPr marL="285750" indent="-285750">
                        <a:buFont typeface="Arial" panose="020B0604020202020204" pitchFamily="34" charset="0"/>
                        <a:buChar char="•"/>
                      </a:pPr>
                      <a:r>
                        <a:rPr lang="en-ZW" sz="1800" b="0" i="1" kern="1200" dirty="0">
                          <a:solidFill>
                            <a:schemeClr val="dk1"/>
                          </a:solidFill>
                          <a:latin typeface="+mn-lt"/>
                          <a:ea typeface="+mn-ea"/>
                          <a:cs typeface="+mn-cs"/>
                        </a:rPr>
                        <a:t>OI ART patient care booklet </a:t>
                      </a:r>
                    </a:p>
                    <a:p>
                      <a:pPr marL="285750" indent="-285750">
                        <a:buFont typeface="Arial" panose="020B0604020202020204" pitchFamily="34" charset="0"/>
                        <a:buChar char="•"/>
                      </a:pPr>
                      <a:r>
                        <a:rPr lang="en-ZW" sz="1800" b="0" i="1" kern="1200" dirty="0">
                          <a:solidFill>
                            <a:schemeClr val="dk1"/>
                          </a:solidFill>
                          <a:latin typeface="+mn-lt"/>
                          <a:ea typeface="+mn-ea"/>
                          <a:cs typeface="+mn-cs"/>
                        </a:rPr>
                        <a:t>Viral Load register (Improvised)</a:t>
                      </a:r>
                      <a:endParaRPr lang="en-GB" sz="1800" b="0" i="1" kern="1200" dirty="0">
                        <a:solidFill>
                          <a:schemeClr val="dk1"/>
                        </a:solidFill>
                        <a:latin typeface="+mn-lt"/>
                        <a:ea typeface="+mn-ea"/>
                        <a:cs typeface="+mn-cs"/>
                      </a:endParaRPr>
                    </a:p>
                  </a:txBody>
                  <a:tcPr/>
                </a:tc>
                <a:extLst>
                  <a:ext uri="{0D108BD9-81ED-4DB2-BD59-A6C34878D82A}">
                    <a16:rowId xmlns:a16="http://schemas.microsoft.com/office/drawing/2014/main" val="1812934608"/>
                  </a:ext>
                </a:extLst>
              </a:tr>
              <a:tr h="1704504">
                <a:tc>
                  <a:txBody>
                    <a:bodyPr/>
                    <a:lstStyle/>
                    <a:p>
                      <a:r>
                        <a:rPr lang="en-ZW" sz="1800" b="1" i="1" dirty="0"/>
                        <a:t>Proportion of High Viral Load clients cared for according to ART </a:t>
                      </a:r>
                      <a:endParaRPr lang="en-GB" dirty="0"/>
                    </a:p>
                  </a:txBody>
                  <a:tcPr/>
                </a:tc>
                <a:tc>
                  <a:txBody>
                    <a:bodyPr/>
                    <a:lstStyle/>
                    <a:p>
                      <a:pPr marL="0" algn="l" defTabSz="914400" rtl="0" eaLnBrk="1" latinLnBrk="0" hangingPunct="1"/>
                      <a:r>
                        <a:rPr lang="en-US" sz="1800" b="0" i="1" kern="1200" dirty="0">
                          <a:solidFill>
                            <a:schemeClr val="dk1"/>
                          </a:solidFill>
                          <a:latin typeface="+mn-lt"/>
                          <a:ea typeface="+mn-ea"/>
                          <a:cs typeface="+mn-cs"/>
                        </a:rPr>
                        <a:t># of PLHIV and on ART who had a high viral load who received a repeat VL after completing three (3) EAC sessions within 4  months</a:t>
                      </a:r>
                      <a:endParaRPr lang="en-GB" sz="1800" b="0" i="1" kern="1200" dirty="0">
                        <a:solidFill>
                          <a:schemeClr val="dk1"/>
                        </a:solidFill>
                        <a:latin typeface="+mn-lt"/>
                        <a:ea typeface="+mn-ea"/>
                        <a:cs typeface="+mn-cs"/>
                      </a:endParaRPr>
                    </a:p>
                  </a:txBody>
                  <a:tcPr/>
                </a:tc>
                <a:tc>
                  <a:txBody>
                    <a:bodyPr/>
                    <a:lstStyle/>
                    <a:p>
                      <a:pPr marL="0" algn="l" defTabSz="914400" rtl="0" eaLnBrk="1" latinLnBrk="0" hangingPunct="1"/>
                      <a:r>
                        <a:rPr lang="en-US" sz="1800" b="0" i="1" kern="1200" dirty="0">
                          <a:solidFill>
                            <a:schemeClr val="dk1"/>
                          </a:solidFill>
                          <a:latin typeface="+mn-lt"/>
                          <a:ea typeface="+mn-ea"/>
                          <a:cs typeface="+mn-cs"/>
                        </a:rPr>
                        <a:t># of PLHIV and on ART who had a high viral load result</a:t>
                      </a:r>
                      <a:r>
                        <a:rPr lang="en-US" sz="1800" b="0" i="1" kern="1200" baseline="0" dirty="0">
                          <a:solidFill>
                            <a:schemeClr val="dk1"/>
                          </a:solidFill>
                          <a:latin typeface="+mn-lt"/>
                          <a:ea typeface="+mn-ea"/>
                          <a:cs typeface="+mn-cs"/>
                        </a:rPr>
                        <a:t> issued </a:t>
                      </a:r>
                      <a:r>
                        <a:rPr lang="en-US" sz="1800" b="0" i="1" kern="1200" dirty="0">
                          <a:solidFill>
                            <a:schemeClr val="dk1"/>
                          </a:solidFill>
                          <a:latin typeface="+mn-lt"/>
                          <a:ea typeface="+mn-ea"/>
                          <a:cs typeface="+mn-cs"/>
                        </a:rPr>
                        <a:t>four (4) months back</a:t>
                      </a:r>
                      <a:endParaRPr lang="en-GB" sz="1800" b="0" i="1" kern="1200" dirty="0">
                        <a:solidFill>
                          <a:schemeClr val="dk1"/>
                        </a:solidFill>
                        <a:latin typeface="+mn-lt"/>
                        <a:ea typeface="+mn-ea"/>
                        <a:cs typeface="+mn-cs"/>
                      </a:endParaRPr>
                    </a:p>
                  </a:txBody>
                  <a:tcPr/>
                </a:tc>
                <a:tc>
                  <a:txBody>
                    <a:bodyPr/>
                    <a:lstStyle/>
                    <a:p>
                      <a:pPr marL="285750" indent="-285750" algn="l" defTabSz="914400" rtl="0" eaLnBrk="1" latinLnBrk="0" hangingPunct="1">
                        <a:buFont typeface="Arial" panose="020B0604020202020204" pitchFamily="34" charset="0"/>
                        <a:buChar char="•"/>
                      </a:pPr>
                      <a:r>
                        <a:rPr lang="en-US" sz="1800" b="0" i="1" kern="1200" dirty="0">
                          <a:solidFill>
                            <a:schemeClr val="dk1"/>
                          </a:solidFill>
                          <a:latin typeface="+mn-lt"/>
                          <a:ea typeface="+mn-ea"/>
                          <a:cs typeface="+mn-cs"/>
                        </a:rPr>
                        <a:t>High Viral Load Request Form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W" sz="1800" b="0" i="1" kern="1200" dirty="0">
                          <a:solidFill>
                            <a:schemeClr val="dk1"/>
                          </a:solidFill>
                          <a:latin typeface="+mn-lt"/>
                          <a:ea typeface="+mn-ea"/>
                          <a:cs typeface="+mn-cs"/>
                        </a:rPr>
                        <a:t>Viral Load register (Improvised)</a:t>
                      </a:r>
                      <a:endParaRPr lang="en-GB" sz="1800" b="0" i="1" kern="1200" dirty="0">
                        <a:solidFill>
                          <a:schemeClr val="dk1"/>
                        </a:solidFill>
                        <a:latin typeface="+mn-lt"/>
                        <a:ea typeface="+mn-ea"/>
                        <a:cs typeface="+mn-cs"/>
                      </a:endParaRPr>
                    </a:p>
                    <a:p>
                      <a:pPr marL="285750" indent="-285750" algn="l" defTabSz="914400" rtl="0" eaLnBrk="1" latinLnBrk="0" hangingPunct="1">
                        <a:buFont typeface="Arial" panose="020B0604020202020204" pitchFamily="34" charset="0"/>
                        <a:buChar char="•"/>
                      </a:pPr>
                      <a:endParaRPr lang="en-GB" sz="1800" b="0" i="1" kern="1200" dirty="0">
                        <a:solidFill>
                          <a:schemeClr val="dk1"/>
                        </a:solidFill>
                        <a:latin typeface="+mn-lt"/>
                        <a:ea typeface="+mn-ea"/>
                        <a:cs typeface="+mn-cs"/>
                      </a:endParaRPr>
                    </a:p>
                  </a:txBody>
                  <a:tcPr/>
                </a:tc>
                <a:tc>
                  <a:txBody>
                    <a:bodyPr/>
                    <a:lstStyle/>
                    <a:p>
                      <a:pPr marL="285750" indent="-285750" algn="l" defTabSz="914400" rtl="0" eaLnBrk="1" latinLnBrk="0" hangingPunct="1">
                        <a:buFont typeface="Arial" panose="020B0604020202020204" pitchFamily="34" charset="0"/>
                        <a:buChar char="•"/>
                      </a:pPr>
                      <a:r>
                        <a:rPr lang="en-US" sz="1800" b="0" i="1" kern="1200" dirty="0">
                          <a:solidFill>
                            <a:schemeClr val="dk1"/>
                          </a:solidFill>
                          <a:latin typeface="+mn-lt"/>
                          <a:ea typeface="+mn-ea"/>
                          <a:cs typeface="+mn-cs"/>
                        </a:rPr>
                        <a:t>Viral Load Request form</a:t>
                      </a:r>
                      <a:endParaRPr lang="en-GB" sz="1800" b="0" i="1" kern="1200" dirty="0">
                        <a:solidFill>
                          <a:schemeClr val="dk1"/>
                        </a:solidFill>
                        <a:latin typeface="+mn-lt"/>
                        <a:ea typeface="+mn-ea"/>
                        <a:cs typeface="+mn-cs"/>
                      </a:endParaRPr>
                    </a:p>
                  </a:txBody>
                  <a:tcPr/>
                </a:tc>
                <a:extLst>
                  <a:ext uri="{0D108BD9-81ED-4DB2-BD59-A6C34878D82A}">
                    <a16:rowId xmlns:a16="http://schemas.microsoft.com/office/drawing/2014/main" val="1223576663"/>
                  </a:ext>
                </a:extLst>
              </a:tr>
              <a:tr h="761459">
                <a:tc>
                  <a:txBody>
                    <a:bodyPr/>
                    <a:lstStyle/>
                    <a:p>
                      <a:r>
                        <a:rPr lang="en-ZW" sz="1800" b="1" i="1" dirty="0"/>
                        <a:t>Proportion of ART with VL test done within the past 12 months </a:t>
                      </a:r>
                      <a:endParaRPr lang="en-GB" dirty="0"/>
                    </a:p>
                  </a:txBody>
                  <a:tcPr/>
                </a:tc>
                <a:tc>
                  <a:txBody>
                    <a:bodyPr/>
                    <a:lstStyle/>
                    <a:p>
                      <a:pPr marL="0" algn="l" defTabSz="914400" rtl="0" eaLnBrk="1" latinLnBrk="0" hangingPunct="1"/>
                      <a:r>
                        <a:rPr lang="en-US" sz="1800" b="0" i="1" kern="1200" dirty="0">
                          <a:solidFill>
                            <a:schemeClr val="dk1"/>
                          </a:solidFill>
                          <a:latin typeface="+mn-lt"/>
                          <a:ea typeface="+mn-ea"/>
                          <a:cs typeface="+mn-cs"/>
                        </a:rPr>
                        <a:t># of PLHIV and on ART at the facility who had a VL test done in the past 12 months</a:t>
                      </a:r>
                      <a:endParaRPr lang="en-GB" sz="1800" b="0" i="1" kern="1200" dirty="0">
                        <a:solidFill>
                          <a:schemeClr val="dk1"/>
                        </a:solidFill>
                        <a:latin typeface="+mn-lt"/>
                        <a:ea typeface="+mn-ea"/>
                        <a:cs typeface="+mn-cs"/>
                      </a:endParaRPr>
                    </a:p>
                  </a:txBody>
                  <a:tcPr/>
                </a:tc>
                <a:tc>
                  <a:txBody>
                    <a:bodyPr/>
                    <a:lstStyle/>
                    <a:p>
                      <a:pPr marL="0" algn="l" defTabSz="914400" rtl="0" eaLnBrk="1" latinLnBrk="0" hangingPunct="1"/>
                      <a:r>
                        <a:rPr lang="en-US" sz="1800" b="0" i="1" kern="1200" dirty="0">
                          <a:solidFill>
                            <a:schemeClr val="dk1"/>
                          </a:solidFill>
                          <a:latin typeface="+mn-lt"/>
                          <a:ea typeface="+mn-ea"/>
                          <a:cs typeface="+mn-cs"/>
                        </a:rPr>
                        <a:t>`# of PLHIV and on ART for more than 6 months at the facility during the month under review</a:t>
                      </a:r>
                      <a:endParaRPr lang="en-GB" sz="1800" b="0" i="1" kern="1200" dirty="0">
                        <a:solidFill>
                          <a:schemeClr val="dk1"/>
                        </a:solidFill>
                        <a:latin typeface="+mn-lt"/>
                        <a:ea typeface="+mn-ea"/>
                        <a:cs typeface="+mn-c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W" sz="1800" b="0" i="1" kern="1200" dirty="0">
                          <a:solidFill>
                            <a:schemeClr val="dk1"/>
                          </a:solidFill>
                          <a:latin typeface="+mn-lt"/>
                          <a:ea typeface="+mn-ea"/>
                          <a:cs typeface="+mn-cs"/>
                        </a:rPr>
                        <a:t>OI ART patient care booklet </a:t>
                      </a:r>
                      <a:endParaRPr lang="en-GB" sz="1800" b="0" i="1" kern="1200" dirty="0">
                        <a:solidFill>
                          <a:schemeClr val="dk1"/>
                        </a:solidFill>
                        <a:latin typeface="+mn-lt"/>
                        <a:ea typeface="+mn-ea"/>
                        <a:cs typeface="+mn-cs"/>
                      </a:endParaRPr>
                    </a:p>
                    <a:p>
                      <a:pPr marL="285750" indent="-285750" algn="l" defTabSz="914400" rtl="0" eaLnBrk="1" latinLnBrk="0" hangingPunct="1">
                        <a:buFont typeface="Arial" panose="020B0604020202020204" pitchFamily="34" charset="0"/>
                        <a:buChar char="•"/>
                      </a:pPr>
                      <a:endParaRPr lang="en-GB" sz="1800" b="0" i="1" kern="1200" dirty="0">
                        <a:solidFill>
                          <a:schemeClr val="dk1"/>
                        </a:solidFill>
                        <a:latin typeface="+mn-lt"/>
                        <a:ea typeface="+mn-ea"/>
                        <a:cs typeface="+mn-c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W" sz="1800" b="0" i="1" kern="1200" dirty="0">
                          <a:solidFill>
                            <a:schemeClr val="dk1"/>
                          </a:solidFill>
                          <a:latin typeface="+mn-lt"/>
                          <a:ea typeface="+mn-ea"/>
                          <a:cs typeface="+mn-cs"/>
                        </a:rPr>
                        <a:t>OI ART patient care booklet </a:t>
                      </a:r>
                      <a:endParaRPr lang="en-GB" sz="1800" b="0" i="1" kern="1200" dirty="0">
                        <a:solidFill>
                          <a:schemeClr val="dk1"/>
                        </a:solidFill>
                        <a:latin typeface="+mn-lt"/>
                        <a:ea typeface="+mn-ea"/>
                        <a:cs typeface="+mn-cs"/>
                      </a:endParaRPr>
                    </a:p>
                    <a:p>
                      <a:pPr marL="285750" indent="-285750" algn="l" defTabSz="914400" rtl="0" eaLnBrk="1" latinLnBrk="0" hangingPunct="1">
                        <a:buFont typeface="Arial" panose="020B0604020202020204" pitchFamily="34" charset="0"/>
                        <a:buChar char="•"/>
                      </a:pPr>
                      <a:endParaRPr lang="en-GB" sz="1800" b="0" i="1" kern="1200" dirty="0">
                        <a:solidFill>
                          <a:schemeClr val="dk1"/>
                        </a:solidFill>
                        <a:latin typeface="+mn-lt"/>
                        <a:ea typeface="+mn-ea"/>
                        <a:cs typeface="+mn-cs"/>
                      </a:endParaRPr>
                    </a:p>
                  </a:txBody>
                  <a:tcPr/>
                </a:tc>
                <a:extLst>
                  <a:ext uri="{0D108BD9-81ED-4DB2-BD59-A6C34878D82A}">
                    <a16:rowId xmlns:a16="http://schemas.microsoft.com/office/drawing/2014/main" val="3148146906"/>
                  </a:ext>
                </a:extLst>
              </a:tr>
              <a:tr h="471379">
                <a:tc gridSpan="5">
                  <a:txBody>
                    <a:bodyPr/>
                    <a:lstStyle/>
                    <a:p>
                      <a:pPr algn="ctr"/>
                      <a:endParaRPr lang="en-GB" sz="2000" b="1" i="1" dirty="0">
                        <a:solidFill>
                          <a:schemeClr val="tx1">
                            <a:lumMod val="95000"/>
                            <a:lumOff val="5000"/>
                          </a:schemeClr>
                        </a:solidFill>
                      </a:endParaRPr>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1487620278"/>
                  </a:ext>
                </a:extLst>
              </a:tr>
            </a:tbl>
          </a:graphicData>
        </a:graphic>
      </p:graphicFrame>
      <p:pic>
        <p:nvPicPr>
          <p:cNvPr id="4" name="Picture 3">
            <a:extLst>
              <a:ext uri="{FF2B5EF4-FFF2-40B4-BE49-F238E27FC236}">
                <a16:creationId xmlns:a16="http://schemas.microsoft.com/office/drawing/2014/main" id="{44D080BD-A163-4318-8818-9721B75961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064" y="233397"/>
            <a:ext cx="838200" cy="94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D1E23C1C-108E-471B-8F96-D9E18879FF5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05736" y="6060951"/>
            <a:ext cx="838200" cy="94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4959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ZW" b="1" dirty="0"/>
              <a:t>CLI QI Collaborative Indicator Guide - Laboratory</a:t>
            </a:r>
            <a:br>
              <a:rPr lang="en-ZW" b="1" dirty="0"/>
            </a:br>
            <a:endParaRPr lang="en-ZW" b="1" dirty="0"/>
          </a:p>
        </p:txBody>
      </p:sp>
      <p:graphicFrame>
        <p:nvGraphicFramePr>
          <p:cNvPr id="6" name="Table 5"/>
          <p:cNvGraphicFramePr>
            <a:graphicFrameLocks noGrp="1"/>
          </p:cNvGraphicFramePr>
          <p:nvPr>
            <p:extLst>
              <p:ext uri="{D42A27DB-BD31-4B8C-83A1-F6EECF244321}">
                <p14:modId xmlns:p14="http://schemas.microsoft.com/office/powerpoint/2010/main" val="3573661919"/>
              </p:ext>
            </p:extLst>
          </p:nvPr>
        </p:nvGraphicFramePr>
        <p:xfrm>
          <a:off x="0" y="1027906"/>
          <a:ext cx="12095872" cy="5475728"/>
        </p:xfrm>
        <a:graphic>
          <a:graphicData uri="http://schemas.openxmlformats.org/drawingml/2006/table">
            <a:tbl>
              <a:tblPr firstRow="1" bandRow="1">
                <a:tableStyleId>{21E4AEA4-8DFA-4A89-87EB-49C32662AFE0}</a:tableStyleId>
              </a:tblPr>
              <a:tblGrid>
                <a:gridCol w="2951747">
                  <a:extLst>
                    <a:ext uri="{9D8B030D-6E8A-4147-A177-3AD203B41FA5}">
                      <a16:colId xmlns:a16="http://schemas.microsoft.com/office/drawing/2014/main" val="715092092"/>
                    </a:ext>
                  </a:extLst>
                </a:gridCol>
                <a:gridCol w="3096188">
                  <a:extLst>
                    <a:ext uri="{9D8B030D-6E8A-4147-A177-3AD203B41FA5}">
                      <a16:colId xmlns:a16="http://schemas.microsoft.com/office/drawing/2014/main" val="1458034822"/>
                    </a:ext>
                  </a:extLst>
                </a:gridCol>
                <a:gridCol w="2015979">
                  <a:extLst>
                    <a:ext uri="{9D8B030D-6E8A-4147-A177-3AD203B41FA5}">
                      <a16:colId xmlns:a16="http://schemas.microsoft.com/office/drawing/2014/main" val="3724101603"/>
                    </a:ext>
                  </a:extLst>
                </a:gridCol>
                <a:gridCol w="2015979">
                  <a:extLst>
                    <a:ext uri="{9D8B030D-6E8A-4147-A177-3AD203B41FA5}">
                      <a16:colId xmlns:a16="http://schemas.microsoft.com/office/drawing/2014/main" val="2695188577"/>
                    </a:ext>
                  </a:extLst>
                </a:gridCol>
                <a:gridCol w="2015979">
                  <a:extLst>
                    <a:ext uri="{9D8B030D-6E8A-4147-A177-3AD203B41FA5}">
                      <a16:colId xmlns:a16="http://schemas.microsoft.com/office/drawing/2014/main" val="4275365985"/>
                    </a:ext>
                  </a:extLst>
                </a:gridCol>
              </a:tblGrid>
              <a:tr h="633499">
                <a:tc>
                  <a:txBody>
                    <a:bodyPr/>
                    <a:lstStyle/>
                    <a:p>
                      <a:r>
                        <a:rPr lang="en-US" dirty="0"/>
                        <a:t>Indicator</a:t>
                      </a:r>
                      <a:endParaRPr lang="en-GB" dirty="0"/>
                    </a:p>
                  </a:txBody>
                  <a:tcPr/>
                </a:tc>
                <a:tc>
                  <a:txBody>
                    <a:bodyPr/>
                    <a:lstStyle/>
                    <a:p>
                      <a:r>
                        <a:rPr lang="en-US" dirty="0"/>
                        <a:t>Numerator</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Denominator</a:t>
                      </a:r>
                      <a:endParaRPr lang="en-GB" dirty="0"/>
                    </a:p>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Source (Numerator)</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Source (Denominator)</a:t>
                      </a:r>
                      <a:endParaRPr lang="en-GB" dirty="0"/>
                    </a:p>
                  </a:txBody>
                  <a:tcPr/>
                </a:tc>
                <a:extLst>
                  <a:ext uri="{0D108BD9-81ED-4DB2-BD59-A6C34878D82A}">
                    <a16:rowId xmlns:a16="http://schemas.microsoft.com/office/drawing/2014/main" val="3300027336"/>
                  </a:ext>
                </a:extLst>
              </a:tr>
              <a:tr h="1458458">
                <a:tc>
                  <a:txBody>
                    <a:bodyPr/>
                    <a:lstStyle/>
                    <a:p>
                      <a:r>
                        <a:rPr lang="en-ZW" sz="1800" b="1" i="1" dirty="0"/>
                        <a:t>Proportion of VL samples collected at facility</a:t>
                      </a:r>
                      <a:r>
                        <a:rPr lang="en-ZW" sz="1800" b="1" i="1" baseline="0" dirty="0"/>
                        <a:t> and results received at the facility with 30 days</a:t>
                      </a:r>
                      <a:r>
                        <a:rPr lang="en-ZW" sz="1800" b="1" i="1" dirty="0"/>
                        <a:t> </a:t>
                      </a:r>
                      <a:endParaRPr lang="en-GB" dirty="0"/>
                    </a:p>
                  </a:txBody>
                  <a:tcPr/>
                </a:tc>
                <a:tc>
                  <a:txBody>
                    <a:bodyPr/>
                    <a:lstStyle/>
                    <a:p>
                      <a:r>
                        <a:rPr lang="en-US" sz="1800" b="0" i="1" kern="1200" dirty="0">
                          <a:solidFill>
                            <a:schemeClr val="dk1"/>
                          </a:solidFill>
                          <a:latin typeface="+mn-lt"/>
                          <a:ea typeface="+mn-ea"/>
                          <a:cs typeface="+mn-cs"/>
                        </a:rPr>
                        <a:t># of VL </a:t>
                      </a:r>
                      <a:r>
                        <a:rPr lang="en-ZW" sz="1800" b="0" i="1" dirty="0"/>
                        <a:t>samples collected at facility</a:t>
                      </a:r>
                      <a:r>
                        <a:rPr lang="en-ZW" sz="1800" b="0" i="1" baseline="0" dirty="0"/>
                        <a:t> and results received at the facility with 30 days</a:t>
                      </a:r>
                      <a:r>
                        <a:rPr lang="en-ZW" sz="1800" b="0" i="1" dirty="0"/>
                        <a:t> during</a:t>
                      </a:r>
                      <a:r>
                        <a:rPr lang="en-ZW" sz="1800" b="0" i="1" baseline="0" dirty="0"/>
                        <a:t> the period under review</a:t>
                      </a:r>
                      <a:endParaRPr lang="en-GB" sz="1800" b="0" i="1" kern="1200" dirty="0">
                        <a:solidFill>
                          <a:schemeClr val="dk1"/>
                        </a:solidFill>
                        <a:latin typeface="+mn-lt"/>
                        <a:ea typeface="+mn-ea"/>
                        <a:cs typeface="+mn-cs"/>
                      </a:endParaRPr>
                    </a:p>
                  </a:txBody>
                  <a:tcPr/>
                </a:tc>
                <a:tc>
                  <a:txBody>
                    <a:bodyPr/>
                    <a:lstStyle/>
                    <a:p>
                      <a:r>
                        <a:rPr lang="en-US" sz="1800" b="0" i="1" kern="1200" dirty="0">
                          <a:solidFill>
                            <a:schemeClr val="dk1"/>
                          </a:solidFill>
                          <a:latin typeface="+mn-lt"/>
                          <a:ea typeface="+mn-ea"/>
                          <a:cs typeface="+mn-cs"/>
                        </a:rPr>
                        <a:t># of VL </a:t>
                      </a:r>
                      <a:r>
                        <a:rPr lang="en-ZW" sz="1800" b="0" i="1" dirty="0"/>
                        <a:t>samples collected at facility</a:t>
                      </a:r>
                      <a:r>
                        <a:rPr lang="en-ZW" sz="1800" b="0" i="1" baseline="0" dirty="0"/>
                        <a:t> during the period under review.</a:t>
                      </a:r>
                      <a:endParaRPr lang="en-GB" sz="1800" b="0" i="1" kern="1200" dirty="0">
                        <a:solidFill>
                          <a:schemeClr val="dk1"/>
                        </a:solidFill>
                        <a:latin typeface="+mn-lt"/>
                        <a:ea typeface="+mn-ea"/>
                        <a:cs typeface="+mn-cs"/>
                      </a:endParaRPr>
                    </a:p>
                  </a:txBody>
                  <a:tcPr/>
                </a:tc>
                <a:tc>
                  <a:txBody>
                    <a:bodyPr/>
                    <a:lstStyle/>
                    <a:p>
                      <a:pPr marL="285750" indent="-285750">
                        <a:buFont typeface="Arial" panose="020B0604020202020204" pitchFamily="34" charset="0"/>
                        <a:buChar char="•"/>
                      </a:pPr>
                      <a:r>
                        <a:rPr lang="en-US" sz="1800" b="0" i="1" kern="1200" dirty="0">
                          <a:solidFill>
                            <a:schemeClr val="dk1"/>
                          </a:solidFill>
                          <a:latin typeface="+mn-lt"/>
                          <a:ea typeface="+mn-ea"/>
                          <a:cs typeface="+mn-cs"/>
                        </a:rPr>
                        <a:t>LIMS</a:t>
                      </a:r>
                    </a:p>
                    <a:p>
                      <a:pPr marL="285750" indent="-285750">
                        <a:buFont typeface="Arial" panose="020B0604020202020204" pitchFamily="34" charset="0"/>
                        <a:buChar char="•"/>
                      </a:pPr>
                      <a:r>
                        <a:rPr lang="en-US" sz="1800" b="0" i="1" kern="1200" dirty="0">
                          <a:solidFill>
                            <a:schemeClr val="dk1"/>
                          </a:solidFill>
                          <a:latin typeface="+mn-lt"/>
                          <a:ea typeface="+mn-ea"/>
                          <a:cs typeface="+mn-cs"/>
                        </a:rPr>
                        <a:t>Lab Register</a:t>
                      </a:r>
                      <a:endParaRPr lang="en-GB" sz="1800" b="0" i="1" kern="1200" dirty="0">
                        <a:solidFill>
                          <a:schemeClr val="dk1"/>
                        </a:solidFill>
                        <a:latin typeface="+mn-lt"/>
                        <a:ea typeface="+mn-ea"/>
                        <a:cs typeface="+mn-cs"/>
                      </a:endParaRPr>
                    </a:p>
                  </a:txBody>
                  <a:tcPr/>
                </a:tc>
                <a:tc>
                  <a:txBody>
                    <a:bodyPr/>
                    <a:lstStyle/>
                    <a:p>
                      <a:pPr marL="285750" indent="-285750">
                        <a:buFont typeface="Arial" panose="020B0604020202020204" pitchFamily="34" charset="0"/>
                        <a:buChar char="•"/>
                      </a:pPr>
                      <a:r>
                        <a:rPr lang="en-ZW" sz="1800" b="0" i="1" kern="1200" dirty="0">
                          <a:solidFill>
                            <a:schemeClr val="dk1"/>
                          </a:solidFill>
                          <a:latin typeface="+mn-lt"/>
                          <a:ea typeface="+mn-ea"/>
                          <a:cs typeface="+mn-cs"/>
                        </a:rPr>
                        <a:t>LIMS</a:t>
                      </a:r>
                    </a:p>
                    <a:p>
                      <a:pPr marL="285750" indent="-285750">
                        <a:buFont typeface="Arial" panose="020B0604020202020204" pitchFamily="34" charset="0"/>
                        <a:buChar char="•"/>
                      </a:pPr>
                      <a:r>
                        <a:rPr lang="en-ZW" sz="1800" b="0" i="1" kern="1200" dirty="0">
                          <a:solidFill>
                            <a:schemeClr val="dk1"/>
                          </a:solidFill>
                          <a:latin typeface="+mn-lt"/>
                          <a:ea typeface="+mn-ea"/>
                          <a:cs typeface="+mn-cs"/>
                        </a:rPr>
                        <a:t>Lab Register</a:t>
                      </a:r>
                      <a:endParaRPr lang="en-GB" sz="1800" b="0" i="1" kern="1200" dirty="0">
                        <a:solidFill>
                          <a:schemeClr val="dk1"/>
                        </a:solidFill>
                        <a:latin typeface="+mn-lt"/>
                        <a:ea typeface="+mn-ea"/>
                        <a:cs typeface="+mn-cs"/>
                      </a:endParaRPr>
                    </a:p>
                  </a:txBody>
                  <a:tcPr/>
                </a:tc>
                <a:extLst>
                  <a:ext uri="{0D108BD9-81ED-4DB2-BD59-A6C34878D82A}">
                    <a16:rowId xmlns:a16="http://schemas.microsoft.com/office/drawing/2014/main" val="1812934608"/>
                  </a:ext>
                </a:extLst>
              </a:tr>
              <a:tr h="2304818">
                <a:tc>
                  <a:txBody>
                    <a:bodyPr/>
                    <a:lstStyle/>
                    <a:p>
                      <a:r>
                        <a:rPr lang="en-US" sz="1800" b="1" i="1" dirty="0"/>
                        <a:t>Proportion of VL tests rejected by each lab</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1" kern="1200" dirty="0">
                          <a:solidFill>
                            <a:schemeClr val="dk1"/>
                          </a:solidFill>
                          <a:latin typeface="+mn-lt"/>
                          <a:ea typeface="+mn-ea"/>
                          <a:cs typeface="+mn-cs"/>
                        </a:rPr>
                        <a:t># of VL tests rejected by each lab during the period under review</a:t>
                      </a:r>
                      <a:endParaRPr lang="en-GB" sz="1800" b="0" i="1" kern="1200" dirty="0">
                        <a:solidFill>
                          <a:schemeClr val="dk1"/>
                        </a:solidFill>
                        <a:latin typeface="+mn-lt"/>
                        <a:ea typeface="+mn-ea"/>
                        <a:cs typeface="+mn-cs"/>
                      </a:endParaRPr>
                    </a:p>
                    <a:p>
                      <a:pPr marL="0" algn="l" defTabSz="914400" rtl="0" eaLnBrk="1" latinLnBrk="0" hangingPunct="1"/>
                      <a:endParaRPr lang="en-GB" sz="1800" b="0" i="1" kern="1200" dirty="0">
                        <a:solidFill>
                          <a:schemeClr val="dk1"/>
                        </a:solidFill>
                        <a:latin typeface="+mn-lt"/>
                        <a:ea typeface="+mn-ea"/>
                        <a:cs typeface="+mn-cs"/>
                      </a:endParaRPr>
                    </a:p>
                  </a:txBody>
                  <a:tcPr/>
                </a:tc>
                <a:tc>
                  <a:txBody>
                    <a:bodyPr/>
                    <a:lstStyle/>
                    <a:p>
                      <a:pPr marL="0" algn="l" defTabSz="914400" rtl="0" eaLnBrk="1" latinLnBrk="0" hangingPunct="1"/>
                      <a:r>
                        <a:rPr lang="en-US" sz="1800" b="0" i="1" kern="1200" dirty="0">
                          <a:solidFill>
                            <a:schemeClr val="dk1"/>
                          </a:solidFill>
                          <a:latin typeface="+mn-lt"/>
                          <a:ea typeface="+mn-ea"/>
                          <a:cs typeface="+mn-cs"/>
                        </a:rPr>
                        <a:t># number of VL samples received  during the period</a:t>
                      </a:r>
                      <a:r>
                        <a:rPr lang="en-US" sz="1800" b="0" i="1" kern="1200" baseline="0" dirty="0">
                          <a:solidFill>
                            <a:schemeClr val="dk1"/>
                          </a:solidFill>
                          <a:latin typeface="+mn-lt"/>
                          <a:ea typeface="+mn-ea"/>
                          <a:cs typeface="+mn-cs"/>
                        </a:rPr>
                        <a:t> under review</a:t>
                      </a:r>
                      <a:endParaRPr lang="en-GB" sz="1800" b="0" i="1" kern="1200" dirty="0">
                        <a:solidFill>
                          <a:schemeClr val="dk1"/>
                        </a:solidFill>
                        <a:latin typeface="+mn-lt"/>
                        <a:ea typeface="+mn-ea"/>
                        <a:cs typeface="+mn-cs"/>
                      </a:endParaRPr>
                    </a:p>
                  </a:txBody>
                  <a:tcPr/>
                </a:tc>
                <a:tc>
                  <a:txBody>
                    <a:bodyPr/>
                    <a:lstStyle/>
                    <a:p>
                      <a:pPr marL="285750" indent="-285750">
                        <a:buFont typeface="Arial" panose="020B0604020202020204" pitchFamily="34" charset="0"/>
                        <a:buChar char="•"/>
                      </a:pPr>
                      <a:r>
                        <a:rPr lang="en-US" sz="1800" b="0" i="1" kern="1200" dirty="0">
                          <a:solidFill>
                            <a:schemeClr val="dk1"/>
                          </a:solidFill>
                          <a:latin typeface="+mn-lt"/>
                          <a:ea typeface="+mn-ea"/>
                          <a:cs typeface="+mn-cs"/>
                        </a:rPr>
                        <a:t>LIMS</a:t>
                      </a:r>
                    </a:p>
                    <a:p>
                      <a:pPr marL="285750" indent="-285750">
                        <a:buFont typeface="Arial" panose="020B0604020202020204" pitchFamily="34" charset="0"/>
                        <a:buChar char="•"/>
                      </a:pPr>
                      <a:r>
                        <a:rPr lang="en-US" sz="1800" b="0" i="1" kern="1200" dirty="0">
                          <a:solidFill>
                            <a:schemeClr val="dk1"/>
                          </a:solidFill>
                          <a:latin typeface="+mn-lt"/>
                          <a:ea typeface="+mn-ea"/>
                          <a:cs typeface="+mn-cs"/>
                        </a:rPr>
                        <a:t>Lab Register</a:t>
                      </a:r>
                      <a:endParaRPr lang="en-GB" sz="1800" b="0" i="1" kern="1200" dirty="0">
                        <a:solidFill>
                          <a:schemeClr val="dk1"/>
                        </a:solidFill>
                        <a:latin typeface="+mn-lt"/>
                        <a:ea typeface="+mn-ea"/>
                        <a:cs typeface="+mn-cs"/>
                      </a:endParaRPr>
                    </a:p>
                  </a:txBody>
                  <a:tcPr/>
                </a:tc>
                <a:tc>
                  <a:txBody>
                    <a:bodyPr/>
                    <a:lstStyle/>
                    <a:p>
                      <a:pPr marL="285750" indent="-285750">
                        <a:buFont typeface="Arial" panose="020B0604020202020204" pitchFamily="34" charset="0"/>
                        <a:buChar char="•"/>
                      </a:pPr>
                      <a:r>
                        <a:rPr lang="en-ZW" sz="1800" b="0" i="1" kern="1200" dirty="0">
                          <a:solidFill>
                            <a:schemeClr val="dk1"/>
                          </a:solidFill>
                          <a:latin typeface="+mn-lt"/>
                          <a:ea typeface="+mn-ea"/>
                          <a:cs typeface="+mn-cs"/>
                        </a:rPr>
                        <a:t>LIMS</a:t>
                      </a:r>
                    </a:p>
                    <a:p>
                      <a:pPr marL="285750" indent="-285750">
                        <a:buFont typeface="Arial" panose="020B0604020202020204" pitchFamily="34" charset="0"/>
                        <a:buChar char="•"/>
                      </a:pPr>
                      <a:r>
                        <a:rPr lang="en-ZW" sz="1800" b="0" i="1" kern="1200" dirty="0">
                          <a:solidFill>
                            <a:schemeClr val="dk1"/>
                          </a:solidFill>
                          <a:latin typeface="+mn-lt"/>
                          <a:ea typeface="+mn-ea"/>
                          <a:cs typeface="+mn-cs"/>
                        </a:rPr>
                        <a:t>Lab Register</a:t>
                      </a:r>
                      <a:endParaRPr lang="en-GB" sz="1800" b="0" i="1" kern="1200" dirty="0">
                        <a:solidFill>
                          <a:schemeClr val="dk1"/>
                        </a:solidFill>
                        <a:latin typeface="+mn-lt"/>
                        <a:ea typeface="+mn-ea"/>
                        <a:cs typeface="+mn-cs"/>
                      </a:endParaRPr>
                    </a:p>
                  </a:txBody>
                  <a:tcPr/>
                </a:tc>
                <a:extLst>
                  <a:ext uri="{0D108BD9-81ED-4DB2-BD59-A6C34878D82A}">
                    <a16:rowId xmlns:a16="http://schemas.microsoft.com/office/drawing/2014/main" val="1223576663"/>
                  </a:ext>
                </a:extLst>
              </a:tr>
              <a:tr h="1072372">
                <a:tc gridSpan="5">
                  <a:txBody>
                    <a:bodyPr/>
                    <a:lstStyle/>
                    <a:p>
                      <a:pPr algn="ctr"/>
                      <a:endParaRPr lang="en-US" sz="2000" b="1" i="1" dirty="0">
                        <a:solidFill>
                          <a:schemeClr val="tx1">
                            <a:lumMod val="95000"/>
                            <a:lumOff val="5000"/>
                          </a:schemeClr>
                        </a:solidFill>
                      </a:endParaRPr>
                    </a:p>
                    <a:p>
                      <a:pPr algn="ctr"/>
                      <a:endParaRPr lang="en-GB" sz="2000" b="1" i="1" dirty="0">
                        <a:solidFill>
                          <a:schemeClr val="tx1">
                            <a:lumMod val="95000"/>
                            <a:lumOff val="5000"/>
                          </a:schemeClr>
                        </a:solidFill>
                      </a:endParaRPr>
                    </a:p>
                  </a:txBody>
                  <a:tcPr/>
                </a:tc>
                <a:tc hMerge="1">
                  <a:txBody>
                    <a:bodyPr/>
                    <a:lstStyle/>
                    <a:p>
                      <a:pPr marL="0" algn="l" defTabSz="914400" rtl="0" eaLnBrk="1" latinLnBrk="0" hangingPunct="1"/>
                      <a:endParaRPr lang="en-GB" sz="1800" b="0" i="1" kern="1200" dirty="0">
                        <a:solidFill>
                          <a:schemeClr val="dk1"/>
                        </a:solidFill>
                        <a:latin typeface="+mn-lt"/>
                        <a:ea typeface="+mn-ea"/>
                        <a:cs typeface="+mn-cs"/>
                      </a:endParaRPr>
                    </a:p>
                  </a:txBody>
                  <a:tcPr/>
                </a:tc>
                <a:tc hMerge="1">
                  <a:txBody>
                    <a:bodyPr/>
                    <a:lstStyle/>
                    <a:p>
                      <a:pPr marL="0" algn="l" defTabSz="914400" rtl="0" eaLnBrk="1" latinLnBrk="0" hangingPunct="1"/>
                      <a:endParaRPr lang="en-GB" sz="1800" b="0" i="1" kern="1200" dirty="0">
                        <a:solidFill>
                          <a:schemeClr val="dk1"/>
                        </a:solidFill>
                        <a:latin typeface="+mn-lt"/>
                        <a:ea typeface="+mn-ea"/>
                        <a:cs typeface="+mn-cs"/>
                      </a:endParaRPr>
                    </a:p>
                  </a:txBody>
                  <a:tcPr/>
                </a:tc>
                <a:tc hMerge="1">
                  <a:txBody>
                    <a:bodyPr/>
                    <a:lstStyle/>
                    <a:p>
                      <a:pPr marL="285750" indent="-285750" algn="l" defTabSz="914400" rtl="0" eaLnBrk="1" latinLnBrk="0" hangingPunct="1">
                        <a:buFont typeface="Arial" panose="020B0604020202020204" pitchFamily="34" charset="0"/>
                        <a:buChar char="•"/>
                      </a:pPr>
                      <a:endParaRPr lang="en-GB" sz="1800" b="0" i="1" kern="1200" dirty="0">
                        <a:solidFill>
                          <a:schemeClr val="dk1"/>
                        </a:solidFill>
                        <a:latin typeface="+mn-lt"/>
                        <a:ea typeface="+mn-ea"/>
                        <a:cs typeface="+mn-cs"/>
                      </a:endParaRPr>
                    </a:p>
                  </a:txBody>
                  <a:tcPr/>
                </a:tc>
                <a:tc hMerge="1">
                  <a:txBody>
                    <a:bodyPr/>
                    <a:lstStyle/>
                    <a:p>
                      <a:pPr marL="285750" indent="-285750" algn="l" defTabSz="914400" rtl="0" eaLnBrk="1" latinLnBrk="0" hangingPunct="1">
                        <a:buFont typeface="Arial" panose="020B0604020202020204" pitchFamily="34" charset="0"/>
                        <a:buChar char="•"/>
                      </a:pPr>
                      <a:endParaRPr lang="en-GB" sz="1800" b="0" i="1" kern="1200" dirty="0">
                        <a:solidFill>
                          <a:schemeClr val="dk1"/>
                        </a:solidFill>
                        <a:latin typeface="+mn-lt"/>
                        <a:ea typeface="+mn-ea"/>
                        <a:cs typeface="+mn-cs"/>
                      </a:endParaRPr>
                    </a:p>
                  </a:txBody>
                  <a:tcPr/>
                </a:tc>
                <a:extLst>
                  <a:ext uri="{0D108BD9-81ED-4DB2-BD59-A6C34878D82A}">
                    <a16:rowId xmlns:a16="http://schemas.microsoft.com/office/drawing/2014/main" val="3148146906"/>
                  </a:ext>
                </a:extLst>
              </a:tr>
            </a:tbl>
          </a:graphicData>
        </a:graphic>
      </p:graphicFrame>
      <p:pic>
        <p:nvPicPr>
          <p:cNvPr id="4" name="Picture 3">
            <a:extLst>
              <a:ext uri="{FF2B5EF4-FFF2-40B4-BE49-F238E27FC236}">
                <a16:creationId xmlns:a16="http://schemas.microsoft.com/office/drawing/2014/main" id="{44D080BD-A163-4318-8818-9721B75961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130"/>
            <a:ext cx="838200" cy="94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D1E23C1C-108E-471B-8F96-D9E18879FF5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53800" y="5917684"/>
            <a:ext cx="838200" cy="94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7069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W" dirty="0"/>
              <a:t>Outline</a:t>
            </a:r>
          </a:p>
        </p:txBody>
      </p:sp>
      <p:sp>
        <p:nvSpPr>
          <p:cNvPr id="3" name="Content Placeholder 2"/>
          <p:cNvSpPr>
            <a:spLocks noGrp="1"/>
          </p:cNvSpPr>
          <p:nvPr>
            <p:ph idx="1"/>
          </p:nvPr>
        </p:nvSpPr>
        <p:spPr/>
        <p:txBody>
          <a:bodyPr/>
          <a:lstStyle/>
          <a:p>
            <a:r>
              <a:rPr lang="en-ZW" dirty="0"/>
              <a:t>Why Measure</a:t>
            </a:r>
          </a:p>
          <a:p>
            <a:r>
              <a:rPr lang="en-ZW" dirty="0"/>
              <a:t>Collaborative Aim and Data Collection</a:t>
            </a:r>
          </a:p>
          <a:p>
            <a:r>
              <a:rPr lang="en-ZW" dirty="0"/>
              <a:t>CLI Collaborative Data Collection and Reporting tools</a:t>
            </a:r>
          </a:p>
          <a:p>
            <a:r>
              <a:rPr lang="en-ZW" dirty="0"/>
              <a:t>Data Flow</a:t>
            </a:r>
          </a:p>
          <a:p>
            <a:r>
              <a:rPr lang="en-ZW" dirty="0"/>
              <a:t>CLI QI Collaborative Data reporting requirements</a:t>
            </a:r>
          </a:p>
          <a:p>
            <a:r>
              <a:rPr lang="en-ZW" dirty="0"/>
              <a:t>CQI Baseline Data Collection &amp; next steps</a:t>
            </a:r>
          </a:p>
          <a:p>
            <a:endParaRPr lang="en-ZW" dirty="0"/>
          </a:p>
        </p:txBody>
      </p:sp>
      <p:pic>
        <p:nvPicPr>
          <p:cNvPr id="4" name="Picture 3">
            <a:extLst>
              <a:ext uri="{FF2B5EF4-FFF2-40B4-BE49-F238E27FC236}">
                <a16:creationId xmlns:a16="http://schemas.microsoft.com/office/drawing/2014/main" id="{44D080BD-A163-4318-8818-9721B75961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130"/>
            <a:ext cx="838200" cy="94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D1E23C1C-108E-471B-8F96-D9E18879FF5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53800" y="5917684"/>
            <a:ext cx="838200" cy="94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373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22515" y="2041525"/>
            <a:ext cx="1151708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ZW" dirty="0"/>
              <a:t>Data Reporting</a:t>
            </a:r>
          </a:p>
        </p:txBody>
      </p:sp>
      <p:pic>
        <p:nvPicPr>
          <p:cNvPr id="3" name="Picture 2">
            <a:extLst>
              <a:ext uri="{FF2B5EF4-FFF2-40B4-BE49-F238E27FC236}">
                <a16:creationId xmlns:a16="http://schemas.microsoft.com/office/drawing/2014/main" id="{44D080BD-A163-4318-8818-9721B75961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130"/>
            <a:ext cx="838200" cy="94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D1E23C1C-108E-471B-8F96-D9E18879FF5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53800" y="5917684"/>
            <a:ext cx="838200" cy="94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33605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88" y="365125"/>
            <a:ext cx="11265812" cy="1325563"/>
          </a:xfrm>
        </p:spPr>
        <p:txBody>
          <a:bodyPr/>
          <a:lstStyle/>
          <a:p>
            <a:pPr algn="ctr"/>
            <a:r>
              <a:rPr lang="en-US" dirty="0"/>
              <a:t>Baseline Data Reporting tool (HVL)</a:t>
            </a:r>
            <a:br>
              <a:rPr lang="en-US" dirty="0"/>
            </a:br>
            <a:endParaRPr lang="en-US" dirty="0"/>
          </a:p>
        </p:txBody>
      </p:sp>
      <p:pic>
        <p:nvPicPr>
          <p:cNvPr id="4" name="Picture 3"/>
          <p:cNvPicPr>
            <a:picLocks noChangeAspect="1"/>
          </p:cNvPicPr>
          <p:nvPr/>
        </p:nvPicPr>
        <p:blipFill>
          <a:blip r:embed="rId2"/>
          <a:stretch>
            <a:fillRect/>
          </a:stretch>
        </p:blipFill>
        <p:spPr>
          <a:xfrm>
            <a:off x="87988" y="1074821"/>
            <a:ext cx="12104011" cy="5783179"/>
          </a:xfrm>
          <a:prstGeom prst="rect">
            <a:avLst/>
          </a:prstGeom>
        </p:spPr>
      </p:pic>
      <p:sp>
        <p:nvSpPr>
          <p:cNvPr id="6" name="Cloud Callout 5"/>
          <p:cNvSpPr/>
          <p:nvPr/>
        </p:nvSpPr>
        <p:spPr>
          <a:xfrm>
            <a:off x="9852860" y="4401804"/>
            <a:ext cx="2488531" cy="860007"/>
          </a:xfrm>
          <a:prstGeom prst="cloudCallout">
            <a:avLst>
              <a:gd name="adj1" fmla="val -300513"/>
              <a:gd name="adj2" fmla="val 5653"/>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System generated</a:t>
            </a:r>
            <a:endParaRPr lang="en-GB" dirty="0"/>
          </a:p>
        </p:txBody>
      </p:sp>
      <p:pic>
        <p:nvPicPr>
          <p:cNvPr id="5" name="Picture 4">
            <a:extLst>
              <a:ext uri="{FF2B5EF4-FFF2-40B4-BE49-F238E27FC236}">
                <a16:creationId xmlns:a16="http://schemas.microsoft.com/office/drawing/2014/main" id="{44D080BD-A163-4318-8818-9721B75961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94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id="{D1E23C1C-108E-471B-8F96-D9E18879FF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53800" y="5917684"/>
            <a:ext cx="838200" cy="94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43905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Baseline Data Collection &amp; Reporting</a:t>
            </a:r>
            <a:br>
              <a:rPr lang="en-US" dirty="0"/>
            </a:br>
            <a:endParaRPr lang="en-US" dirty="0"/>
          </a:p>
        </p:txBody>
      </p:sp>
      <p:pic>
        <p:nvPicPr>
          <p:cNvPr id="4" name="Picture 3"/>
          <p:cNvPicPr>
            <a:picLocks noChangeAspect="1"/>
          </p:cNvPicPr>
          <p:nvPr/>
        </p:nvPicPr>
        <p:blipFill>
          <a:blip r:embed="rId2"/>
          <a:stretch>
            <a:fillRect/>
          </a:stretch>
        </p:blipFill>
        <p:spPr>
          <a:xfrm>
            <a:off x="0" y="1027906"/>
            <a:ext cx="12192000" cy="5830094"/>
          </a:xfrm>
          <a:prstGeom prst="rect">
            <a:avLst/>
          </a:prstGeom>
        </p:spPr>
      </p:pic>
      <p:pic>
        <p:nvPicPr>
          <p:cNvPr id="5" name="Picture 4">
            <a:extLst>
              <a:ext uri="{FF2B5EF4-FFF2-40B4-BE49-F238E27FC236}">
                <a16:creationId xmlns:a16="http://schemas.microsoft.com/office/drawing/2014/main" id="{44D080BD-A163-4318-8818-9721B75961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0130"/>
            <a:ext cx="838200" cy="94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D1E23C1C-108E-471B-8F96-D9E18879FF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53800" y="5917684"/>
            <a:ext cx="838200" cy="94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88395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Baseline Data Collection - Laboratory</a:t>
            </a:r>
            <a:br>
              <a:rPr lang="en-US" dirty="0"/>
            </a:br>
            <a:endParaRPr lang="en-US" dirty="0"/>
          </a:p>
        </p:txBody>
      </p:sp>
      <p:pic>
        <p:nvPicPr>
          <p:cNvPr id="3" name="Picture 2"/>
          <p:cNvPicPr>
            <a:picLocks noChangeAspect="1"/>
          </p:cNvPicPr>
          <p:nvPr/>
        </p:nvPicPr>
        <p:blipFill>
          <a:blip r:embed="rId2"/>
          <a:stretch>
            <a:fillRect/>
          </a:stretch>
        </p:blipFill>
        <p:spPr>
          <a:xfrm>
            <a:off x="128337" y="1266824"/>
            <a:ext cx="11823031" cy="5591175"/>
          </a:xfrm>
          <a:prstGeom prst="rect">
            <a:avLst/>
          </a:prstGeom>
        </p:spPr>
      </p:pic>
      <p:pic>
        <p:nvPicPr>
          <p:cNvPr id="4" name="Picture 3">
            <a:extLst>
              <a:ext uri="{FF2B5EF4-FFF2-40B4-BE49-F238E27FC236}">
                <a16:creationId xmlns:a16="http://schemas.microsoft.com/office/drawing/2014/main" id="{44D080BD-A163-4318-8818-9721B75961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0130"/>
            <a:ext cx="838200" cy="94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D1E23C1C-108E-471B-8F96-D9E18879FF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53800" y="5917684"/>
            <a:ext cx="838200" cy="94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51139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Facility Runchats and Cascade</a:t>
            </a:r>
            <a:br>
              <a:rPr lang="en-US" dirty="0"/>
            </a:br>
            <a:endParaRPr lang="en-US" dirty="0"/>
          </a:p>
        </p:txBody>
      </p:sp>
      <p:pic>
        <p:nvPicPr>
          <p:cNvPr id="3" name="Picture 2"/>
          <p:cNvPicPr>
            <a:picLocks noChangeAspect="1"/>
          </p:cNvPicPr>
          <p:nvPr/>
        </p:nvPicPr>
        <p:blipFill>
          <a:blip r:embed="rId2"/>
          <a:stretch>
            <a:fillRect/>
          </a:stretch>
        </p:blipFill>
        <p:spPr>
          <a:xfrm>
            <a:off x="0" y="1042737"/>
            <a:ext cx="12192000" cy="5815263"/>
          </a:xfrm>
          <a:prstGeom prst="rect">
            <a:avLst/>
          </a:prstGeom>
        </p:spPr>
      </p:pic>
      <p:pic>
        <p:nvPicPr>
          <p:cNvPr id="4" name="Picture 3">
            <a:extLst>
              <a:ext uri="{FF2B5EF4-FFF2-40B4-BE49-F238E27FC236}">
                <a16:creationId xmlns:a16="http://schemas.microsoft.com/office/drawing/2014/main" id="{44D080BD-A163-4318-8818-9721B75961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94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D1E23C1C-108E-471B-8F96-D9E18879FF5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09786" y="6204856"/>
            <a:ext cx="582213" cy="65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1851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22515" y="2041525"/>
            <a:ext cx="1151708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ZW" dirty="0"/>
              <a:t>Data Flow</a:t>
            </a:r>
          </a:p>
        </p:txBody>
      </p:sp>
      <p:pic>
        <p:nvPicPr>
          <p:cNvPr id="3" name="Picture 2">
            <a:extLst>
              <a:ext uri="{FF2B5EF4-FFF2-40B4-BE49-F238E27FC236}">
                <a16:creationId xmlns:a16="http://schemas.microsoft.com/office/drawing/2014/main" id="{44D080BD-A163-4318-8818-9721B75961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130"/>
            <a:ext cx="838200" cy="94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D1E23C1C-108E-471B-8F96-D9E18879FF5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53800" y="5917684"/>
            <a:ext cx="838200" cy="94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98665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88" y="66502"/>
            <a:ext cx="12116423" cy="6724996"/>
          </a:xfrm>
          <a:prstGeom prst="rect">
            <a:avLst/>
          </a:prstGeom>
        </p:spPr>
      </p:pic>
      <p:pic>
        <p:nvPicPr>
          <p:cNvPr id="4" name="Picture 3">
            <a:extLst>
              <a:ext uri="{FF2B5EF4-FFF2-40B4-BE49-F238E27FC236}">
                <a16:creationId xmlns:a16="http://schemas.microsoft.com/office/drawing/2014/main" id="{D1E23C1C-108E-471B-8F96-D9E18879FF5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41864" y="6283235"/>
            <a:ext cx="512347" cy="57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84175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W" dirty="0"/>
              <a:t>Data Collection and Reporting Requirements</a:t>
            </a:r>
          </a:p>
        </p:txBody>
      </p:sp>
      <p:sp>
        <p:nvSpPr>
          <p:cNvPr id="3" name="Content Placeholder 2"/>
          <p:cNvSpPr>
            <a:spLocks noGrp="1"/>
          </p:cNvSpPr>
          <p:nvPr>
            <p:ph idx="1"/>
          </p:nvPr>
        </p:nvSpPr>
        <p:spPr>
          <a:xfrm>
            <a:off x="743309" y="1558206"/>
            <a:ext cx="10515600" cy="4351338"/>
          </a:xfrm>
        </p:spPr>
        <p:txBody>
          <a:bodyPr>
            <a:normAutofit lnSpcReduction="10000"/>
          </a:bodyPr>
          <a:lstStyle/>
          <a:p>
            <a:endParaRPr lang="en-ZW" dirty="0"/>
          </a:p>
          <a:p>
            <a:r>
              <a:rPr lang="en-ZW" dirty="0"/>
              <a:t>Collaborative data collection – Sites are responsible for collection of their own data. Coaches and Data Manager will provide technical support to sites during data abstraction process.</a:t>
            </a:r>
          </a:p>
          <a:p>
            <a:r>
              <a:rPr lang="en-ZW" dirty="0"/>
              <a:t>DECs will be trained on the abstraction process and the CLI QI collaborative measures/indicators. SOPs will be shared which can be used as reference material by DECs.</a:t>
            </a:r>
          </a:p>
          <a:p>
            <a:r>
              <a:rPr lang="en-ZW" dirty="0"/>
              <a:t>Sites should conduct monthly data analysis to discuss Data	.</a:t>
            </a:r>
          </a:p>
          <a:p>
            <a:r>
              <a:rPr lang="en-ZW" dirty="0"/>
              <a:t>Monthly aggregated data is sent to the national office (MoHCC) via email or through the coaches</a:t>
            </a:r>
          </a:p>
          <a:p>
            <a:endParaRPr lang="en-ZW" dirty="0"/>
          </a:p>
        </p:txBody>
      </p:sp>
      <p:pic>
        <p:nvPicPr>
          <p:cNvPr id="4" name="Picture 3">
            <a:extLst>
              <a:ext uri="{FF2B5EF4-FFF2-40B4-BE49-F238E27FC236}">
                <a16:creationId xmlns:a16="http://schemas.microsoft.com/office/drawing/2014/main" id="{44D080BD-A163-4318-8818-9721B75961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94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D1E23C1C-108E-471B-8F96-D9E18879FF5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53800" y="5857397"/>
            <a:ext cx="838200" cy="94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68228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W" dirty="0"/>
              <a:t>CQI Baseline Data Collection next steps</a:t>
            </a:r>
            <a:endParaRPr lang="en-GB" dirty="0"/>
          </a:p>
        </p:txBody>
      </p:sp>
      <p:sp>
        <p:nvSpPr>
          <p:cNvPr id="3" name="Content Placeholder 2"/>
          <p:cNvSpPr>
            <a:spLocks noGrp="1"/>
          </p:cNvSpPr>
          <p:nvPr>
            <p:ph idx="1"/>
          </p:nvPr>
        </p:nvSpPr>
        <p:spPr/>
        <p:txBody>
          <a:bodyPr/>
          <a:lstStyle/>
          <a:p>
            <a:r>
              <a:rPr lang="en-US" dirty="0"/>
              <a:t>All facilities to collect baseline data for all the 3 Indicators by Dec 2019</a:t>
            </a:r>
          </a:p>
          <a:p>
            <a:r>
              <a:rPr lang="en-US" dirty="0"/>
              <a:t>All Labs to collect baseline data for the 2 indicators by Dec 2019</a:t>
            </a:r>
          </a:p>
        </p:txBody>
      </p:sp>
      <p:pic>
        <p:nvPicPr>
          <p:cNvPr id="4" name="Picture 3">
            <a:extLst>
              <a:ext uri="{FF2B5EF4-FFF2-40B4-BE49-F238E27FC236}">
                <a16:creationId xmlns:a16="http://schemas.microsoft.com/office/drawing/2014/main" id="{44D080BD-A163-4318-8818-9721B75961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94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D1E23C1C-108E-471B-8F96-D9E18879FF5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53800" y="5917684"/>
            <a:ext cx="838200" cy="94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24316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20000"/>
              <a:lumOff val="80000"/>
            </a:schemeClr>
          </a:solidFill>
        </p:spPr>
        <p:txBody>
          <a:bodyPr>
            <a:normAutofit/>
          </a:bodyPr>
          <a:lstStyle/>
          <a:p>
            <a:r>
              <a:rPr lang="en-US" dirty="0"/>
              <a:t>Implementation of Improvement Work is vital for success!</a:t>
            </a:r>
          </a:p>
        </p:txBody>
      </p:sp>
      <p:sp>
        <p:nvSpPr>
          <p:cNvPr id="3" name="Content Placeholder 2"/>
          <p:cNvSpPr>
            <a:spLocks noGrp="1"/>
          </p:cNvSpPr>
          <p:nvPr>
            <p:ph idx="1"/>
          </p:nvPr>
        </p:nvSpPr>
        <p:spPr>
          <a:xfrm>
            <a:off x="1981200" y="1600200"/>
            <a:ext cx="8229600" cy="5105400"/>
          </a:xfrm>
        </p:spPr>
        <p:txBody>
          <a:bodyPr>
            <a:normAutofit fontScale="92500" lnSpcReduction="20000"/>
          </a:bodyPr>
          <a:lstStyle/>
          <a:p>
            <a:pPr marL="0" indent="0">
              <a:buNone/>
            </a:pPr>
            <a:endParaRPr lang="en-US" b="1" dirty="0"/>
          </a:p>
          <a:p>
            <a:pPr marL="0" indent="0">
              <a:buNone/>
            </a:pPr>
            <a:r>
              <a:rPr lang="en-US" dirty="0"/>
              <a:t>“You can’t fatten a cow by just weighing it!”</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b="1" dirty="0"/>
              <a:t>					(</a:t>
            </a:r>
            <a:r>
              <a:rPr lang="en-US" dirty="0"/>
              <a:t>Palestinian Proverb)</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2438401"/>
            <a:ext cx="4343400" cy="3274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4364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61" name="Picture 5" descr="test_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447800"/>
            <a:ext cx="8077200" cy="3962400"/>
          </a:xfrm>
          <a:prstGeom prst="rect">
            <a:avLst/>
          </a:prstGeom>
          <a:noFill/>
          <a:extLst>
            <a:ext uri="{909E8E84-426E-40DD-AFC4-6F175D3DCCD1}">
              <a14:hiddenFill xmlns:a14="http://schemas.microsoft.com/office/drawing/2010/main">
                <a:solidFill>
                  <a:srgbClr val="FFFFFF"/>
                </a:solidFill>
              </a14:hiddenFill>
            </a:ext>
          </a:extLst>
        </p:spPr>
      </p:pic>
      <p:sp>
        <p:nvSpPr>
          <p:cNvPr id="352258" name="Rectangle 2"/>
          <p:cNvSpPr>
            <a:spLocks noGrp="1" noChangeArrowheads="1"/>
          </p:cNvSpPr>
          <p:nvPr>
            <p:ph type="title"/>
          </p:nvPr>
        </p:nvSpPr>
        <p:spPr/>
        <p:txBody>
          <a:bodyPr/>
          <a:lstStyle/>
          <a:p>
            <a:pPr algn="ctr"/>
            <a:r>
              <a:rPr lang="en-US" b="1" dirty="0"/>
              <a:t>Why Measure?</a:t>
            </a:r>
          </a:p>
        </p:txBody>
      </p:sp>
      <p:sp>
        <p:nvSpPr>
          <p:cNvPr id="352259" name="Rectangle 3"/>
          <p:cNvSpPr>
            <a:spLocks noGrp="1" noChangeArrowheads="1"/>
          </p:cNvSpPr>
          <p:nvPr>
            <p:ph type="body" idx="1"/>
          </p:nvPr>
        </p:nvSpPr>
        <p:spPr>
          <a:xfrm>
            <a:off x="2057400" y="1905000"/>
            <a:ext cx="8077200" cy="3352800"/>
          </a:xfrm>
        </p:spPr>
        <p:txBody>
          <a:bodyPr>
            <a:noAutofit/>
          </a:bodyPr>
          <a:lstStyle/>
          <a:p>
            <a:pPr algn="ctr">
              <a:buFontTx/>
              <a:buNone/>
            </a:pPr>
            <a:r>
              <a:rPr lang="en-US" sz="4000" dirty="0"/>
              <a:t>It’s very simple:</a:t>
            </a:r>
          </a:p>
          <a:p>
            <a:pPr>
              <a:buFontTx/>
              <a:buNone/>
            </a:pPr>
            <a:endParaRPr lang="en-US" sz="4000" dirty="0"/>
          </a:p>
          <a:p>
            <a:pPr algn="ctr">
              <a:buFontTx/>
              <a:buNone/>
            </a:pPr>
            <a:r>
              <a:rPr lang="en-US" sz="4000" dirty="0"/>
              <a:t>“You can’t improve what you can’t measure!”</a:t>
            </a:r>
          </a:p>
        </p:txBody>
      </p:sp>
      <p:sp>
        <p:nvSpPr>
          <p:cNvPr id="352262" name="Text Box 6"/>
          <p:cNvSpPr txBox="1">
            <a:spLocks noChangeArrowheads="1"/>
          </p:cNvSpPr>
          <p:nvPr/>
        </p:nvSpPr>
        <p:spPr bwMode="auto">
          <a:xfrm>
            <a:off x="2292351" y="6261101"/>
            <a:ext cx="37941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chemeClr val="bg1"/>
                </a:solidFill>
                <a:latin typeface="Garamond" pitchFamily="18" charset="0"/>
              </a:rPr>
              <a:t>Using Measure to Support Improvement</a:t>
            </a:r>
          </a:p>
        </p:txBody>
      </p:sp>
      <p:pic>
        <p:nvPicPr>
          <p:cNvPr id="6" name="Picture 5">
            <a:extLst>
              <a:ext uri="{FF2B5EF4-FFF2-40B4-BE49-F238E27FC236}">
                <a16:creationId xmlns:a16="http://schemas.microsoft.com/office/drawing/2014/main" id="{44D080BD-A163-4318-8818-9721B759612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90130"/>
            <a:ext cx="838200" cy="94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id="{D1E23C1C-108E-471B-8F96-D9E18879FF5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353800" y="5917684"/>
            <a:ext cx="838200" cy="94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0122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951747" y="437315"/>
            <a:ext cx="688206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ZW" sz="8800" dirty="0" err="1">
                <a:solidFill>
                  <a:schemeClr val="accent4">
                    <a:lumMod val="60000"/>
                    <a:lumOff val="40000"/>
                  </a:schemeClr>
                </a:solidFill>
                <a:effectLst>
                  <a:outerShdw blurRad="38100" dist="38100" dir="2700000" algn="tl">
                    <a:srgbClr val="000000">
                      <a:alpha val="43137"/>
                    </a:srgbClr>
                  </a:outerShdw>
                </a:effectLst>
              </a:rPr>
              <a:t>Ke</a:t>
            </a:r>
            <a:r>
              <a:rPr lang="en-ZW" sz="8800" dirty="0">
                <a:solidFill>
                  <a:schemeClr val="accent4">
                    <a:lumMod val="60000"/>
                    <a:lumOff val="40000"/>
                  </a:schemeClr>
                </a:solidFill>
                <a:effectLst>
                  <a:outerShdw blurRad="38100" dist="38100" dir="2700000" algn="tl">
                    <a:srgbClr val="000000">
                      <a:alpha val="43137"/>
                    </a:srgbClr>
                  </a:outerShdw>
                </a:effectLst>
              </a:rPr>
              <a:t> a </a:t>
            </a:r>
            <a:r>
              <a:rPr lang="en-ZW" sz="8800" dirty="0" err="1">
                <a:solidFill>
                  <a:schemeClr val="accent4">
                    <a:lumMod val="60000"/>
                    <a:lumOff val="40000"/>
                  </a:schemeClr>
                </a:solidFill>
                <a:effectLst>
                  <a:outerShdw blurRad="38100" dist="38100" dir="2700000" algn="tl">
                    <a:srgbClr val="000000">
                      <a:alpha val="43137"/>
                    </a:srgbClr>
                  </a:outerShdw>
                </a:effectLst>
              </a:rPr>
              <a:t>Leboga</a:t>
            </a:r>
            <a:endParaRPr lang="en-ZW" sz="8800" dirty="0">
              <a:solidFill>
                <a:schemeClr val="accent4">
                  <a:lumMod val="60000"/>
                  <a:lumOff val="40000"/>
                </a:schemeClr>
              </a:solidFill>
              <a:effectLst>
                <a:outerShdw blurRad="38100" dist="38100" dir="2700000" algn="tl">
                  <a:srgbClr val="000000">
                    <a:alpha val="43137"/>
                  </a:srgbClr>
                </a:outerShdw>
              </a:effectLst>
            </a:endParaRPr>
          </a:p>
        </p:txBody>
      </p:sp>
      <p:sp>
        <p:nvSpPr>
          <p:cNvPr id="3" name="Title 1"/>
          <p:cNvSpPr txBox="1">
            <a:spLocks/>
          </p:cNvSpPr>
          <p:nvPr/>
        </p:nvSpPr>
        <p:spPr>
          <a:xfrm rot="5400000">
            <a:off x="8319917" y="2835608"/>
            <a:ext cx="5497871" cy="1325563"/>
          </a:xfrm>
          <a:prstGeom prst="rect">
            <a:avLst/>
          </a:prstGeom>
          <a:scene3d>
            <a:camera prst="orthographicFront"/>
            <a:lightRig rig="threePt" dir="t"/>
          </a:scene3d>
          <a:sp3d>
            <a:bevelT w="165100" prst="coolSlant"/>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ZW" sz="8000" b="1" dirty="0" err="1">
                <a:solidFill>
                  <a:schemeClr val="accent5">
                    <a:lumMod val="50000"/>
                  </a:schemeClr>
                </a:solidFill>
              </a:rPr>
              <a:t>Ndatenda</a:t>
            </a:r>
            <a:endParaRPr lang="en-ZW" sz="8000" b="1" dirty="0">
              <a:solidFill>
                <a:schemeClr val="accent5">
                  <a:lumMod val="50000"/>
                </a:schemeClr>
              </a:solidFill>
            </a:endParaRPr>
          </a:p>
        </p:txBody>
      </p:sp>
      <p:sp>
        <p:nvSpPr>
          <p:cNvPr id="5" name="Title 1"/>
          <p:cNvSpPr txBox="1">
            <a:spLocks/>
          </p:cNvSpPr>
          <p:nvPr/>
        </p:nvSpPr>
        <p:spPr>
          <a:xfrm rot="16200000">
            <a:off x="-611489" y="2835609"/>
            <a:ext cx="409073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ZW" sz="6600" b="1" dirty="0">
                <a:solidFill>
                  <a:srgbClr val="FF0000"/>
                </a:solidFill>
                <a:effectLst>
                  <a:outerShdw blurRad="38100" dist="38100" dir="2700000" algn="tl">
                    <a:srgbClr val="000000">
                      <a:alpha val="43137"/>
                    </a:srgbClr>
                  </a:outerShdw>
                </a:effectLst>
              </a:rPr>
              <a:t>Thank you</a:t>
            </a:r>
          </a:p>
        </p:txBody>
      </p:sp>
      <p:sp>
        <p:nvSpPr>
          <p:cNvPr id="6" name="Title 1"/>
          <p:cNvSpPr txBox="1">
            <a:spLocks/>
          </p:cNvSpPr>
          <p:nvPr/>
        </p:nvSpPr>
        <p:spPr>
          <a:xfrm>
            <a:off x="3641558" y="5263184"/>
            <a:ext cx="717082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ZW" sz="8800" b="1" dirty="0" err="1">
                <a:solidFill>
                  <a:srgbClr val="00B050"/>
                </a:solidFill>
              </a:rPr>
              <a:t>Ngiyabonga</a:t>
            </a:r>
            <a:endParaRPr lang="en-ZW" sz="8800" b="1" dirty="0">
              <a:solidFill>
                <a:srgbClr val="00B050"/>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2950" y="1993900"/>
            <a:ext cx="5626100" cy="2870200"/>
          </a:xfrm>
          <a:prstGeom prst="rect">
            <a:avLst/>
          </a:prstGeom>
        </p:spPr>
      </p:pic>
      <p:pic>
        <p:nvPicPr>
          <p:cNvPr id="7" name="Picture 6">
            <a:extLst>
              <a:ext uri="{FF2B5EF4-FFF2-40B4-BE49-F238E27FC236}">
                <a16:creationId xmlns:a16="http://schemas.microsoft.com/office/drawing/2014/main" id="{44D080BD-A163-4318-8818-9721B75961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94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a:extLst>
              <a:ext uri="{FF2B5EF4-FFF2-40B4-BE49-F238E27FC236}">
                <a16:creationId xmlns:a16="http://schemas.microsoft.com/office/drawing/2014/main" id="{D1E23C1C-108E-471B-8F96-D9E18879FF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53800" y="5917684"/>
            <a:ext cx="838200" cy="94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070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p:cNvSpPr>
          <p:nvPr>
            <p:ph type="title"/>
          </p:nvPr>
        </p:nvSpPr>
        <p:spPr/>
        <p:txBody>
          <a:bodyPr/>
          <a:lstStyle/>
          <a:p>
            <a:pPr algn="ctr"/>
            <a:r>
              <a:rPr lang="en-US" b="1" dirty="0"/>
              <a:t>Why Measure?</a:t>
            </a:r>
          </a:p>
        </p:txBody>
      </p:sp>
      <p:sp>
        <p:nvSpPr>
          <p:cNvPr id="129027" name="Rectangle 3"/>
          <p:cNvSpPr>
            <a:spLocks noGrp="1"/>
          </p:cNvSpPr>
          <p:nvPr>
            <p:ph type="body" idx="1"/>
          </p:nvPr>
        </p:nvSpPr>
        <p:spPr>
          <a:xfrm>
            <a:off x="838200" y="2057400"/>
            <a:ext cx="9601200" cy="4800600"/>
          </a:xfrm>
        </p:spPr>
        <p:txBody>
          <a:bodyPr/>
          <a:lstStyle/>
          <a:p>
            <a:pPr marL="469900" indent="-469900">
              <a:lnSpc>
                <a:spcPct val="120000"/>
              </a:lnSpc>
              <a:spcBef>
                <a:spcPct val="0"/>
              </a:spcBef>
            </a:pPr>
            <a:r>
              <a:rPr lang="en-US" dirty="0"/>
              <a:t>Separates what you </a:t>
            </a:r>
            <a:r>
              <a:rPr lang="en-US" i="1" dirty="0"/>
              <a:t>think </a:t>
            </a:r>
            <a:r>
              <a:rPr lang="en-US" dirty="0"/>
              <a:t>is happening from what is </a:t>
            </a:r>
            <a:r>
              <a:rPr lang="en-US" i="1" dirty="0"/>
              <a:t>really </a:t>
            </a:r>
            <a:r>
              <a:rPr lang="en-US" dirty="0"/>
              <a:t>happening</a:t>
            </a:r>
          </a:p>
          <a:p>
            <a:pPr marL="469900" indent="-469900">
              <a:lnSpc>
                <a:spcPct val="120000"/>
              </a:lnSpc>
              <a:spcBef>
                <a:spcPct val="0"/>
              </a:spcBef>
            </a:pPr>
            <a:r>
              <a:rPr lang="en-US" dirty="0"/>
              <a:t>Establishes a baseline: </a:t>
            </a:r>
            <a:r>
              <a:rPr lang="en-US" i="1" dirty="0"/>
              <a:t>It’s ok to start out with low scores!</a:t>
            </a:r>
            <a:endParaRPr lang="en-US" dirty="0"/>
          </a:p>
          <a:p>
            <a:pPr marL="469900" indent="-469900">
              <a:lnSpc>
                <a:spcPct val="120000"/>
              </a:lnSpc>
              <a:spcBef>
                <a:spcPct val="0"/>
              </a:spcBef>
            </a:pPr>
            <a:r>
              <a:rPr lang="en-US" dirty="0"/>
              <a:t>Helps to avoid putting ineffective solutions in place</a:t>
            </a:r>
          </a:p>
          <a:p>
            <a:pPr marL="469900" indent="-469900">
              <a:lnSpc>
                <a:spcPct val="120000"/>
              </a:lnSpc>
              <a:spcBef>
                <a:spcPct val="0"/>
              </a:spcBef>
            </a:pPr>
            <a:r>
              <a:rPr lang="en-US" dirty="0"/>
              <a:t>To monitor improvements and prevent slippage</a:t>
            </a:r>
          </a:p>
          <a:p>
            <a:pPr marL="469900" indent="-469900">
              <a:lnSpc>
                <a:spcPct val="120000"/>
              </a:lnSpc>
              <a:spcBef>
                <a:spcPct val="0"/>
              </a:spcBef>
            </a:pPr>
            <a:r>
              <a:rPr lang="en-US" dirty="0"/>
              <a:t>Indicate whether changes lead to improvements</a:t>
            </a:r>
          </a:p>
          <a:p>
            <a:pPr marL="469900" indent="-469900">
              <a:lnSpc>
                <a:spcPct val="120000"/>
              </a:lnSpc>
              <a:spcBef>
                <a:spcPct val="0"/>
              </a:spcBef>
            </a:pPr>
            <a:r>
              <a:rPr lang="en-US" dirty="0"/>
              <a:t>Standardized measures allow for comparing performance across sites</a:t>
            </a:r>
          </a:p>
        </p:txBody>
      </p:sp>
      <p:pic>
        <p:nvPicPr>
          <p:cNvPr id="4" name="Picture 3">
            <a:extLst>
              <a:ext uri="{FF2B5EF4-FFF2-40B4-BE49-F238E27FC236}">
                <a16:creationId xmlns:a16="http://schemas.microsoft.com/office/drawing/2014/main" id="{44D080BD-A163-4318-8818-9721B75961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130"/>
            <a:ext cx="838200" cy="94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D1E23C1C-108E-471B-8F96-D9E18879FF5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53800" y="5917684"/>
            <a:ext cx="838200" cy="94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31588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Line 3"/>
          <p:cNvSpPr>
            <a:spLocks noChangeShapeType="1"/>
          </p:cNvSpPr>
          <p:nvPr/>
        </p:nvSpPr>
        <p:spPr bwMode="auto">
          <a:xfrm>
            <a:off x="4325938" y="2147889"/>
            <a:ext cx="3529012" cy="1587"/>
          </a:xfrm>
          <a:prstGeom prst="line">
            <a:avLst/>
          </a:prstGeom>
          <a:noFill/>
          <a:ln w="12700">
            <a:solidFill>
              <a:srgbClr val="7F7F7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a:p>
        </p:txBody>
      </p:sp>
      <p:sp>
        <p:nvSpPr>
          <p:cNvPr id="49155" name="Line 4"/>
          <p:cNvSpPr>
            <a:spLocks noChangeShapeType="1"/>
          </p:cNvSpPr>
          <p:nvPr/>
        </p:nvSpPr>
        <p:spPr bwMode="auto">
          <a:xfrm>
            <a:off x="4194176" y="2913064"/>
            <a:ext cx="3800475" cy="1587"/>
          </a:xfrm>
          <a:prstGeom prst="line">
            <a:avLst/>
          </a:prstGeom>
          <a:noFill/>
          <a:ln w="12700">
            <a:solidFill>
              <a:srgbClr val="7F7F7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a:p>
        </p:txBody>
      </p:sp>
      <p:grpSp>
        <p:nvGrpSpPr>
          <p:cNvPr id="49156" name="Group 29"/>
          <p:cNvGrpSpPr>
            <a:grpSpLocks/>
          </p:cNvGrpSpPr>
          <p:nvPr/>
        </p:nvGrpSpPr>
        <p:grpSpPr bwMode="auto">
          <a:xfrm>
            <a:off x="4038601" y="533400"/>
            <a:ext cx="4081463" cy="6019800"/>
            <a:chOff x="1584" y="336"/>
            <a:chExt cx="2571" cy="3792"/>
          </a:xfrm>
        </p:grpSpPr>
        <p:sp>
          <p:nvSpPr>
            <p:cNvPr id="49175" name="Freeform 2"/>
            <p:cNvSpPr>
              <a:spLocks/>
            </p:cNvSpPr>
            <p:nvPr/>
          </p:nvSpPr>
          <p:spPr bwMode="auto">
            <a:xfrm>
              <a:off x="1584" y="912"/>
              <a:ext cx="2548" cy="1365"/>
            </a:xfrm>
            <a:custGeom>
              <a:avLst/>
              <a:gdLst>
                <a:gd name="T0" fmla="*/ 111 w 2606"/>
                <a:gd name="T1" fmla="*/ 0 h 1416"/>
                <a:gd name="T2" fmla="*/ 1129 w 2606"/>
                <a:gd name="T3" fmla="*/ 0 h 1416"/>
                <a:gd name="T4" fmla="*/ 1240 w 2606"/>
                <a:gd name="T5" fmla="*/ 422 h 1416"/>
                <a:gd name="T6" fmla="*/ 0 w 2606"/>
                <a:gd name="T7" fmla="*/ 422 h 1416"/>
                <a:gd name="T8" fmla="*/ 111 w 2606"/>
                <a:gd name="T9" fmla="*/ 0 h 1416"/>
                <a:gd name="T10" fmla="*/ 0 60000 65536"/>
                <a:gd name="T11" fmla="*/ 0 60000 65536"/>
                <a:gd name="T12" fmla="*/ 0 60000 65536"/>
                <a:gd name="T13" fmla="*/ 0 60000 65536"/>
                <a:gd name="T14" fmla="*/ 0 60000 65536"/>
                <a:gd name="T15" fmla="*/ 0 w 2606"/>
                <a:gd name="T16" fmla="*/ 0 h 1416"/>
                <a:gd name="T17" fmla="*/ 2606 w 2606"/>
                <a:gd name="T18" fmla="*/ 1416 h 1416"/>
              </a:gdLst>
              <a:ahLst/>
              <a:cxnLst>
                <a:cxn ang="T10">
                  <a:pos x="T0" y="T1"/>
                </a:cxn>
                <a:cxn ang="T11">
                  <a:pos x="T2" y="T3"/>
                </a:cxn>
                <a:cxn ang="T12">
                  <a:pos x="T4" y="T5"/>
                </a:cxn>
                <a:cxn ang="T13">
                  <a:pos x="T6" y="T7"/>
                </a:cxn>
                <a:cxn ang="T14">
                  <a:pos x="T8" y="T9"/>
                </a:cxn>
              </a:cxnLst>
              <a:rect l="T15" t="T16" r="T17" b="T18"/>
              <a:pathLst>
                <a:path w="2606" h="1416">
                  <a:moveTo>
                    <a:pt x="235" y="0"/>
                  </a:moveTo>
                  <a:lnTo>
                    <a:pt x="2370" y="0"/>
                  </a:lnTo>
                  <a:lnTo>
                    <a:pt x="2605" y="1415"/>
                  </a:lnTo>
                  <a:lnTo>
                    <a:pt x="0" y="1415"/>
                  </a:lnTo>
                  <a:lnTo>
                    <a:pt x="235" y="0"/>
                  </a:lnTo>
                </a:path>
              </a:pathLst>
            </a:custGeom>
            <a:noFill/>
            <a:ln w="12700" cap="rnd">
              <a:solidFill>
                <a:schemeClr val="tx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9176" name="Rectangle 5"/>
            <p:cNvSpPr>
              <a:spLocks noChangeArrowheads="1"/>
            </p:cNvSpPr>
            <p:nvPr/>
          </p:nvSpPr>
          <p:spPr bwMode="auto">
            <a:xfrm>
              <a:off x="2084" y="907"/>
              <a:ext cx="1610"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100"/>
                <a:t>What are we trying to</a:t>
              </a:r>
            </a:p>
          </p:txBody>
        </p:sp>
        <p:sp>
          <p:nvSpPr>
            <p:cNvPr id="49177" name="Rectangle 6"/>
            <p:cNvSpPr>
              <a:spLocks noChangeArrowheads="1"/>
            </p:cNvSpPr>
            <p:nvPr/>
          </p:nvSpPr>
          <p:spPr bwMode="auto">
            <a:xfrm>
              <a:off x="2383" y="1074"/>
              <a:ext cx="959"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100"/>
                <a:t>accomplish?</a:t>
              </a:r>
            </a:p>
          </p:txBody>
        </p:sp>
        <p:sp>
          <p:nvSpPr>
            <p:cNvPr id="49178" name="Rectangle 7"/>
            <p:cNvSpPr>
              <a:spLocks noChangeArrowheads="1"/>
            </p:cNvSpPr>
            <p:nvPr/>
          </p:nvSpPr>
          <p:spPr bwMode="auto">
            <a:xfrm>
              <a:off x="1962" y="1379"/>
              <a:ext cx="1857"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100" b="1" dirty="0">
                  <a:solidFill>
                    <a:srgbClr val="FF0000"/>
                  </a:solidFill>
                </a:rPr>
                <a:t>How will we know that a</a:t>
              </a:r>
            </a:p>
          </p:txBody>
        </p:sp>
        <p:sp>
          <p:nvSpPr>
            <p:cNvPr id="49179" name="Rectangle 8"/>
            <p:cNvSpPr>
              <a:spLocks noChangeArrowheads="1"/>
            </p:cNvSpPr>
            <p:nvPr/>
          </p:nvSpPr>
          <p:spPr bwMode="auto">
            <a:xfrm>
              <a:off x="1887" y="1546"/>
              <a:ext cx="2051"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100" b="1" dirty="0">
                  <a:solidFill>
                    <a:srgbClr val="FF0000"/>
                  </a:solidFill>
                </a:rPr>
                <a:t>change is an improvement?</a:t>
              </a:r>
            </a:p>
          </p:txBody>
        </p:sp>
        <p:sp>
          <p:nvSpPr>
            <p:cNvPr id="49180" name="Rectangle 9"/>
            <p:cNvSpPr>
              <a:spLocks noChangeArrowheads="1"/>
            </p:cNvSpPr>
            <p:nvPr/>
          </p:nvSpPr>
          <p:spPr bwMode="auto">
            <a:xfrm>
              <a:off x="1680" y="1824"/>
              <a:ext cx="2266"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100"/>
                <a:t>What change can we make that</a:t>
              </a:r>
            </a:p>
          </p:txBody>
        </p:sp>
        <p:sp>
          <p:nvSpPr>
            <p:cNvPr id="49181" name="Rectangle 10"/>
            <p:cNvSpPr>
              <a:spLocks noChangeArrowheads="1"/>
            </p:cNvSpPr>
            <p:nvPr/>
          </p:nvSpPr>
          <p:spPr bwMode="auto">
            <a:xfrm>
              <a:off x="1876" y="1996"/>
              <a:ext cx="1995"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100"/>
                <a:t>will result in improvement?</a:t>
              </a:r>
            </a:p>
          </p:txBody>
        </p:sp>
        <p:grpSp>
          <p:nvGrpSpPr>
            <p:cNvPr id="49182" name="Group 11"/>
            <p:cNvGrpSpPr>
              <a:grpSpLocks/>
            </p:cNvGrpSpPr>
            <p:nvPr/>
          </p:nvGrpSpPr>
          <p:grpSpPr bwMode="auto">
            <a:xfrm>
              <a:off x="1607" y="336"/>
              <a:ext cx="2548" cy="336"/>
              <a:chOff x="1607" y="480"/>
              <a:chExt cx="2548" cy="336"/>
            </a:xfrm>
          </p:grpSpPr>
          <p:sp>
            <p:nvSpPr>
              <p:cNvPr id="49195" name="Freeform 12"/>
              <p:cNvSpPr>
                <a:spLocks/>
              </p:cNvSpPr>
              <p:nvPr/>
            </p:nvSpPr>
            <p:spPr bwMode="auto">
              <a:xfrm>
                <a:off x="1607" y="508"/>
                <a:ext cx="2548" cy="308"/>
              </a:xfrm>
              <a:custGeom>
                <a:avLst/>
                <a:gdLst>
                  <a:gd name="T0" fmla="*/ 58 w 2606"/>
                  <a:gd name="T1" fmla="*/ 0 h 335"/>
                  <a:gd name="T2" fmla="*/ 1184 w 2606"/>
                  <a:gd name="T3" fmla="*/ 0 h 335"/>
                  <a:gd name="T4" fmla="*/ 1240 w 2606"/>
                  <a:gd name="T5" fmla="*/ 21 h 335"/>
                  <a:gd name="T6" fmla="*/ 0 w 2606"/>
                  <a:gd name="T7" fmla="*/ 21 h 335"/>
                  <a:gd name="T8" fmla="*/ 58 w 2606"/>
                  <a:gd name="T9" fmla="*/ 0 h 335"/>
                  <a:gd name="T10" fmla="*/ 0 60000 65536"/>
                  <a:gd name="T11" fmla="*/ 0 60000 65536"/>
                  <a:gd name="T12" fmla="*/ 0 60000 65536"/>
                  <a:gd name="T13" fmla="*/ 0 60000 65536"/>
                  <a:gd name="T14" fmla="*/ 0 60000 65536"/>
                  <a:gd name="T15" fmla="*/ 0 w 2606"/>
                  <a:gd name="T16" fmla="*/ 0 h 335"/>
                  <a:gd name="T17" fmla="*/ 2606 w 2606"/>
                  <a:gd name="T18" fmla="*/ 335 h 335"/>
                </a:gdLst>
                <a:ahLst/>
                <a:cxnLst>
                  <a:cxn ang="T10">
                    <a:pos x="T0" y="T1"/>
                  </a:cxn>
                  <a:cxn ang="T11">
                    <a:pos x="T2" y="T3"/>
                  </a:cxn>
                  <a:cxn ang="T12">
                    <a:pos x="T4" y="T5"/>
                  </a:cxn>
                  <a:cxn ang="T13">
                    <a:pos x="T6" y="T7"/>
                  </a:cxn>
                  <a:cxn ang="T14">
                    <a:pos x="T8" y="T9"/>
                  </a:cxn>
                </a:cxnLst>
                <a:rect l="T15" t="T16" r="T17" b="T18"/>
                <a:pathLst>
                  <a:path w="2606" h="335">
                    <a:moveTo>
                      <a:pt x="117" y="0"/>
                    </a:moveTo>
                    <a:lnTo>
                      <a:pt x="2488" y="0"/>
                    </a:lnTo>
                    <a:lnTo>
                      <a:pt x="2605" y="334"/>
                    </a:lnTo>
                    <a:lnTo>
                      <a:pt x="0" y="334"/>
                    </a:lnTo>
                    <a:lnTo>
                      <a:pt x="117" y="0"/>
                    </a:lnTo>
                  </a:path>
                </a:pathLst>
              </a:custGeom>
              <a:solidFill>
                <a:srgbClr val="EEEEEE"/>
              </a:solidFill>
              <a:ln w="9525" cap="rnd">
                <a:solidFill>
                  <a:schemeClr val="tx1"/>
                </a:solidFill>
                <a:round/>
                <a:headEnd/>
                <a:tailEnd/>
              </a:ln>
            </p:spPr>
            <p:txBody>
              <a:bodyPr/>
              <a:lstStyle/>
              <a:p>
                <a:endParaRPr lang="en-GB"/>
              </a:p>
            </p:txBody>
          </p:sp>
          <p:sp>
            <p:nvSpPr>
              <p:cNvPr id="49196" name="Rectangle 13"/>
              <p:cNvSpPr>
                <a:spLocks noChangeArrowheads="1"/>
              </p:cNvSpPr>
              <p:nvPr/>
            </p:nvSpPr>
            <p:spPr bwMode="auto">
              <a:xfrm>
                <a:off x="1680" y="480"/>
                <a:ext cx="2325"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a:solidFill>
                      <a:srgbClr val="000000"/>
                    </a:solidFill>
                  </a:rPr>
                  <a:t>Model for Improvement</a:t>
                </a:r>
              </a:p>
            </p:txBody>
          </p:sp>
        </p:grpSp>
        <p:grpSp>
          <p:nvGrpSpPr>
            <p:cNvPr id="49183" name="Group 14"/>
            <p:cNvGrpSpPr>
              <a:grpSpLocks/>
            </p:cNvGrpSpPr>
            <p:nvPr/>
          </p:nvGrpSpPr>
          <p:grpSpPr bwMode="auto">
            <a:xfrm>
              <a:off x="1824" y="2341"/>
              <a:ext cx="1964" cy="1787"/>
              <a:chOff x="1780" y="2245"/>
              <a:chExt cx="2008" cy="1941"/>
            </a:xfrm>
          </p:grpSpPr>
          <p:sp>
            <p:nvSpPr>
              <p:cNvPr id="49184" name="Oval 15"/>
              <p:cNvSpPr>
                <a:spLocks noChangeArrowheads="1"/>
              </p:cNvSpPr>
              <p:nvPr/>
            </p:nvSpPr>
            <p:spPr bwMode="invGray">
              <a:xfrm>
                <a:off x="1881" y="2331"/>
                <a:ext cx="1802" cy="1777"/>
              </a:xfrm>
              <a:prstGeom prst="ellipse">
                <a:avLst/>
              </a:prstGeom>
              <a:solidFill>
                <a:schemeClr val="bg1"/>
              </a:solidFill>
              <a:ln w="2540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49185" name="Line 16"/>
              <p:cNvSpPr>
                <a:spLocks noChangeShapeType="1"/>
              </p:cNvSpPr>
              <p:nvPr/>
            </p:nvSpPr>
            <p:spPr bwMode="invGray">
              <a:xfrm>
                <a:off x="2798" y="2329"/>
                <a:ext cx="0" cy="1781"/>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a:p>
            </p:txBody>
          </p:sp>
          <p:sp>
            <p:nvSpPr>
              <p:cNvPr id="49186" name="Rectangle 17"/>
              <p:cNvSpPr>
                <a:spLocks noChangeArrowheads="1"/>
              </p:cNvSpPr>
              <p:nvPr/>
            </p:nvSpPr>
            <p:spPr bwMode="invGray">
              <a:xfrm>
                <a:off x="2184" y="2711"/>
                <a:ext cx="368" cy="3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5088" tIns="31750" rIns="65088" bIns="31750">
                <a:spAutoFit/>
              </a:bodyPr>
              <a:lstStyle>
                <a:lvl1pPr defTabSz="4476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76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767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767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767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76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76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76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76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500" b="1"/>
                  <a:t>Act</a:t>
                </a:r>
              </a:p>
            </p:txBody>
          </p:sp>
          <p:sp>
            <p:nvSpPr>
              <p:cNvPr id="49187" name="Rectangle 18"/>
              <p:cNvSpPr>
                <a:spLocks noChangeArrowheads="1"/>
              </p:cNvSpPr>
              <p:nvPr/>
            </p:nvSpPr>
            <p:spPr bwMode="invGray">
              <a:xfrm>
                <a:off x="2918" y="2711"/>
                <a:ext cx="457" cy="3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5088" tIns="31750" rIns="65088" bIns="31750">
                <a:spAutoFit/>
              </a:bodyPr>
              <a:lstStyle>
                <a:lvl1pPr defTabSz="4476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76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767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767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767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76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76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76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76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500" b="1"/>
                  <a:t>Plan</a:t>
                </a:r>
              </a:p>
            </p:txBody>
          </p:sp>
          <p:sp>
            <p:nvSpPr>
              <p:cNvPr id="49188" name="Rectangle 19"/>
              <p:cNvSpPr>
                <a:spLocks noChangeArrowheads="1"/>
              </p:cNvSpPr>
              <p:nvPr/>
            </p:nvSpPr>
            <p:spPr bwMode="invGray">
              <a:xfrm>
                <a:off x="2083" y="3378"/>
                <a:ext cx="573" cy="3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5088" tIns="31750" rIns="65088" bIns="31750">
                <a:spAutoFit/>
              </a:bodyPr>
              <a:lstStyle>
                <a:lvl1pPr defTabSz="4476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76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767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767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767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76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76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76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76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500" b="1"/>
                  <a:t>Study</a:t>
                </a:r>
              </a:p>
            </p:txBody>
          </p:sp>
          <p:sp>
            <p:nvSpPr>
              <p:cNvPr id="49189" name="Rectangle 20"/>
              <p:cNvSpPr>
                <a:spLocks noChangeArrowheads="1"/>
              </p:cNvSpPr>
              <p:nvPr/>
            </p:nvSpPr>
            <p:spPr bwMode="invGray">
              <a:xfrm>
                <a:off x="2986" y="3378"/>
                <a:ext cx="326" cy="3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5088" tIns="31750" rIns="65088" bIns="31750">
                <a:spAutoFit/>
              </a:bodyPr>
              <a:lstStyle>
                <a:lvl1pPr defTabSz="4476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76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767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767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767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76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76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76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76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500" b="1"/>
                  <a:t>Do</a:t>
                </a:r>
              </a:p>
            </p:txBody>
          </p:sp>
          <p:sp>
            <p:nvSpPr>
              <p:cNvPr id="49190" name="Line 21"/>
              <p:cNvSpPr>
                <a:spLocks noChangeShapeType="1"/>
              </p:cNvSpPr>
              <p:nvPr/>
            </p:nvSpPr>
            <p:spPr bwMode="invGray">
              <a:xfrm>
                <a:off x="1867" y="3234"/>
                <a:ext cx="1890" cy="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a:p>
            </p:txBody>
          </p:sp>
          <p:sp>
            <p:nvSpPr>
              <p:cNvPr id="49191" name="AutoShape 22"/>
              <p:cNvSpPr>
                <a:spLocks noChangeArrowheads="1"/>
              </p:cNvSpPr>
              <p:nvPr/>
            </p:nvSpPr>
            <p:spPr bwMode="invGray">
              <a:xfrm>
                <a:off x="2668" y="2245"/>
                <a:ext cx="275" cy="162"/>
              </a:xfrm>
              <a:prstGeom prst="rightArrow">
                <a:avLst>
                  <a:gd name="adj1" fmla="val 50000"/>
                  <a:gd name="adj2" fmla="val 85812"/>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49192" name="AutoShape 23"/>
              <p:cNvSpPr>
                <a:spLocks noChangeArrowheads="1"/>
              </p:cNvSpPr>
              <p:nvPr/>
            </p:nvSpPr>
            <p:spPr bwMode="invGray">
              <a:xfrm>
                <a:off x="2645" y="4024"/>
                <a:ext cx="278" cy="162"/>
              </a:xfrm>
              <a:prstGeom prst="leftArrow">
                <a:avLst>
                  <a:gd name="adj1" fmla="val 50000"/>
                  <a:gd name="adj2" fmla="val 85795"/>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49193" name="AutoShape 24"/>
              <p:cNvSpPr>
                <a:spLocks noChangeArrowheads="1"/>
              </p:cNvSpPr>
              <p:nvPr/>
            </p:nvSpPr>
            <p:spPr bwMode="invGray">
              <a:xfrm>
                <a:off x="3606" y="3106"/>
                <a:ext cx="182" cy="248"/>
              </a:xfrm>
              <a:prstGeom prst="downArrow">
                <a:avLst>
                  <a:gd name="adj1" fmla="val 50000"/>
                  <a:gd name="adj2" fmla="val 68138"/>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49194" name="AutoShape 25"/>
              <p:cNvSpPr>
                <a:spLocks noChangeArrowheads="1"/>
              </p:cNvSpPr>
              <p:nvPr/>
            </p:nvSpPr>
            <p:spPr bwMode="invGray">
              <a:xfrm>
                <a:off x="1780" y="3106"/>
                <a:ext cx="182" cy="248"/>
              </a:xfrm>
              <a:prstGeom prst="upArrow">
                <a:avLst>
                  <a:gd name="adj1" fmla="val 50000"/>
                  <a:gd name="adj2" fmla="val 68126"/>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400">
                  <a:latin typeface="Times New Roman" panose="02020603050405020304" pitchFamily="18" charset="0"/>
                </a:endParaRPr>
              </a:p>
            </p:txBody>
          </p:sp>
        </p:grpSp>
      </p:grpSp>
      <p:sp>
        <p:nvSpPr>
          <p:cNvPr id="49157" name="Arc 26"/>
          <p:cNvSpPr>
            <a:spLocks/>
          </p:cNvSpPr>
          <p:nvPr/>
        </p:nvSpPr>
        <p:spPr bwMode="auto">
          <a:xfrm rot="2040000">
            <a:off x="4278313" y="3660776"/>
            <a:ext cx="749300" cy="747713"/>
          </a:xfrm>
          <a:custGeom>
            <a:avLst/>
            <a:gdLst>
              <a:gd name="T0" fmla="*/ 2147483647 w 21401"/>
              <a:gd name="T1" fmla="*/ 2147483647 h 21241"/>
              <a:gd name="T2" fmla="*/ 0 w 21401"/>
              <a:gd name="T3" fmla="*/ 2147483647 h 21241"/>
              <a:gd name="T4" fmla="*/ 2147483647 w 21401"/>
              <a:gd name="T5" fmla="*/ 0 h 21241"/>
              <a:gd name="T6" fmla="*/ 0 60000 65536"/>
              <a:gd name="T7" fmla="*/ 0 60000 65536"/>
              <a:gd name="T8" fmla="*/ 0 60000 65536"/>
              <a:gd name="T9" fmla="*/ 0 w 21401"/>
              <a:gd name="T10" fmla="*/ 0 h 21241"/>
              <a:gd name="T11" fmla="*/ 21401 w 21401"/>
              <a:gd name="T12" fmla="*/ 21241 h 21241"/>
            </a:gdLst>
            <a:ahLst/>
            <a:cxnLst>
              <a:cxn ang="T6">
                <a:pos x="T0" y="T1"/>
              </a:cxn>
              <a:cxn ang="T7">
                <a:pos x="T2" y="T3"/>
              </a:cxn>
              <a:cxn ang="T8">
                <a:pos x="T4" y="T5"/>
              </a:cxn>
            </a:cxnLst>
            <a:rect l="T9" t="T10" r="T11" b="T12"/>
            <a:pathLst>
              <a:path w="21401" h="21241" fill="none" extrusionOk="0">
                <a:moveTo>
                  <a:pt x="17481" y="21241"/>
                </a:moveTo>
                <a:cubicBezTo>
                  <a:pt x="8312" y="19549"/>
                  <a:pt x="1263" y="12164"/>
                  <a:pt x="0" y="2925"/>
                </a:cubicBezTo>
              </a:path>
              <a:path w="21401" h="21241" stroke="0" extrusionOk="0">
                <a:moveTo>
                  <a:pt x="17481" y="21241"/>
                </a:moveTo>
                <a:cubicBezTo>
                  <a:pt x="8312" y="19549"/>
                  <a:pt x="1263" y="12164"/>
                  <a:pt x="0" y="2925"/>
                </a:cubicBezTo>
                <a:lnTo>
                  <a:pt x="21401" y="0"/>
                </a:lnTo>
                <a:lnTo>
                  <a:pt x="17481" y="21241"/>
                </a:lnTo>
                <a:close/>
              </a:path>
            </a:pathLst>
          </a:custGeom>
          <a:noFill/>
          <a:ln w="38100" cap="rnd">
            <a:solidFill>
              <a:schemeClr val="tx1"/>
            </a:solidFill>
            <a:round/>
            <a:headEnd type="none" w="sm" len="sm"/>
            <a:tailEnd type="stealth" w="med" len="lg"/>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49158" name="Arc 27"/>
          <p:cNvSpPr>
            <a:spLocks/>
          </p:cNvSpPr>
          <p:nvPr/>
        </p:nvSpPr>
        <p:spPr bwMode="auto">
          <a:xfrm rot="19560000">
            <a:off x="7010401" y="3660776"/>
            <a:ext cx="676275" cy="777875"/>
          </a:xfrm>
          <a:custGeom>
            <a:avLst/>
            <a:gdLst>
              <a:gd name="T0" fmla="*/ 2147483647 w 21324"/>
              <a:gd name="T1" fmla="*/ 2147483647 h 21600"/>
              <a:gd name="T2" fmla="*/ 0 w 21324"/>
              <a:gd name="T3" fmla="*/ 2147483647 h 21600"/>
              <a:gd name="T4" fmla="*/ 0 w 21324"/>
              <a:gd name="T5" fmla="*/ 0 h 21600"/>
              <a:gd name="T6" fmla="*/ 0 60000 65536"/>
              <a:gd name="T7" fmla="*/ 0 60000 65536"/>
              <a:gd name="T8" fmla="*/ 0 60000 65536"/>
              <a:gd name="T9" fmla="*/ 0 w 21324"/>
              <a:gd name="T10" fmla="*/ 0 h 21600"/>
              <a:gd name="T11" fmla="*/ 21324 w 21324"/>
              <a:gd name="T12" fmla="*/ 21600 h 21600"/>
            </a:gdLst>
            <a:ahLst/>
            <a:cxnLst>
              <a:cxn ang="T6">
                <a:pos x="T0" y="T1"/>
              </a:cxn>
              <a:cxn ang="T7">
                <a:pos x="T2" y="T3"/>
              </a:cxn>
              <a:cxn ang="T8">
                <a:pos x="T4" y="T5"/>
              </a:cxn>
            </a:cxnLst>
            <a:rect l="T9" t="T10" r="T11" b="T12"/>
            <a:pathLst>
              <a:path w="21324" h="21600" fill="none" extrusionOk="0">
                <a:moveTo>
                  <a:pt x="21323" y="3444"/>
                </a:moveTo>
                <a:cubicBezTo>
                  <a:pt x="19633" y="13908"/>
                  <a:pt x="10599" y="21599"/>
                  <a:pt x="0" y="21600"/>
                </a:cubicBezTo>
              </a:path>
              <a:path w="21324" h="21600" stroke="0" extrusionOk="0">
                <a:moveTo>
                  <a:pt x="21323" y="3444"/>
                </a:moveTo>
                <a:cubicBezTo>
                  <a:pt x="19633" y="13908"/>
                  <a:pt x="10599" y="21599"/>
                  <a:pt x="0" y="21600"/>
                </a:cubicBezTo>
                <a:lnTo>
                  <a:pt x="0" y="0"/>
                </a:lnTo>
                <a:lnTo>
                  <a:pt x="21323" y="3444"/>
                </a:lnTo>
                <a:close/>
              </a:path>
            </a:pathLst>
          </a:custGeom>
          <a:noFill/>
          <a:ln w="38100" cap="rnd">
            <a:solidFill>
              <a:schemeClr val="tx1"/>
            </a:solidFill>
            <a:round/>
            <a:headEnd type="none" w="sm" len="sm"/>
            <a:tailEnd type="stealth" w="med" len="lg"/>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49159" name="Rectangle 28"/>
          <p:cNvSpPr>
            <a:spLocks noChangeArrowheads="1"/>
          </p:cNvSpPr>
          <p:nvPr/>
        </p:nvSpPr>
        <p:spPr bwMode="auto">
          <a:xfrm>
            <a:off x="1524000" y="6400800"/>
            <a:ext cx="533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1000"/>
              <a:t>The Model for Improvement was developed by Associates in Process Improvement</a:t>
            </a:r>
            <a:r>
              <a:rPr lang="en-US" altLang="en-US" sz="2400"/>
              <a:t>.</a:t>
            </a:r>
          </a:p>
        </p:txBody>
      </p:sp>
      <p:sp>
        <p:nvSpPr>
          <p:cNvPr id="49162" name="Text Box 32"/>
          <p:cNvSpPr txBox="1">
            <a:spLocks noChangeArrowheads="1"/>
          </p:cNvSpPr>
          <p:nvPr/>
        </p:nvSpPr>
        <p:spPr bwMode="auto">
          <a:xfrm>
            <a:off x="8382000" y="762001"/>
            <a:ext cx="1905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latin typeface="Arial" panose="020B0604020202020204" pitchFamily="34" charset="0"/>
              </a:rPr>
              <a:t>What can you measure and observe to </a:t>
            </a:r>
            <a:r>
              <a:rPr lang="en-US" altLang="en-US" sz="1800" u="sng">
                <a:latin typeface="Arial" panose="020B0604020202020204" pitchFamily="34" charset="0"/>
              </a:rPr>
              <a:t>know</a:t>
            </a:r>
            <a:r>
              <a:rPr lang="en-US" altLang="en-US" sz="1800">
                <a:latin typeface="Arial" panose="020B0604020202020204" pitchFamily="34" charset="0"/>
              </a:rPr>
              <a:t> the new change is improving the problem / helping reach the goal?</a:t>
            </a:r>
          </a:p>
        </p:txBody>
      </p:sp>
      <p:sp>
        <p:nvSpPr>
          <p:cNvPr id="49163" name="Line 33"/>
          <p:cNvSpPr>
            <a:spLocks noChangeShapeType="1"/>
          </p:cNvSpPr>
          <p:nvPr/>
        </p:nvSpPr>
        <p:spPr bwMode="auto">
          <a:xfrm flipH="1">
            <a:off x="7962900" y="2106613"/>
            <a:ext cx="4572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 name="TextBox 1"/>
          <p:cNvSpPr txBox="1"/>
          <p:nvPr/>
        </p:nvSpPr>
        <p:spPr>
          <a:xfrm>
            <a:off x="89151" y="1709324"/>
            <a:ext cx="3043646" cy="369332"/>
          </a:xfrm>
          <a:prstGeom prst="rect">
            <a:avLst/>
          </a:prstGeom>
          <a:noFill/>
          <a:ln w="25400">
            <a:solidFill>
              <a:schemeClr val="tx1"/>
            </a:solidFill>
          </a:ln>
        </p:spPr>
        <p:txBody>
          <a:bodyPr wrap="square" rtlCol="0">
            <a:spAutoFit/>
          </a:bodyPr>
          <a:lstStyle/>
          <a:p>
            <a:r>
              <a:rPr lang="en-US" dirty="0"/>
              <a:t>Performance Measurement</a:t>
            </a:r>
            <a:endParaRPr lang="en-GB" dirty="0"/>
          </a:p>
        </p:txBody>
      </p:sp>
      <p:cxnSp>
        <p:nvCxnSpPr>
          <p:cNvPr id="4" name="Straight Arrow Connector 3"/>
          <p:cNvCxnSpPr>
            <a:stCxn id="2" idx="3"/>
          </p:cNvCxnSpPr>
          <p:nvPr/>
        </p:nvCxnSpPr>
        <p:spPr>
          <a:xfrm>
            <a:off x="3132797" y="1893990"/>
            <a:ext cx="1155904" cy="547281"/>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9395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D4F84A48-443F-DB42-85F9-43CD93170728}"/>
              </a:ext>
            </a:extLst>
          </p:cNvPr>
          <p:cNvSpPr txBox="1">
            <a:spLocks/>
          </p:cNvSpPr>
          <p:nvPr/>
        </p:nvSpPr>
        <p:spPr>
          <a:xfrm>
            <a:off x="863029" y="1012004"/>
            <a:ext cx="3416158" cy="47954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FFFFFF"/>
                </a:solidFill>
              </a:rPr>
              <a:t>Overarching Goals:</a:t>
            </a:r>
            <a:br>
              <a:rPr lang="en-US">
                <a:solidFill>
                  <a:srgbClr val="FFFFFF"/>
                </a:solidFill>
              </a:rPr>
            </a:br>
            <a:r>
              <a:rPr lang="en-US">
                <a:solidFill>
                  <a:srgbClr val="FFFFFF"/>
                </a:solidFill>
              </a:rPr>
              <a:t>“Make Every Test (Viral Load) Count”</a:t>
            </a:r>
          </a:p>
        </p:txBody>
      </p:sp>
      <p:graphicFrame>
        <p:nvGraphicFramePr>
          <p:cNvPr id="6" name="Content Placeholder 2">
            <a:extLst>
              <a:ext uri="{FF2B5EF4-FFF2-40B4-BE49-F238E27FC236}">
                <a16:creationId xmlns:a16="http://schemas.microsoft.com/office/drawing/2014/main" id="{D53C66F7-9152-4B91-9A09-127A9CAA293C}"/>
              </a:ext>
            </a:extLst>
          </p:cNvPr>
          <p:cNvGraphicFramePr>
            <a:graphicFrameLocks/>
          </p:cNvGraphicFramePr>
          <p:nvPr>
            <p:extLst>
              <p:ext uri="{D42A27DB-BD31-4B8C-83A1-F6EECF244321}">
                <p14:modId xmlns:p14="http://schemas.microsoft.com/office/powerpoint/2010/main" val="2919739131"/>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44D080BD-A163-4318-8818-9721B759612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90130"/>
            <a:ext cx="484096" cy="54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a:extLst>
              <a:ext uri="{FF2B5EF4-FFF2-40B4-BE49-F238E27FC236}">
                <a16:creationId xmlns:a16="http://schemas.microsoft.com/office/drawing/2014/main" id="{D1E23C1C-108E-471B-8F96-D9E18879FF5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353800" y="5917684"/>
            <a:ext cx="838200" cy="94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6383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49640-8696-E54E-902A-45D513CD3998}"/>
              </a:ext>
            </a:extLst>
          </p:cNvPr>
          <p:cNvSpPr>
            <a:spLocks noGrp="1"/>
          </p:cNvSpPr>
          <p:nvPr>
            <p:ph type="title"/>
          </p:nvPr>
        </p:nvSpPr>
        <p:spPr>
          <a:xfrm>
            <a:off x="524256" y="4767072"/>
            <a:ext cx="6594189" cy="1625210"/>
          </a:xfrm>
        </p:spPr>
        <p:txBody>
          <a:bodyPr>
            <a:normAutofit/>
          </a:bodyPr>
          <a:lstStyle/>
          <a:p>
            <a:pPr algn="r"/>
            <a:r>
              <a:rPr lang="en-US" sz="3700">
                <a:solidFill>
                  <a:srgbClr val="FFFFFF"/>
                </a:solidFill>
              </a:rPr>
              <a:t>Overarching Goal Phase 1:</a:t>
            </a:r>
            <a:br>
              <a:rPr lang="en-US" sz="3700">
                <a:solidFill>
                  <a:srgbClr val="FFFFFF"/>
                </a:solidFill>
              </a:rPr>
            </a:br>
            <a:r>
              <a:rPr lang="en-US" sz="3700">
                <a:solidFill>
                  <a:srgbClr val="FFFFFF"/>
                </a:solidFill>
              </a:rPr>
              <a:t>Improve Utilization of Viral Load Test Results</a:t>
            </a:r>
          </a:p>
        </p:txBody>
      </p:sp>
      <p:sp>
        <p:nvSpPr>
          <p:cNvPr id="3" name="Content Placeholder 2">
            <a:extLst>
              <a:ext uri="{FF2B5EF4-FFF2-40B4-BE49-F238E27FC236}">
                <a16:creationId xmlns:a16="http://schemas.microsoft.com/office/drawing/2014/main" id="{3E2214ED-A51C-D142-B692-5FEC9186B2BB}"/>
              </a:ext>
            </a:extLst>
          </p:cNvPr>
          <p:cNvSpPr>
            <a:spLocks noGrp="1"/>
          </p:cNvSpPr>
          <p:nvPr>
            <p:ph idx="1"/>
          </p:nvPr>
        </p:nvSpPr>
        <p:spPr>
          <a:xfrm>
            <a:off x="8029319" y="917725"/>
            <a:ext cx="3424739" cy="4852362"/>
          </a:xfrm>
        </p:spPr>
        <p:txBody>
          <a:bodyPr anchor="ctr">
            <a:normAutofit/>
          </a:bodyPr>
          <a:lstStyle/>
          <a:p>
            <a:pPr marL="0" indent="0">
              <a:buNone/>
            </a:pPr>
            <a:endParaRPr lang="en-US" sz="2000" dirty="0">
              <a:solidFill>
                <a:srgbClr val="FFFFFF"/>
              </a:solidFill>
            </a:endParaRPr>
          </a:p>
          <a:p>
            <a:pPr marL="0" indent="0">
              <a:buNone/>
            </a:pPr>
            <a:r>
              <a:rPr lang="en-US" dirty="0">
                <a:solidFill>
                  <a:srgbClr val="FFFFFF"/>
                </a:solidFill>
              </a:rPr>
              <a:t>Aim #1 – Increase proportion of Viral Load Test Results recorded in patient record (Green Book) from _________ to 95% by 22 January 2020.</a:t>
            </a:r>
          </a:p>
        </p:txBody>
      </p:sp>
      <p:sp>
        <p:nvSpPr>
          <p:cNvPr id="7" name="Rectangle 6">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946" y="4724400"/>
            <a:ext cx="7058307" cy="1964266"/>
          </a:xfrm>
          <a:prstGeom prst="rect">
            <a:avLst/>
          </a:prstGeom>
          <a:solidFill>
            <a:srgbClr val="445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0B949640-8696-E54E-902A-45D513CD3998}"/>
              </a:ext>
            </a:extLst>
          </p:cNvPr>
          <p:cNvSpPr txBox="1">
            <a:spLocks/>
          </p:cNvSpPr>
          <p:nvPr/>
        </p:nvSpPr>
        <p:spPr>
          <a:xfrm>
            <a:off x="676656" y="4919472"/>
            <a:ext cx="6594189" cy="16252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700" dirty="0">
                <a:solidFill>
                  <a:srgbClr val="FFFFFF"/>
                </a:solidFill>
              </a:rPr>
              <a:t>Overarching Goal Phase 1:</a:t>
            </a:r>
            <a:br>
              <a:rPr lang="en-US" sz="3700" dirty="0">
                <a:solidFill>
                  <a:srgbClr val="FFFFFF"/>
                </a:solidFill>
              </a:rPr>
            </a:br>
            <a:r>
              <a:rPr lang="en-US" sz="3700" dirty="0">
                <a:solidFill>
                  <a:srgbClr val="FFFFFF"/>
                </a:solidFill>
              </a:rPr>
              <a:t>Improve Documentation of Viral Load Test Results</a:t>
            </a:r>
          </a:p>
        </p:txBody>
      </p:sp>
      <p:pic>
        <p:nvPicPr>
          <p:cNvPr id="9" name="Picture 8">
            <a:extLst>
              <a:ext uri="{FF2B5EF4-FFF2-40B4-BE49-F238E27FC236}">
                <a16:creationId xmlns:a16="http://schemas.microsoft.com/office/drawing/2014/main" id="{BD6E0DE1-396E-9345-B3EC-28D5AD535782}"/>
              </a:ext>
            </a:extLst>
          </p:cNvPr>
          <p:cNvPicPr>
            <a:picLocks noChangeAspect="1"/>
          </p:cNvPicPr>
          <p:nvPr/>
        </p:nvPicPr>
        <p:blipFill rotWithShape="1">
          <a:blip r:embed="rId2"/>
          <a:srcRect l="1" t="56211" r="1" b="-685"/>
          <a:stretch/>
        </p:blipFill>
        <p:spPr>
          <a:xfrm>
            <a:off x="479947" y="474133"/>
            <a:ext cx="7058306"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87055" y="4741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3E2214ED-A51C-D142-B692-5FEC9186B2BB}"/>
              </a:ext>
            </a:extLst>
          </p:cNvPr>
          <p:cNvSpPr txBox="1">
            <a:spLocks/>
          </p:cNvSpPr>
          <p:nvPr/>
        </p:nvSpPr>
        <p:spPr>
          <a:xfrm>
            <a:off x="8181719" y="1070125"/>
            <a:ext cx="3424739" cy="485236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000">
              <a:solidFill>
                <a:srgbClr val="FFFFFF"/>
              </a:solidFill>
            </a:endParaRPr>
          </a:p>
          <a:p>
            <a:pPr marL="0" indent="0">
              <a:buFont typeface="Arial" panose="020B0604020202020204" pitchFamily="34" charset="0"/>
              <a:buNone/>
            </a:pPr>
            <a:r>
              <a:rPr lang="en-US">
                <a:solidFill>
                  <a:srgbClr val="FFFFFF"/>
                </a:solidFill>
              </a:rPr>
              <a:t>Aim #1 – Increase proportion of Viral Load Test Results recorded in patient record (Green Book) from _________ to 95% by 22 January 2020.</a:t>
            </a:r>
            <a:endParaRPr lang="en-US" dirty="0">
              <a:solidFill>
                <a:srgbClr val="FFFFFF"/>
              </a:solidFill>
            </a:endParaRPr>
          </a:p>
        </p:txBody>
      </p:sp>
      <p:pic>
        <p:nvPicPr>
          <p:cNvPr id="14" name="Picture 13">
            <a:extLst>
              <a:ext uri="{FF2B5EF4-FFF2-40B4-BE49-F238E27FC236}">
                <a16:creationId xmlns:a16="http://schemas.microsoft.com/office/drawing/2014/main" id="{44D080BD-A163-4318-8818-9721B759612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0130"/>
            <a:ext cx="524256" cy="58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a:extLst>
              <a:ext uri="{FF2B5EF4-FFF2-40B4-BE49-F238E27FC236}">
                <a16:creationId xmlns:a16="http://schemas.microsoft.com/office/drawing/2014/main" id="{D1E23C1C-108E-471B-8F96-D9E18879FF5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54058" y="6030156"/>
            <a:ext cx="737942" cy="827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1527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2D35-089A-F648-AD2D-B6B1F140ADE8}"/>
              </a:ext>
            </a:extLst>
          </p:cNvPr>
          <p:cNvSpPr>
            <a:spLocks noGrp="1"/>
          </p:cNvSpPr>
          <p:nvPr>
            <p:ph type="title"/>
          </p:nvPr>
        </p:nvSpPr>
        <p:spPr>
          <a:xfrm>
            <a:off x="838200" y="270532"/>
            <a:ext cx="10607566" cy="1412765"/>
          </a:xfrm>
          <a:ln w="38100">
            <a:solidFill>
              <a:schemeClr val="tx1"/>
            </a:solidFill>
          </a:ln>
        </p:spPr>
        <p:txBody>
          <a:bodyPr>
            <a:normAutofit fontScale="90000"/>
          </a:bodyPr>
          <a:lstStyle/>
          <a:p>
            <a:r>
              <a:rPr lang="en-US" dirty="0"/>
              <a:t>Aim #1 </a:t>
            </a:r>
            <a:br>
              <a:rPr lang="en-US" dirty="0"/>
            </a:br>
            <a:r>
              <a:rPr lang="en-US" sz="3100" dirty="0"/>
              <a:t>Increase proportion of Viral Load Test Results recorded in patient record (Green Book) from _________ to </a:t>
            </a:r>
            <a:r>
              <a:rPr lang="en-US" sz="3100" dirty="0">
                <a:solidFill>
                  <a:srgbClr val="FF0000"/>
                </a:solidFill>
              </a:rPr>
              <a:t>95% </a:t>
            </a:r>
            <a:r>
              <a:rPr lang="en-US" sz="3100" dirty="0"/>
              <a:t>by 22 January 2020.</a:t>
            </a:r>
          </a:p>
        </p:txBody>
      </p:sp>
      <p:sp>
        <p:nvSpPr>
          <p:cNvPr id="3" name="Content Placeholder 2">
            <a:extLst>
              <a:ext uri="{FF2B5EF4-FFF2-40B4-BE49-F238E27FC236}">
                <a16:creationId xmlns:a16="http://schemas.microsoft.com/office/drawing/2014/main" id="{43347C1A-B2CB-3244-B18C-BAABBB052FFD}"/>
              </a:ext>
            </a:extLst>
          </p:cNvPr>
          <p:cNvSpPr>
            <a:spLocks noGrp="1"/>
          </p:cNvSpPr>
          <p:nvPr>
            <p:ph idx="1"/>
          </p:nvPr>
        </p:nvSpPr>
        <p:spPr/>
        <p:txBody>
          <a:bodyPr/>
          <a:lstStyle/>
          <a:p>
            <a:r>
              <a:rPr lang="en-US" dirty="0"/>
              <a:t>Numerator =         </a:t>
            </a:r>
            <a:r>
              <a:rPr lang="en-US" u="sng" dirty="0"/>
              <a:t># of VL Test Results Entered into Green Book</a:t>
            </a:r>
          </a:p>
          <a:p>
            <a:r>
              <a:rPr lang="en-US" dirty="0"/>
              <a:t>Denominator =    Total Test Results Received By The Facility</a:t>
            </a:r>
          </a:p>
          <a:p>
            <a:endParaRPr lang="en-US" dirty="0"/>
          </a:p>
          <a:p>
            <a:endParaRPr lang="en-US" dirty="0"/>
          </a:p>
        </p:txBody>
      </p:sp>
      <p:graphicFrame>
        <p:nvGraphicFramePr>
          <p:cNvPr id="4" name="Table 3">
            <a:extLst>
              <a:ext uri="{FF2B5EF4-FFF2-40B4-BE49-F238E27FC236}">
                <a16:creationId xmlns:a16="http://schemas.microsoft.com/office/drawing/2014/main" id="{FA24E009-E332-9F4D-A4D3-BDE18D28FA72}"/>
              </a:ext>
            </a:extLst>
          </p:cNvPr>
          <p:cNvGraphicFramePr>
            <a:graphicFrameLocks noGrp="1"/>
          </p:cNvGraphicFramePr>
          <p:nvPr>
            <p:extLst/>
          </p:nvPr>
        </p:nvGraphicFramePr>
        <p:xfrm>
          <a:off x="2109075" y="2900275"/>
          <a:ext cx="8075449" cy="3134360"/>
        </p:xfrm>
        <a:graphic>
          <a:graphicData uri="http://schemas.openxmlformats.org/drawingml/2006/table">
            <a:tbl>
              <a:tblPr firstRow="1" bandRow="1">
                <a:tableStyleId>{073A0DAA-6AF3-43AB-8588-CEC1D06C72B9}</a:tableStyleId>
              </a:tblPr>
              <a:tblGrid>
                <a:gridCol w="1047532">
                  <a:extLst>
                    <a:ext uri="{9D8B030D-6E8A-4147-A177-3AD203B41FA5}">
                      <a16:colId xmlns:a16="http://schemas.microsoft.com/office/drawing/2014/main" val="3988475291"/>
                    </a:ext>
                  </a:extLst>
                </a:gridCol>
                <a:gridCol w="1751792">
                  <a:extLst>
                    <a:ext uri="{9D8B030D-6E8A-4147-A177-3AD203B41FA5}">
                      <a16:colId xmlns:a16="http://schemas.microsoft.com/office/drawing/2014/main" val="876318119"/>
                    </a:ext>
                  </a:extLst>
                </a:gridCol>
                <a:gridCol w="2459353">
                  <a:extLst>
                    <a:ext uri="{9D8B030D-6E8A-4147-A177-3AD203B41FA5}">
                      <a16:colId xmlns:a16="http://schemas.microsoft.com/office/drawing/2014/main" val="3593265077"/>
                    </a:ext>
                  </a:extLst>
                </a:gridCol>
                <a:gridCol w="2816772">
                  <a:extLst>
                    <a:ext uri="{9D8B030D-6E8A-4147-A177-3AD203B41FA5}">
                      <a16:colId xmlns:a16="http://schemas.microsoft.com/office/drawing/2014/main" val="1037327232"/>
                    </a:ext>
                  </a:extLst>
                </a:gridCol>
              </a:tblGrid>
              <a:tr h="370840">
                <a:tc>
                  <a:txBody>
                    <a:bodyPr/>
                    <a:lstStyle/>
                    <a:p>
                      <a:r>
                        <a:rPr lang="en-US" dirty="0"/>
                        <a:t>Cohort #</a:t>
                      </a:r>
                    </a:p>
                  </a:txBody>
                  <a:tcPr/>
                </a:tc>
                <a:tc>
                  <a:txBody>
                    <a:bodyPr/>
                    <a:lstStyle/>
                    <a:p>
                      <a:r>
                        <a:rPr lang="en-US" dirty="0"/>
                        <a:t>OI / ART #</a:t>
                      </a:r>
                    </a:p>
                  </a:txBody>
                  <a:tcPr/>
                </a:tc>
                <a:tc>
                  <a:txBody>
                    <a:bodyPr/>
                    <a:lstStyle/>
                    <a:p>
                      <a:r>
                        <a:rPr lang="en-US" dirty="0"/>
                        <a:t>Test Returned to Clinic - Yes</a:t>
                      </a:r>
                    </a:p>
                  </a:txBody>
                  <a:tcPr/>
                </a:tc>
                <a:tc>
                  <a:txBody>
                    <a:bodyPr/>
                    <a:lstStyle/>
                    <a:p>
                      <a:r>
                        <a:rPr lang="en-US" dirty="0"/>
                        <a:t>VL Test Result Recorded in Green Book – Yes</a:t>
                      </a:r>
                    </a:p>
                  </a:txBody>
                  <a:tcPr/>
                </a:tc>
                <a:extLst>
                  <a:ext uri="{0D108BD9-81ED-4DB2-BD59-A6C34878D82A}">
                    <a16:rowId xmlns:a16="http://schemas.microsoft.com/office/drawing/2014/main" val="2084457234"/>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292625204"/>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221458379"/>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080095169"/>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6174455"/>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962976"/>
                  </a:ext>
                </a:extLst>
              </a:tr>
              <a:tr h="370840">
                <a:tc>
                  <a:txBody>
                    <a:bodyPr/>
                    <a:lstStyle/>
                    <a:p>
                      <a:r>
                        <a:rPr lang="en-US" dirty="0"/>
                        <a:t>TOTALS</a:t>
                      </a:r>
                    </a:p>
                  </a:txBody>
                  <a:tcPr/>
                </a:tc>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of Tests Returned to Clinic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of Results in Green Book</a:t>
                      </a:r>
                    </a:p>
                    <a:p>
                      <a:endParaRPr lang="en-US" dirty="0"/>
                    </a:p>
                  </a:txBody>
                  <a:tcPr/>
                </a:tc>
                <a:extLst>
                  <a:ext uri="{0D108BD9-81ED-4DB2-BD59-A6C34878D82A}">
                    <a16:rowId xmlns:a16="http://schemas.microsoft.com/office/drawing/2014/main" val="3519507094"/>
                  </a:ext>
                </a:extLst>
              </a:tr>
            </a:tbl>
          </a:graphicData>
        </a:graphic>
      </p:graphicFrame>
      <p:pic>
        <p:nvPicPr>
          <p:cNvPr id="5" name="Picture 4">
            <a:extLst>
              <a:ext uri="{FF2B5EF4-FFF2-40B4-BE49-F238E27FC236}">
                <a16:creationId xmlns:a16="http://schemas.microsoft.com/office/drawing/2014/main" id="{44D080BD-A163-4318-8818-9721B75961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130"/>
            <a:ext cx="769689" cy="863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D1E23C1C-108E-471B-8F96-D9E18879FF5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53800" y="5917684"/>
            <a:ext cx="769689" cy="863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4363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97342-60B2-1544-9C84-C61E6DDAB535}"/>
              </a:ext>
            </a:extLst>
          </p:cNvPr>
          <p:cNvSpPr>
            <a:spLocks noGrp="1"/>
          </p:cNvSpPr>
          <p:nvPr>
            <p:ph type="title"/>
          </p:nvPr>
        </p:nvSpPr>
        <p:spPr/>
        <p:txBody>
          <a:bodyPr/>
          <a:lstStyle/>
          <a:p>
            <a:r>
              <a:rPr lang="en-US" dirty="0"/>
              <a:t>Data Collection for Aim #1</a:t>
            </a:r>
          </a:p>
        </p:txBody>
      </p:sp>
      <p:sp>
        <p:nvSpPr>
          <p:cNvPr id="3" name="Content Placeholder 2">
            <a:extLst>
              <a:ext uri="{FF2B5EF4-FFF2-40B4-BE49-F238E27FC236}">
                <a16:creationId xmlns:a16="http://schemas.microsoft.com/office/drawing/2014/main" id="{9A77E504-67DB-A34F-B414-6DCB0E04C3CA}"/>
              </a:ext>
            </a:extLst>
          </p:cNvPr>
          <p:cNvSpPr>
            <a:spLocks noGrp="1"/>
          </p:cNvSpPr>
          <p:nvPr>
            <p:ph idx="1"/>
          </p:nvPr>
        </p:nvSpPr>
        <p:spPr/>
        <p:txBody>
          <a:bodyPr>
            <a:normAutofit lnSpcReduction="10000"/>
          </a:bodyPr>
          <a:lstStyle/>
          <a:p>
            <a:pPr marL="0" indent="0">
              <a:buNone/>
            </a:pPr>
            <a:r>
              <a:rPr lang="en-US" dirty="0"/>
              <a:t>Baseline Data </a:t>
            </a:r>
          </a:p>
          <a:p>
            <a:pPr lvl="1"/>
            <a:r>
              <a:rPr lang="en-US" dirty="0"/>
              <a:t>Chooses 6 cohorts – October 2018 to March 2019</a:t>
            </a:r>
          </a:p>
          <a:p>
            <a:pPr lvl="1"/>
            <a:r>
              <a:rPr lang="en-US" dirty="0"/>
              <a:t>Select 25 red &amp; green tagged charts randomly from each cohort</a:t>
            </a:r>
          </a:p>
          <a:p>
            <a:pPr lvl="1"/>
            <a:r>
              <a:rPr lang="en-US" dirty="0"/>
              <a:t>Determine if the VL Test results were recorded in Green Book</a:t>
            </a:r>
          </a:p>
          <a:p>
            <a:pPr lvl="1"/>
            <a:r>
              <a:rPr lang="en-US" dirty="0"/>
              <a:t>Complete Data Collection Record</a:t>
            </a:r>
          </a:p>
          <a:p>
            <a:r>
              <a:rPr lang="en-US" dirty="0"/>
              <a:t>Prospective Data</a:t>
            </a:r>
          </a:p>
          <a:p>
            <a:pPr lvl="1"/>
            <a:r>
              <a:rPr lang="en-US" dirty="0"/>
              <a:t>At the end of each Clinic day, pull a sample of charts that have been seen in clinic on that day</a:t>
            </a:r>
          </a:p>
          <a:p>
            <a:pPr lvl="1"/>
            <a:r>
              <a:rPr lang="en-US" dirty="0"/>
              <a:t>Review the first 5 charts that have a viral load test result available</a:t>
            </a:r>
          </a:p>
          <a:p>
            <a:pPr lvl="1"/>
            <a:r>
              <a:rPr lang="en-US" dirty="0"/>
              <a:t>Determine if the VL Test results were recorded in Green Book</a:t>
            </a:r>
          </a:p>
          <a:p>
            <a:pPr lvl="1"/>
            <a:r>
              <a:rPr lang="en-US" dirty="0"/>
              <a:t>Complete Data Collection Record</a:t>
            </a:r>
          </a:p>
          <a:p>
            <a:pPr lvl="1"/>
            <a:endParaRPr lang="en-US" dirty="0"/>
          </a:p>
          <a:p>
            <a:pPr lvl="1"/>
            <a:endParaRPr lang="en-US" dirty="0"/>
          </a:p>
          <a:p>
            <a:endParaRPr lang="en-US" dirty="0"/>
          </a:p>
          <a:p>
            <a:endParaRPr lang="en-US" dirty="0"/>
          </a:p>
        </p:txBody>
      </p:sp>
      <p:pic>
        <p:nvPicPr>
          <p:cNvPr id="4" name="Picture 3">
            <a:extLst>
              <a:ext uri="{FF2B5EF4-FFF2-40B4-BE49-F238E27FC236}">
                <a16:creationId xmlns:a16="http://schemas.microsoft.com/office/drawing/2014/main" id="{44D080BD-A163-4318-8818-9721B75961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130"/>
            <a:ext cx="838200" cy="94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D1E23C1C-108E-471B-8F96-D9E18879FF5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53800" y="5917684"/>
            <a:ext cx="838200" cy="94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72417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3212</TotalTime>
  <Words>1918</Words>
  <Application>Microsoft Office PowerPoint</Application>
  <PresentationFormat>Widescreen</PresentationFormat>
  <Paragraphs>246</Paragraphs>
  <Slides>30</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Calibri Light</vt:lpstr>
      <vt:lpstr>Garamond</vt:lpstr>
      <vt:lpstr>Times New Roman</vt:lpstr>
      <vt:lpstr>Wingdings</vt:lpstr>
      <vt:lpstr>Office Theme</vt:lpstr>
      <vt:lpstr> Data Collection Plan</vt:lpstr>
      <vt:lpstr>Outline</vt:lpstr>
      <vt:lpstr>Why Measure?</vt:lpstr>
      <vt:lpstr>Why Measure?</vt:lpstr>
      <vt:lpstr>PowerPoint Presentation</vt:lpstr>
      <vt:lpstr>PowerPoint Presentation</vt:lpstr>
      <vt:lpstr>Overarching Goal Phase 1: Improve Utilization of Viral Load Test Results</vt:lpstr>
      <vt:lpstr>Aim #1  Increase proportion of Viral Load Test Results recorded in patient record (Green Book) from _________ to 95% by 22 January 2020.</vt:lpstr>
      <vt:lpstr>Data Collection for Aim #1</vt:lpstr>
      <vt:lpstr>Overarching Goal Phase 2: Improve Patient Care According to Guidelines</vt:lpstr>
      <vt:lpstr>Aim #2  Increase proportion of High Viral Load (HVL) Patients cared for according to guidelines from _________ to __________ by 15 November 2020.</vt:lpstr>
      <vt:lpstr>Baseline Data Collection - Facility </vt:lpstr>
      <vt:lpstr>Data Collection for Aim #2</vt:lpstr>
      <vt:lpstr>Overarching Goal Phase 3: Improve Viral Load Coverage</vt:lpstr>
      <vt:lpstr>Aim #3  Increase proportion of Eligible Patients with a Viral Load Test completed* in the past 12 months from _________ to __________ by 15 November 2020.</vt:lpstr>
      <vt:lpstr>Overarching Goal - Laboratory: Improve Turnaround Time</vt:lpstr>
      <vt:lpstr>Overarching Goal - Laboratory: Improve Specimen Rejection Rates</vt:lpstr>
      <vt:lpstr>CLI QI Collaborative Indicator Guide - Facility </vt:lpstr>
      <vt:lpstr>CLI QI Collaborative Indicator Guide - Laboratory </vt:lpstr>
      <vt:lpstr>PowerPoint Presentation</vt:lpstr>
      <vt:lpstr>Baseline Data Reporting tool (HVL) </vt:lpstr>
      <vt:lpstr>Baseline Data Collection &amp; Reporting </vt:lpstr>
      <vt:lpstr>Baseline Data Collection - Laboratory </vt:lpstr>
      <vt:lpstr>Facility Runchats and Cascade </vt:lpstr>
      <vt:lpstr>PowerPoint Presentation</vt:lpstr>
      <vt:lpstr>PowerPoint Presentation</vt:lpstr>
      <vt:lpstr>Data Collection and Reporting Requirements</vt:lpstr>
      <vt:lpstr>CQI Baseline Data Collection next steps</vt:lpstr>
      <vt:lpstr>Implementation of Improvement Work is vital for success!</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PM Data Presentation</dc:title>
  <dc:creator>JM</dc:creator>
  <cp:lastModifiedBy>Yao, Katy (CDC/DDPHSIS/CGH/DGHT)</cp:lastModifiedBy>
  <cp:revision>60</cp:revision>
  <dcterms:created xsi:type="dcterms:W3CDTF">2017-01-29T19:22:13Z</dcterms:created>
  <dcterms:modified xsi:type="dcterms:W3CDTF">2019-11-04T15:49:54Z</dcterms:modified>
</cp:coreProperties>
</file>