
<file path=[Content_Types].xml><?xml version="1.0" encoding="utf-8"?>
<Types xmlns="http://schemas.openxmlformats.org/package/2006/content-types">
  <Default Extension="(null)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2.xml" ContentType="application/vnd.openxmlformats-officedocument.drawingml.chartshapes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3.xml" ContentType="application/vnd.openxmlformats-officedocument.drawingml.chartshapes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2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318" r:id="rId2"/>
    <p:sldId id="259" r:id="rId3"/>
    <p:sldId id="271" r:id="rId4"/>
    <p:sldId id="319" r:id="rId5"/>
    <p:sldId id="272" r:id="rId6"/>
    <p:sldId id="273" r:id="rId7"/>
    <p:sldId id="274" r:id="rId8"/>
    <p:sldId id="306" r:id="rId9"/>
    <p:sldId id="290" r:id="rId10"/>
    <p:sldId id="473" r:id="rId11"/>
    <p:sldId id="308" r:id="rId12"/>
    <p:sldId id="460" r:id="rId13"/>
    <p:sldId id="288" r:id="rId14"/>
    <p:sldId id="291" r:id="rId15"/>
    <p:sldId id="287" r:id="rId16"/>
    <p:sldId id="354" r:id="rId17"/>
    <p:sldId id="498" r:id="rId18"/>
    <p:sldId id="310" r:id="rId19"/>
    <p:sldId id="320" r:id="rId20"/>
    <p:sldId id="497" r:id="rId21"/>
    <p:sldId id="323" r:id="rId22"/>
    <p:sldId id="263" r:id="rId23"/>
    <p:sldId id="280" r:id="rId24"/>
    <p:sldId id="313" r:id="rId25"/>
    <p:sldId id="268" r:id="rId26"/>
    <p:sldId id="338" r:id="rId27"/>
    <p:sldId id="340" r:id="rId28"/>
    <p:sldId id="351" r:id="rId29"/>
    <p:sldId id="284" r:id="rId30"/>
    <p:sldId id="349" r:id="rId31"/>
    <p:sldId id="329" r:id="rId32"/>
    <p:sldId id="355" r:id="rId33"/>
    <p:sldId id="269" r:id="rId34"/>
    <p:sldId id="358" r:id="rId35"/>
    <p:sldId id="492" r:id="rId36"/>
    <p:sldId id="282" r:id="rId37"/>
    <p:sldId id="266" r:id="rId38"/>
    <p:sldId id="275" r:id="rId39"/>
    <p:sldId id="475" r:id="rId40"/>
    <p:sldId id="352" r:id="rId41"/>
    <p:sldId id="283" r:id="rId42"/>
    <p:sldId id="474" r:id="rId43"/>
    <p:sldId id="353" r:id="rId44"/>
    <p:sldId id="356" r:id="rId45"/>
    <p:sldId id="462" r:id="rId46"/>
    <p:sldId id="463" r:id="rId47"/>
    <p:sldId id="464" r:id="rId48"/>
    <p:sldId id="465" r:id="rId49"/>
    <p:sldId id="270" r:id="rId50"/>
    <p:sldId id="482" r:id="rId51"/>
    <p:sldId id="476" r:id="rId52"/>
    <p:sldId id="480" r:id="rId53"/>
    <p:sldId id="481" r:id="rId54"/>
    <p:sldId id="331" r:id="rId55"/>
    <p:sldId id="483" r:id="rId56"/>
    <p:sldId id="469" r:id="rId57"/>
    <p:sldId id="484" r:id="rId58"/>
    <p:sldId id="471" r:id="rId59"/>
    <p:sldId id="485" r:id="rId60"/>
    <p:sldId id="276" r:id="rId61"/>
    <p:sldId id="277" r:id="rId62"/>
    <p:sldId id="489" r:id="rId63"/>
    <p:sldId id="488" r:id="rId64"/>
    <p:sldId id="470" r:id="rId65"/>
    <p:sldId id="472" r:id="rId66"/>
    <p:sldId id="477" r:id="rId67"/>
    <p:sldId id="491" r:id="rId68"/>
    <p:sldId id="267" r:id="rId69"/>
    <p:sldId id="493" r:id="rId70"/>
    <p:sldId id="258" r:id="rId71"/>
    <p:sldId id="494" r:id="rId72"/>
    <p:sldId id="495" r:id="rId73"/>
    <p:sldId id="261" r:id="rId74"/>
    <p:sldId id="262" r:id="rId75"/>
    <p:sldId id="496" r:id="rId76"/>
    <p:sldId id="264" r:id="rId77"/>
    <p:sldId id="265" r:id="rId78"/>
    <p:sldId id="479" r:id="rId79"/>
    <p:sldId id="278" r:id="rId8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7413"/>
    <p:restoredTop sz="91429"/>
  </p:normalViewPr>
  <p:slideViewPr>
    <p:cSldViewPr snapToGrid="0" snapToObjects="1">
      <p:cViewPr varScale="1">
        <p:scale>
          <a:sx n="49" d="100"/>
          <a:sy n="49" d="100"/>
        </p:scale>
        <p:origin x="20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cdc.gov\private\M111\dbx4\Lab%20Support%20Team\2017%20Meetings\2017%20LARC\May%20Swaziland%20Meeting\Piggs%20Peak%20LARC\Malawi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Chart%202%20in%20Microsoft%20PowerPoint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cdc.gov\private\M111\dbx4\Lab%20Support%20Team\2017%20Meetings\2017%20LARC\May%20Swaziland%20Meeting\Piggs%20Peak%20LARC\Malawi%20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cdc.gov\private\M111\dbx4\Lab%20Support%20Team\2017%20Meetings\2017%20LARC\Swaziland\MotshaneHVL%20raw%20dat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FINAL%20MARCH%20REPORTS\LARC%20PPT\LARC%20PROJECT%20M&amp;E%20DATA%20SUMMARY%20%20EVERY%20MONTH_Chart.xls" TargetMode="External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Chart%202%20in%20Microsoft%20PowerPoint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% VL samples collected from eligible patients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Sheet1!$B$4:$B$7</c:f>
              <c:numCache>
                <c:formatCode>mmm\-yy</c:formatCode>
                <c:ptCount val="4"/>
                <c:pt idx="0">
                  <c:v>42705</c:v>
                </c:pt>
                <c:pt idx="1">
                  <c:v>42856</c:v>
                </c:pt>
                <c:pt idx="2">
                  <c:v>42887</c:v>
                </c:pt>
                <c:pt idx="3">
                  <c:v>42917</c:v>
                </c:pt>
              </c:numCache>
            </c:numRef>
          </c:cat>
          <c:val>
            <c:numRef>
              <c:f>Sheet1!$C$4:$C$7</c:f>
              <c:numCache>
                <c:formatCode>0%</c:formatCode>
                <c:ptCount val="4"/>
                <c:pt idx="0">
                  <c:v>0.45</c:v>
                </c:pt>
                <c:pt idx="1">
                  <c:v>0.73</c:v>
                </c:pt>
                <c:pt idx="2">
                  <c:v>0.74</c:v>
                </c:pt>
                <c:pt idx="3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0B-48A3-B505-43E7ED874B7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62284936"/>
        <c:axId val="262284608"/>
      </c:barChart>
      <c:dateAx>
        <c:axId val="26228493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2284608"/>
        <c:crosses val="autoZero"/>
        <c:auto val="1"/>
        <c:lblOffset val="100"/>
        <c:baseTimeUnit val="months"/>
      </c:dateAx>
      <c:valAx>
        <c:axId val="26228460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228493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990595427197605E-2"/>
          <c:y val="0.17323309923475516"/>
          <c:w val="0.93873214730346899"/>
          <c:h val="0.7386118192738742"/>
        </c:manualLayout>
      </c:layout>
      <c:lineChart>
        <c:grouping val="standard"/>
        <c:varyColors val="0"/>
        <c:ser>
          <c:idx val="0"/>
          <c:order val="0"/>
          <c:tx>
            <c:strRef>
              <c:f>'[Chart in Microsoft PowerPoint]Sheet2'!$D$99</c:f>
              <c:strCache>
                <c:ptCount val="1"/>
                <c:pt idx="0">
                  <c:v>% missed appointments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PowerPoint]Sheet2'!$C$100:$C$112</c:f>
              <c:strCache>
                <c:ptCount val="13"/>
                <c:pt idx="0">
                  <c:v>Jul-18</c:v>
                </c:pt>
                <c:pt idx="1">
                  <c:v>Aug-18</c:v>
                </c:pt>
                <c:pt idx="2">
                  <c:v>Sep-18</c:v>
                </c:pt>
                <c:pt idx="3">
                  <c:v>Oct-18</c:v>
                </c:pt>
                <c:pt idx="4">
                  <c:v>Nov-18</c:v>
                </c:pt>
                <c:pt idx="5">
                  <c:v>1st 2 weeks Dec 18</c:v>
                </c:pt>
                <c:pt idx="6">
                  <c:v>2nd 2 weeks Dec 18</c:v>
                </c:pt>
                <c:pt idx="7">
                  <c:v>1st 2 Weeks Jan 19</c:v>
                </c:pt>
                <c:pt idx="8">
                  <c:v>2nd 2 Weeks Jan 19</c:v>
                </c:pt>
                <c:pt idx="9">
                  <c:v>1st 2 Weeks Feb 19</c:v>
                </c:pt>
                <c:pt idx="10">
                  <c:v>2nd 2 Weeks Feb 19</c:v>
                </c:pt>
                <c:pt idx="11">
                  <c:v>1st 2 Weeks Mar 19</c:v>
                </c:pt>
                <c:pt idx="12">
                  <c:v>2nd 2 weeks Mar 19</c:v>
                </c:pt>
              </c:strCache>
            </c:strRef>
          </c:cat>
          <c:val>
            <c:numRef>
              <c:f>'[Chart in Microsoft PowerPoint]Sheet2'!$D$100:$D$112</c:f>
              <c:numCache>
                <c:formatCode>0%</c:formatCode>
                <c:ptCount val="13"/>
                <c:pt idx="0">
                  <c:v>0.18</c:v>
                </c:pt>
                <c:pt idx="1">
                  <c:v>0.27</c:v>
                </c:pt>
                <c:pt idx="2">
                  <c:v>0.21</c:v>
                </c:pt>
                <c:pt idx="3">
                  <c:v>0.25</c:v>
                </c:pt>
                <c:pt idx="4">
                  <c:v>0.17</c:v>
                </c:pt>
                <c:pt idx="5">
                  <c:v>0.17</c:v>
                </c:pt>
                <c:pt idx="6">
                  <c:v>0.15</c:v>
                </c:pt>
                <c:pt idx="7">
                  <c:v>0.08</c:v>
                </c:pt>
                <c:pt idx="8">
                  <c:v>0.06</c:v>
                </c:pt>
                <c:pt idx="9">
                  <c:v>0.04</c:v>
                </c:pt>
                <c:pt idx="10">
                  <c:v>0.04</c:v>
                </c:pt>
                <c:pt idx="11">
                  <c:v>0.03</c:v>
                </c:pt>
                <c:pt idx="12">
                  <c:v>0.03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4A6-4F39-A201-1BF5C32020E2}"/>
            </c:ext>
          </c:extLst>
        </c:ser>
        <c:ser>
          <c:idx val="1"/>
          <c:order val="1"/>
          <c:tx>
            <c:strRef>
              <c:f>'[Chart in Microsoft PowerPoint]Sheet2'!$E$99</c:f>
              <c:strCache>
                <c:ptCount val="1"/>
                <c:pt idx="0">
                  <c:v>Target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'[Chart in Microsoft PowerPoint]Sheet2'!$C$100:$C$112</c:f>
              <c:strCache>
                <c:ptCount val="13"/>
                <c:pt idx="0">
                  <c:v>Jul-18</c:v>
                </c:pt>
                <c:pt idx="1">
                  <c:v>Aug-18</c:v>
                </c:pt>
                <c:pt idx="2">
                  <c:v>Sep-18</c:v>
                </c:pt>
                <c:pt idx="3">
                  <c:v>Oct-18</c:v>
                </c:pt>
                <c:pt idx="4">
                  <c:v>Nov-18</c:v>
                </c:pt>
                <c:pt idx="5">
                  <c:v>1st 2 weeks Dec 18</c:v>
                </c:pt>
                <c:pt idx="6">
                  <c:v>2nd 2 weeks Dec 18</c:v>
                </c:pt>
                <c:pt idx="7">
                  <c:v>1st 2 Weeks Jan 19</c:v>
                </c:pt>
                <c:pt idx="8">
                  <c:v>2nd 2 Weeks Jan 19</c:v>
                </c:pt>
                <c:pt idx="9">
                  <c:v>1st 2 Weeks Feb 19</c:v>
                </c:pt>
                <c:pt idx="10">
                  <c:v>2nd 2 Weeks Feb 19</c:v>
                </c:pt>
                <c:pt idx="11">
                  <c:v>1st 2 Weeks Mar 19</c:v>
                </c:pt>
                <c:pt idx="12">
                  <c:v>2nd 2 weeks Mar 19</c:v>
                </c:pt>
              </c:strCache>
            </c:strRef>
          </c:cat>
          <c:val>
            <c:numRef>
              <c:f>'[Chart in Microsoft PowerPoint]Sheet2'!$E$100:$E$112</c:f>
              <c:numCache>
                <c:formatCode>0%</c:formatCode>
                <c:ptCount val="13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4">
                  <c:v>0.1</c:v>
                </c:pt>
                <c:pt idx="5">
                  <c:v>0.1</c:v>
                </c:pt>
                <c:pt idx="6">
                  <c:v>0.1</c:v>
                </c:pt>
                <c:pt idx="7">
                  <c:v>0.1</c:v>
                </c:pt>
                <c:pt idx="8">
                  <c:v>0.1</c:v>
                </c:pt>
                <c:pt idx="9">
                  <c:v>0.1</c:v>
                </c:pt>
                <c:pt idx="10">
                  <c:v>0.1</c:v>
                </c:pt>
                <c:pt idx="11">
                  <c:v>0.1</c:v>
                </c:pt>
                <c:pt idx="12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4A6-4F39-A201-1BF5C32020E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30660632"/>
        <c:axId val="231937128"/>
      </c:lineChart>
      <c:catAx>
        <c:axId val="230660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937128"/>
        <c:crosses val="autoZero"/>
        <c:auto val="1"/>
        <c:lblAlgn val="ctr"/>
        <c:lblOffset val="100"/>
        <c:noMultiLvlLbl val="0"/>
      </c:catAx>
      <c:valAx>
        <c:axId val="231937128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0660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0325510399645103"/>
          <c:y val="1.4225962044685203E-2"/>
          <c:w val="0.72021081093526618"/>
          <c:h val="8.70135013550406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278699938522617E-2"/>
          <c:y val="0.24855233617663938"/>
          <c:w val="0.90211779378641499"/>
          <c:h val="0.51592647453721752"/>
        </c:manualLayout>
      </c:layout>
      <c:lineChart>
        <c:grouping val="standard"/>
        <c:varyColors val="0"/>
        <c:ser>
          <c:idx val="0"/>
          <c:order val="0"/>
          <c:tx>
            <c:strRef>
              <c:f>'[Chart in Microsoft PowerPoint]JUN-OCT 2018'!$A$17</c:f>
              <c:strCache>
                <c:ptCount val="1"/>
                <c:pt idx="0">
                  <c:v>%Missing Results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PowerPoint]JUN-OCT 2018'!$B$16:$R$16</c:f>
              <c:strCache>
                <c:ptCount val="16"/>
                <c:pt idx="0">
                  <c:v>Jun-18</c:v>
                </c:pt>
                <c:pt idx="1">
                  <c:v>Jul-18</c:v>
                </c:pt>
                <c:pt idx="2">
                  <c:v>Aug-18</c:v>
                </c:pt>
                <c:pt idx="3">
                  <c:v>1st 2 wks Sep 2018</c:v>
                </c:pt>
                <c:pt idx="4">
                  <c:v>2nd 2 wks Sep 2018</c:v>
                </c:pt>
                <c:pt idx="5">
                  <c:v>1st 2 wks Oct 2018</c:v>
                </c:pt>
                <c:pt idx="6">
                  <c:v>2nd 2 wks Oct 2018</c:v>
                </c:pt>
                <c:pt idx="7">
                  <c:v>1st 2 wks Nov 2018</c:v>
                </c:pt>
                <c:pt idx="8">
                  <c:v>2nd 2 wks Nov 2018</c:v>
                </c:pt>
                <c:pt idx="9">
                  <c:v>1st 2 wks Dec 2018</c:v>
                </c:pt>
                <c:pt idx="10">
                  <c:v>2nd 2 wks Dec 2018</c:v>
                </c:pt>
                <c:pt idx="11">
                  <c:v>1st 2 wks Jan 2019</c:v>
                </c:pt>
                <c:pt idx="12">
                  <c:v>2nd 2 wks Jan 2019</c:v>
                </c:pt>
                <c:pt idx="13">
                  <c:v>1st 2 wks Feb 2019</c:v>
                </c:pt>
                <c:pt idx="14">
                  <c:v>2nd 2 wks Feb 2019</c:v>
                </c:pt>
                <c:pt idx="15">
                  <c:v>1st 2 wks Mar 2019</c:v>
                </c:pt>
              </c:strCache>
            </c:strRef>
          </c:cat>
          <c:val>
            <c:numRef>
              <c:f>'[Chart in Microsoft PowerPoint]JUN-OCT 2018'!$B$17:$R$17</c:f>
              <c:numCache>
                <c:formatCode>0%</c:formatCode>
                <c:ptCount val="17"/>
                <c:pt idx="0">
                  <c:v>3.4000000000000002E-2</c:v>
                </c:pt>
                <c:pt idx="1">
                  <c:v>5.0000000000000001E-3</c:v>
                </c:pt>
                <c:pt idx="2">
                  <c:v>0</c:v>
                </c:pt>
                <c:pt idx="3">
                  <c:v>0</c:v>
                </c:pt>
                <c:pt idx="4">
                  <c:v>0.02</c:v>
                </c:pt>
                <c:pt idx="5">
                  <c:v>0</c:v>
                </c:pt>
                <c:pt idx="6">
                  <c:v>0</c:v>
                </c:pt>
                <c:pt idx="7">
                  <c:v>2.5000000000000001E-2</c:v>
                </c:pt>
                <c:pt idx="8">
                  <c:v>0.02</c:v>
                </c:pt>
                <c:pt idx="9">
                  <c:v>0</c:v>
                </c:pt>
                <c:pt idx="10">
                  <c:v>0.43</c:v>
                </c:pt>
                <c:pt idx="11">
                  <c:v>0.17</c:v>
                </c:pt>
                <c:pt idx="12">
                  <c:v>0.32</c:v>
                </c:pt>
                <c:pt idx="13">
                  <c:v>0.41</c:v>
                </c:pt>
                <c:pt idx="14">
                  <c:v>1</c:v>
                </c:pt>
                <c:pt idx="15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712-4EF0-83EF-486CFD2FEE2B}"/>
            </c:ext>
          </c:extLst>
        </c:ser>
        <c:ser>
          <c:idx val="1"/>
          <c:order val="1"/>
          <c:tx>
            <c:strRef>
              <c:f>'[Chart in Microsoft PowerPoint]JUN-OCT 2018'!$A$18</c:f>
              <c:strCache>
                <c:ptCount val="1"/>
                <c:pt idx="0">
                  <c:v>Target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'[Chart in Microsoft PowerPoint]JUN-OCT 2018'!$B$16:$R$16</c:f>
              <c:strCache>
                <c:ptCount val="16"/>
                <c:pt idx="0">
                  <c:v>Jun-18</c:v>
                </c:pt>
                <c:pt idx="1">
                  <c:v>Jul-18</c:v>
                </c:pt>
                <c:pt idx="2">
                  <c:v>Aug-18</c:v>
                </c:pt>
                <c:pt idx="3">
                  <c:v>1st 2 wks Sep 2018</c:v>
                </c:pt>
                <c:pt idx="4">
                  <c:v>2nd 2 wks Sep 2018</c:v>
                </c:pt>
                <c:pt idx="5">
                  <c:v>1st 2 wks Oct 2018</c:v>
                </c:pt>
                <c:pt idx="6">
                  <c:v>2nd 2 wks Oct 2018</c:v>
                </c:pt>
                <c:pt idx="7">
                  <c:v>1st 2 wks Nov 2018</c:v>
                </c:pt>
                <c:pt idx="8">
                  <c:v>2nd 2 wks Nov 2018</c:v>
                </c:pt>
                <c:pt idx="9">
                  <c:v>1st 2 wks Dec 2018</c:v>
                </c:pt>
                <c:pt idx="10">
                  <c:v>2nd 2 wks Dec 2018</c:v>
                </c:pt>
                <c:pt idx="11">
                  <c:v>1st 2 wks Jan 2019</c:v>
                </c:pt>
                <c:pt idx="12">
                  <c:v>2nd 2 wks Jan 2019</c:v>
                </c:pt>
                <c:pt idx="13">
                  <c:v>1st 2 wks Feb 2019</c:v>
                </c:pt>
                <c:pt idx="14">
                  <c:v>2nd 2 wks Feb 2019</c:v>
                </c:pt>
                <c:pt idx="15">
                  <c:v>1st 2 wks Mar 2019</c:v>
                </c:pt>
              </c:strCache>
            </c:strRef>
          </c:cat>
          <c:val>
            <c:numRef>
              <c:f>'[Chart in Microsoft PowerPoint]JUN-OCT 2018'!$B$18:$R$18</c:f>
              <c:numCache>
                <c:formatCode>0%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712-4EF0-83EF-486CFD2FEE2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40038056"/>
        <c:axId val="442215064"/>
      </c:lineChart>
      <c:catAx>
        <c:axId val="440038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2215064"/>
        <c:crosses val="autoZero"/>
        <c:auto val="1"/>
        <c:lblAlgn val="ctr"/>
        <c:lblOffset val="100"/>
        <c:noMultiLvlLbl val="0"/>
      </c:catAx>
      <c:valAx>
        <c:axId val="442215064"/>
        <c:scaling>
          <c:orientation val="minMax"/>
          <c:max val="0.5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003805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1595832106650099"/>
          <c:y val="4.6453670693464295E-2"/>
          <c:w val="0.768083357866998"/>
          <c:h val="8.08671839565359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/>
              <a:t>QI Project Run Chart (Example)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Sheet1!$C$3</c:f>
              <c:strCache>
                <c:ptCount val="1"/>
                <c:pt idx="0">
                  <c:v>Metric</c:v>
                </c:pt>
              </c:strCache>
            </c:strRef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Sheet1!$B$4:$B$7</c:f>
              <c:strCache>
                <c:ptCount val="4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</c:strCache>
            </c:strRef>
          </c:cat>
          <c:val>
            <c:numRef>
              <c:f>Sheet1!$C$4:$C$7</c:f>
              <c:numCache>
                <c:formatCode>General</c:formatCode>
                <c:ptCount val="4"/>
                <c:pt idx="0">
                  <c:v>62</c:v>
                </c:pt>
                <c:pt idx="1">
                  <c:v>92</c:v>
                </c:pt>
                <c:pt idx="2">
                  <c:v>73</c:v>
                </c:pt>
                <c:pt idx="3">
                  <c:v>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017-7E47-940B-E2736329026B}"/>
            </c:ext>
          </c:extLst>
        </c:ser>
        <c:ser>
          <c:idx val="1"/>
          <c:order val="1"/>
          <c:tx>
            <c:strRef>
              <c:f>Sheet1!$D$3</c:f>
              <c:strCache>
                <c:ptCount val="1"/>
                <c:pt idx="0">
                  <c:v>Goal</c:v>
                </c:pt>
              </c:strCache>
            </c:strRef>
          </c:tx>
          <c:spPr>
            <a:ln w="12700" cap="rnd">
              <a:solidFill>
                <a:srgbClr val="C00000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Sheet1!$B$4:$B$7</c:f>
              <c:strCache>
                <c:ptCount val="4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</c:strCache>
            </c:strRef>
          </c:cat>
          <c:val>
            <c:numRef>
              <c:f>Sheet1!$D$4:$D$7</c:f>
              <c:numCache>
                <c:formatCode>General</c:formatCode>
                <c:ptCount val="4"/>
                <c:pt idx="0">
                  <c:v>95</c:v>
                </c:pt>
                <c:pt idx="1">
                  <c:v>95</c:v>
                </c:pt>
                <c:pt idx="2">
                  <c:v>95</c:v>
                </c:pt>
                <c:pt idx="3">
                  <c:v>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017-7E47-940B-E2736329026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64572016"/>
        <c:axId val="457198520"/>
      </c:lineChart>
      <c:catAx>
        <c:axId val="4645720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/>
                  <a:t>TIME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7198520"/>
        <c:crosses val="autoZero"/>
        <c:auto val="1"/>
        <c:lblAlgn val="ctr"/>
        <c:lblOffset val="100"/>
        <c:noMultiLvlLbl val="0"/>
      </c:catAx>
      <c:valAx>
        <c:axId val="457198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/>
                  <a:t>METRIC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4572016"/>
        <c:crosses val="autoZero"/>
        <c:crossBetween val="between"/>
        <c:majorUnit val="20"/>
        <c:minorUnit val="10"/>
      </c:valAx>
      <c:spPr>
        <a:noFill/>
        <a:ln w="12700">
          <a:noFill/>
        </a:ln>
        <a:effectLst/>
      </c:spPr>
    </c:plotArea>
    <c:legend>
      <c:legendPos val="b"/>
      <c:layout>
        <c:manualLayout>
          <c:xMode val="edge"/>
          <c:yMode val="edge"/>
          <c:x val="0.21228903123789855"/>
          <c:y val="0.85684690912565287"/>
          <c:w val="0.73423300955208459"/>
          <c:h val="9.96758305389026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57150">
      <a:solidFill>
        <a:schemeClr val="accent2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62829111223073"/>
          <c:y val="0.19239360308978112"/>
          <c:w val="0.89591446279812847"/>
          <c:h val="0.60904741222293834"/>
        </c:manualLayout>
      </c:layout>
      <c:lineChart>
        <c:grouping val="standard"/>
        <c:varyColors val="0"/>
        <c:ser>
          <c:idx val="0"/>
          <c:order val="0"/>
          <c:tx>
            <c:strRef>
              <c:f>'[Chart in Microsoft PowerPoint]Sheet2'!$J$1</c:f>
              <c:strCache>
                <c:ptCount val="1"/>
                <c:pt idx="0">
                  <c:v>% HVL results in green cards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PowerPoint]Sheet2'!$I$2:$I$18</c:f>
              <c:strCache>
                <c:ptCount val="17"/>
                <c:pt idx="0">
                  <c:v>Jun-18</c:v>
                </c:pt>
                <c:pt idx="1">
                  <c:v>Jul-18</c:v>
                </c:pt>
                <c:pt idx="2">
                  <c:v>Aug-18</c:v>
                </c:pt>
                <c:pt idx="3">
                  <c:v>1-15th Sep 2018</c:v>
                </c:pt>
                <c:pt idx="4">
                  <c:v>15-30th Sep  2018</c:v>
                </c:pt>
                <c:pt idx="5">
                  <c:v>1-14th Oct 2018</c:v>
                </c:pt>
                <c:pt idx="6">
                  <c:v>15-31st Oct 2018</c:v>
                </c:pt>
                <c:pt idx="7">
                  <c:v>1-14th Nov 2018</c:v>
                </c:pt>
                <c:pt idx="8">
                  <c:v>15-31st Nov 2018</c:v>
                </c:pt>
                <c:pt idx="9">
                  <c:v>1-14th Dec 2018</c:v>
                </c:pt>
                <c:pt idx="10">
                  <c:v>15-31st Dec 2018</c:v>
                </c:pt>
                <c:pt idx="11">
                  <c:v>1-14th Jan 2019</c:v>
                </c:pt>
                <c:pt idx="12">
                  <c:v>15-31st Jan 2019</c:v>
                </c:pt>
                <c:pt idx="13">
                  <c:v>1-14th Feb 2019</c:v>
                </c:pt>
                <c:pt idx="14">
                  <c:v>15-28 Feb 2019</c:v>
                </c:pt>
                <c:pt idx="15">
                  <c:v>1-14th Mar 2019</c:v>
                </c:pt>
                <c:pt idx="16">
                  <c:v>15-30th Mar 2019</c:v>
                </c:pt>
              </c:strCache>
            </c:strRef>
          </c:cat>
          <c:val>
            <c:numRef>
              <c:f>'[Chart in Microsoft PowerPoint]Sheet2'!$J$2:$J$18</c:f>
              <c:numCache>
                <c:formatCode>0%</c:formatCode>
                <c:ptCount val="17"/>
                <c:pt idx="0">
                  <c:v>0.42</c:v>
                </c:pt>
                <c:pt idx="1">
                  <c:v>0</c:v>
                </c:pt>
                <c:pt idx="2">
                  <c:v>0.28000000000000003</c:v>
                </c:pt>
                <c:pt idx="3">
                  <c:v>0</c:v>
                </c:pt>
                <c:pt idx="4">
                  <c:v>0.45</c:v>
                </c:pt>
                <c:pt idx="5">
                  <c:v>0.66</c:v>
                </c:pt>
                <c:pt idx="6">
                  <c:v>0.63</c:v>
                </c:pt>
                <c:pt idx="7">
                  <c:v>0.9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242-4424-A157-F762758D91C0}"/>
            </c:ext>
          </c:extLst>
        </c:ser>
        <c:ser>
          <c:idx val="1"/>
          <c:order val="1"/>
          <c:tx>
            <c:strRef>
              <c:f>'[Chart in Microsoft PowerPoint]Sheet2'!$K$1</c:f>
              <c:strCache>
                <c:ptCount val="1"/>
                <c:pt idx="0">
                  <c:v>Target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'[Chart in Microsoft PowerPoint]Sheet2'!$I$2:$I$18</c:f>
              <c:strCache>
                <c:ptCount val="17"/>
                <c:pt idx="0">
                  <c:v>Jun-18</c:v>
                </c:pt>
                <c:pt idx="1">
                  <c:v>Jul-18</c:v>
                </c:pt>
                <c:pt idx="2">
                  <c:v>Aug-18</c:v>
                </c:pt>
                <c:pt idx="3">
                  <c:v>1-15th Sep 2018</c:v>
                </c:pt>
                <c:pt idx="4">
                  <c:v>15-30th Sep  2018</c:v>
                </c:pt>
                <c:pt idx="5">
                  <c:v>1-14th Oct 2018</c:v>
                </c:pt>
                <c:pt idx="6">
                  <c:v>15-31st Oct 2018</c:v>
                </c:pt>
                <c:pt idx="7">
                  <c:v>1-14th Nov 2018</c:v>
                </c:pt>
                <c:pt idx="8">
                  <c:v>15-31st Nov 2018</c:v>
                </c:pt>
                <c:pt idx="9">
                  <c:v>1-14th Dec 2018</c:v>
                </c:pt>
                <c:pt idx="10">
                  <c:v>15-31st Dec 2018</c:v>
                </c:pt>
                <c:pt idx="11">
                  <c:v>1-14th Jan 2019</c:v>
                </c:pt>
                <c:pt idx="12">
                  <c:v>15-31st Jan 2019</c:v>
                </c:pt>
                <c:pt idx="13">
                  <c:v>1-14th Feb 2019</c:v>
                </c:pt>
                <c:pt idx="14">
                  <c:v>15-28 Feb 2019</c:v>
                </c:pt>
                <c:pt idx="15">
                  <c:v>1-14th Mar 2019</c:v>
                </c:pt>
                <c:pt idx="16">
                  <c:v>15-30th Mar 2019</c:v>
                </c:pt>
              </c:strCache>
            </c:strRef>
          </c:cat>
          <c:val>
            <c:numRef>
              <c:f>'[Chart in Microsoft PowerPoint]Sheet2'!$K$2:$K$18</c:f>
              <c:numCache>
                <c:formatCode>0%</c:formatCode>
                <c:ptCount val="17"/>
                <c:pt idx="0">
                  <c:v>0.8</c:v>
                </c:pt>
                <c:pt idx="1">
                  <c:v>0.8</c:v>
                </c:pt>
                <c:pt idx="2">
                  <c:v>0.8</c:v>
                </c:pt>
                <c:pt idx="3">
                  <c:v>0.8</c:v>
                </c:pt>
                <c:pt idx="4">
                  <c:v>0.8</c:v>
                </c:pt>
                <c:pt idx="5">
                  <c:v>0.8</c:v>
                </c:pt>
                <c:pt idx="6">
                  <c:v>0.8</c:v>
                </c:pt>
                <c:pt idx="7">
                  <c:v>0.8</c:v>
                </c:pt>
                <c:pt idx="8">
                  <c:v>0.8</c:v>
                </c:pt>
                <c:pt idx="9">
                  <c:v>0.8</c:v>
                </c:pt>
                <c:pt idx="10">
                  <c:v>0.8</c:v>
                </c:pt>
                <c:pt idx="11">
                  <c:v>0.8</c:v>
                </c:pt>
                <c:pt idx="12">
                  <c:v>0.8</c:v>
                </c:pt>
                <c:pt idx="13">
                  <c:v>0.8</c:v>
                </c:pt>
                <c:pt idx="14">
                  <c:v>0.8</c:v>
                </c:pt>
                <c:pt idx="15">
                  <c:v>0.8</c:v>
                </c:pt>
                <c:pt idx="16">
                  <c:v>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242-4424-A157-F762758D91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56547056"/>
        <c:axId val="444516296"/>
      </c:lineChart>
      <c:catAx>
        <c:axId val="356547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4516296"/>
        <c:crosses val="autoZero"/>
        <c:auto val="1"/>
        <c:lblAlgn val="ctr"/>
        <c:lblOffset val="100"/>
        <c:noMultiLvlLbl val="0"/>
      </c:catAx>
      <c:valAx>
        <c:axId val="44451629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654705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3.2533035152463391E-2"/>
          <c:y val="3.4212367418867275E-2"/>
          <c:w val="0.94637404311498774"/>
          <c:h val="5.00448342533695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12700"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'[Chart 2 in Microsoft PowerPoint]Sheet1'!$F$4</c:f>
              <c:strCache>
                <c:ptCount val="1"/>
                <c:pt idx="0">
                  <c:v>EAC attendance beyond 30 days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2 in Microsoft PowerPoint]Sheet1'!$E$5:$E$19</c:f>
              <c:strCache>
                <c:ptCount val="15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  <c:pt idx="12">
                  <c:v>Jan</c:v>
                </c:pt>
                <c:pt idx="13">
                  <c:v>Feb</c:v>
                </c:pt>
                <c:pt idx="14">
                  <c:v>Mar</c:v>
                </c:pt>
              </c:strCache>
            </c:strRef>
          </c:cat>
          <c:val>
            <c:numRef>
              <c:f>'[Chart 2 in Microsoft PowerPoint]Sheet1'!$F$5:$F$19</c:f>
              <c:numCache>
                <c:formatCode>0%</c:formatCode>
                <c:ptCount val="15"/>
                <c:pt idx="0">
                  <c:v>0.72</c:v>
                </c:pt>
                <c:pt idx="1">
                  <c:v>0.46600000000000003</c:v>
                </c:pt>
                <c:pt idx="2">
                  <c:v>0.5</c:v>
                </c:pt>
                <c:pt idx="3">
                  <c:v>0.66600000000000004</c:v>
                </c:pt>
                <c:pt idx="4">
                  <c:v>0.6</c:v>
                </c:pt>
                <c:pt idx="5">
                  <c:v>0.33300000000000002</c:v>
                </c:pt>
                <c:pt idx="6">
                  <c:v>0.375</c:v>
                </c:pt>
                <c:pt idx="7">
                  <c:v>0.2</c:v>
                </c:pt>
                <c:pt idx="8">
                  <c:v>0.09</c:v>
                </c:pt>
                <c:pt idx="9">
                  <c:v>0.1</c:v>
                </c:pt>
                <c:pt idx="10">
                  <c:v>0.1</c:v>
                </c:pt>
                <c:pt idx="11">
                  <c:v>0.08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52A-4D90-93DE-94E11790B798}"/>
            </c:ext>
          </c:extLst>
        </c:ser>
        <c:ser>
          <c:idx val="1"/>
          <c:order val="1"/>
          <c:tx>
            <c:strRef>
              <c:f>'[Chart 2 in Microsoft PowerPoint]Sheet1'!$G$4</c:f>
              <c:strCache>
                <c:ptCount val="1"/>
                <c:pt idx="0">
                  <c:v>Target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'[Chart 2 in Microsoft PowerPoint]Sheet1'!$E$5:$E$19</c:f>
              <c:strCache>
                <c:ptCount val="15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  <c:pt idx="12">
                  <c:v>Jan</c:v>
                </c:pt>
                <c:pt idx="13">
                  <c:v>Feb</c:v>
                </c:pt>
                <c:pt idx="14">
                  <c:v>Mar</c:v>
                </c:pt>
              </c:strCache>
            </c:strRef>
          </c:cat>
          <c:val>
            <c:numRef>
              <c:f>'[Chart 2 in Microsoft PowerPoint]Sheet1'!$G$5:$G$19</c:f>
              <c:numCache>
                <c:formatCode>0%</c:formatCode>
                <c:ptCount val="15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4">
                  <c:v>0.1</c:v>
                </c:pt>
                <c:pt idx="5">
                  <c:v>0.1</c:v>
                </c:pt>
                <c:pt idx="6">
                  <c:v>0.1</c:v>
                </c:pt>
                <c:pt idx="7">
                  <c:v>0.1</c:v>
                </c:pt>
                <c:pt idx="8">
                  <c:v>0.1</c:v>
                </c:pt>
                <c:pt idx="9">
                  <c:v>0.1</c:v>
                </c:pt>
                <c:pt idx="10">
                  <c:v>0.1</c:v>
                </c:pt>
                <c:pt idx="11">
                  <c:v>0.1</c:v>
                </c:pt>
                <c:pt idx="12">
                  <c:v>0.1</c:v>
                </c:pt>
                <c:pt idx="13">
                  <c:v>0.1</c:v>
                </c:pt>
                <c:pt idx="14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52A-4D90-93DE-94E11790B79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89702960"/>
        <c:axId val="489696400"/>
      </c:lineChart>
      <c:catAx>
        <c:axId val="489702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9696400"/>
        <c:crosses val="autoZero"/>
        <c:auto val="1"/>
        <c:lblAlgn val="ctr"/>
        <c:lblOffset val="100"/>
        <c:noMultiLvlLbl val="0"/>
      </c:catAx>
      <c:valAx>
        <c:axId val="489696400"/>
        <c:scaling>
          <c:orientation val="minMax"/>
          <c:max val="0.8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9702960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41606369492172"/>
          <c:y val="0.14647861438161908"/>
          <c:w val="0.89553036409467845"/>
          <c:h val="0.66282003515383359"/>
        </c:manualLayout>
      </c:layout>
      <c:lineChart>
        <c:grouping val="standard"/>
        <c:varyColors val="0"/>
        <c:ser>
          <c:idx val="0"/>
          <c:order val="0"/>
          <c:tx>
            <c:strRef>
              <c:f>Sheet2!$D$99</c:f>
              <c:strCache>
                <c:ptCount val="1"/>
                <c:pt idx="0">
                  <c:v>% hard copy results on patient files</c:v>
                </c:pt>
              </c:strCache>
            </c:strRef>
          </c:tx>
          <c:spPr>
            <a:ln w="28575" cap="flat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 w="12700" cap="flat" cmpd="sng" algn="ctr">
                <a:noFill/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Sheet2!$C$100:$C$114</c:f>
              <c:strCache>
                <c:ptCount val="15"/>
                <c:pt idx="0">
                  <c:v>Jul-18</c:v>
                </c:pt>
                <c:pt idx="1">
                  <c:v>Aug-18</c:v>
                </c:pt>
                <c:pt idx="2">
                  <c:v>Sep-18</c:v>
                </c:pt>
                <c:pt idx="3">
                  <c:v>1-14th Oct 2018</c:v>
                </c:pt>
                <c:pt idx="4">
                  <c:v>15-31st Oct 2018</c:v>
                </c:pt>
                <c:pt idx="5">
                  <c:v>1-14th Nov 2018</c:v>
                </c:pt>
                <c:pt idx="6">
                  <c:v>15-31st Nov 2018</c:v>
                </c:pt>
                <c:pt idx="7">
                  <c:v>1-14th Dec 2018</c:v>
                </c:pt>
                <c:pt idx="8">
                  <c:v>15-31st Dec 2018</c:v>
                </c:pt>
                <c:pt idx="9">
                  <c:v>1-14th Jan 2019</c:v>
                </c:pt>
                <c:pt idx="10">
                  <c:v>15-31st Jan 2019</c:v>
                </c:pt>
                <c:pt idx="11">
                  <c:v>1-14th Feb 2019</c:v>
                </c:pt>
                <c:pt idx="12">
                  <c:v>15-28th Feb 2019</c:v>
                </c:pt>
                <c:pt idx="13">
                  <c:v>1-14th Mar 2019</c:v>
                </c:pt>
                <c:pt idx="14">
                  <c:v>15-30 Mar 2019</c:v>
                </c:pt>
              </c:strCache>
            </c:strRef>
          </c:cat>
          <c:val>
            <c:numRef>
              <c:f>Sheet2!$D$100:$D$114</c:f>
              <c:numCache>
                <c:formatCode>0%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0.12</c:v>
                </c:pt>
                <c:pt idx="4">
                  <c:v>0.4</c:v>
                </c:pt>
                <c:pt idx="5">
                  <c:v>0.51</c:v>
                </c:pt>
                <c:pt idx="6">
                  <c:v>0.65</c:v>
                </c:pt>
                <c:pt idx="7">
                  <c:v>0.72</c:v>
                </c:pt>
                <c:pt idx="8">
                  <c:v>0.78</c:v>
                </c:pt>
                <c:pt idx="9">
                  <c:v>0.82</c:v>
                </c:pt>
                <c:pt idx="10">
                  <c:v>0.85</c:v>
                </c:pt>
                <c:pt idx="11">
                  <c:v>0.87</c:v>
                </c:pt>
                <c:pt idx="12">
                  <c:v>0.9</c:v>
                </c:pt>
                <c:pt idx="13">
                  <c:v>0.95</c:v>
                </c:pt>
                <c:pt idx="14">
                  <c:v>0.95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843-4748-B6A2-A016EAC38F2D}"/>
            </c:ext>
          </c:extLst>
        </c:ser>
        <c:ser>
          <c:idx val="1"/>
          <c:order val="1"/>
          <c:tx>
            <c:strRef>
              <c:f>Sheet2!$E$99</c:f>
              <c:strCache>
                <c:ptCount val="1"/>
                <c:pt idx="0">
                  <c:v>Target</c:v>
                </c:pt>
              </c:strCache>
            </c:strRef>
          </c:tx>
          <c:spPr>
            <a:ln w="22225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Sheet2!$C$100:$C$114</c:f>
              <c:strCache>
                <c:ptCount val="15"/>
                <c:pt idx="0">
                  <c:v>Jul-18</c:v>
                </c:pt>
                <c:pt idx="1">
                  <c:v>Aug-18</c:v>
                </c:pt>
                <c:pt idx="2">
                  <c:v>Sep-18</c:v>
                </c:pt>
                <c:pt idx="3">
                  <c:v>1-14th Oct 2018</c:v>
                </c:pt>
                <c:pt idx="4">
                  <c:v>15-31st Oct 2018</c:v>
                </c:pt>
                <c:pt idx="5">
                  <c:v>1-14th Nov 2018</c:v>
                </c:pt>
                <c:pt idx="6">
                  <c:v>15-31st Nov 2018</c:v>
                </c:pt>
                <c:pt idx="7">
                  <c:v>1-14th Dec 2018</c:v>
                </c:pt>
                <c:pt idx="8">
                  <c:v>15-31st Dec 2018</c:v>
                </c:pt>
                <c:pt idx="9">
                  <c:v>1-14th Jan 2019</c:v>
                </c:pt>
                <c:pt idx="10">
                  <c:v>15-31st Jan 2019</c:v>
                </c:pt>
                <c:pt idx="11">
                  <c:v>1-14th Feb 2019</c:v>
                </c:pt>
                <c:pt idx="12">
                  <c:v>15-28th Feb 2019</c:v>
                </c:pt>
                <c:pt idx="13">
                  <c:v>1-14th Mar 2019</c:v>
                </c:pt>
                <c:pt idx="14">
                  <c:v>15-30 Mar 2019</c:v>
                </c:pt>
              </c:strCache>
            </c:strRef>
          </c:cat>
          <c:val>
            <c:numRef>
              <c:f>Sheet2!$E$100:$E$114</c:f>
              <c:numCache>
                <c:formatCode>0%</c:formatCode>
                <c:ptCount val="15"/>
                <c:pt idx="0">
                  <c:v>0.9</c:v>
                </c:pt>
                <c:pt idx="1">
                  <c:v>0.9</c:v>
                </c:pt>
                <c:pt idx="2">
                  <c:v>0.9</c:v>
                </c:pt>
                <c:pt idx="3">
                  <c:v>0.9</c:v>
                </c:pt>
                <c:pt idx="4">
                  <c:v>0.9</c:v>
                </c:pt>
                <c:pt idx="5">
                  <c:v>0.9</c:v>
                </c:pt>
                <c:pt idx="6">
                  <c:v>0.9</c:v>
                </c:pt>
                <c:pt idx="7">
                  <c:v>0.9</c:v>
                </c:pt>
                <c:pt idx="8">
                  <c:v>0.9</c:v>
                </c:pt>
                <c:pt idx="9">
                  <c:v>0.9</c:v>
                </c:pt>
                <c:pt idx="10">
                  <c:v>0.9</c:v>
                </c:pt>
                <c:pt idx="11">
                  <c:v>0.9</c:v>
                </c:pt>
                <c:pt idx="12">
                  <c:v>0.9</c:v>
                </c:pt>
                <c:pt idx="13">
                  <c:v>0.9</c:v>
                </c:pt>
                <c:pt idx="14">
                  <c:v>0.9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843-4748-B6A2-A016EAC38F2D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24449264"/>
        <c:axId val="624449656"/>
      </c:lineChart>
      <c:catAx>
        <c:axId val="624449264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4449656"/>
        <c:crosses val="autoZero"/>
        <c:auto val="1"/>
        <c:lblAlgn val="ctr"/>
        <c:lblOffset val="100"/>
        <c:noMultiLvlLbl val="0"/>
      </c:catAx>
      <c:valAx>
        <c:axId val="624449656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4449264"/>
        <c:crosses val="autoZero"/>
        <c:crossBetween val="between"/>
        <c:majorUnit val="0.2"/>
      </c:valAx>
      <c:spPr>
        <a:noFill/>
        <a:ln cap="sq">
          <a:noFill/>
        </a:ln>
        <a:effectLst/>
      </c:spPr>
    </c:plotArea>
    <c:legend>
      <c:legendPos val="t"/>
      <c:layout>
        <c:manualLayout>
          <c:xMode val="edge"/>
          <c:yMode val="edge"/>
          <c:x val="4.9999914971915221E-2"/>
          <c:y val="2.6449312714375898E-4"/>
          <c:w val="0.89999982994383043"/>
          <c:h val="8.94831965921001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en-US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990595427197605E-2"/>
          <c:y val="0.17323309923475516"/>
          <c:w val="0.93873214730346899"/>
          <c:h val="0.7386118192738742"/>
        </c:manualLayout>
      </c:layout>
      <c:lineChart>
        <c:grouping val="standard"/>
        <c:varyColors val="0"/>
        <c:ser>
          <c:idx val="0"/>
          <c:order val="0"/>
          <c:tx>
            <c:strRef>
              <c:f>'[Chart in Microsoft PowerPoint]Sheet2'!$D$99</c:f>
              <c:strCache>
                <c:ptCount val="1"/>
                <c:pt idx="0">
                  <c:v>% missed appointments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PowerPoint]Sheet2'!$C$100:$C$112</c:f>
              <c:strCache>
                <c:ptCount val="13"/>
                <c:pt idx="0">
                  <c:v>Jul-18</c:v>
                </c:pt>
                <c:pt idx="1">
                  <c:v>Aug-18</c:v>
                </c:pt>
                <c:pt idx="2">
                  <c:v>Sep-18</c:v>
                </c:pt>
                <c:pt idx="3">
                  <c:v>Oct-18</c:v>
                </c:pt>
                <c:pt idx="4">
                  <c:v>Nov-18</c:v>
                </c:pt>
                <c:pt idx="5">
                  <c:v>1st 2 weeks Dec 18</c:v>
                </c:pt>
                <c:pt idx="6">
                  <c:v>2nd 2 weeks Dec 18</c:v>
                </c:pt>
                <c:pt idx="7">
                  <c:v>1st 2 Weeks Jan 19</c:v>
                </c:pt>
                <c:pt idx="8">
                  <c:v>2nd 2 Weeks Jan 19</c:v>
                </c:pt>
                <c:pt idx="9">
                  <c:v>1st 2 Weeks Feb 19</c:v>
                </c:pt>
                <c:pt idx="10">
                  <c:v>2nd 2 Weeks Feb 19</c:v>
                </c:pt>
                <c:pt idx="11">
                  <c:v>1st 2 Weeks Mar 19</c:v>
                </c:pt>
                <c:pt idx="12">
                  <c:v>2nd 2 weeks Mar 19</c:v>
                </c:pt>
              </c:strCache>
            </c:strRef>
          </c:cat>
          <c:val>
            <c:numRef>
              <c:f>'[Chart in Microsoft PowerPoint]Sheet2'!$D$100:$D$112</c:f>
              <c:numCache>
                <c:formatCode>0%</c:formatCode>
                <c:ptCount val="13"/>
                <c:pt idx="0">
                  <c:v>0.18</c:v>
                </c:pt>
                <c:pt idx="1">
                  <c:v>0.27</c:v>
                </c:pt>
                <c:pt idx="2">
                  <c:v>0.21</c:v>
                </c:pt>
                <c:pt idx="3">
                  <c:v>0.25</c:v>
                </c:pt>
                <c:pt idx="4">
                  <c:v>0.17</c:v>
                </c:pt>
                <c:pt idx="5">
                  <c:v>0.17</c:v>
                </c:pt>
                <c:pt idx="6">
                  <c:v>0.15</c:v>
                </c:pt>
                <c:pt idx="7">
                  <c:v>0.08</c:v>
                </c:pt>
                <c:pt idx="8">
                  <c:v>0.06</c:v>
                </c:pt>
                <c:pt idx="9">
                  <c:v>0.04</c:v>
                </c:pt>
                <c:pt idx="10">
                  <c:v>0.04</c:v>
                </c:pt>
                <c:pt idx="11">
                  <c:v>0.03</c:v>
                </c:pt>
                <c:pt idx="12">
                  <c:v>0.03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4A6-4F39-A201-1BF5C32020E2}"/>
            </c:ext>
          </c:extLst>
        </c:ser>
        <c:ser>
          <c:idx val="1"/>
          <c:order val="1"/>
          <c:tx>
            <c:strRef>
              <c:f>'[Chart in Microsoft PowerPoint]Sheet2'!$E$99</c:f>
              <c:strCache>
                <c:ptCount val="1"/>
                <c:pt idx="0">
                  <c:v>Target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'[Chart in Microsoft PowerPoint]Sheet2'!$C$100:$C$112</c:f>
              <c:strCache>
                <c:ptCount val="13"/>
                <c:pt idx="0">
                  <c:v>Jul-18</c:v>
                </c:pt>
                <c:pt idx="1">
                  <c:v>Aug-18</c:v>
                </c:pt>
                <c:pt idx="2">
                  <c:v>Sep-18</c:v>
                </c:pt>
                <c:pt idx="3">
                  <c:v>Oct-18</c:v>
                </c:pt>
                <c:pt idx="4">
                  <c:v>Nov-18</c:v>
                </c:pt>
                <c:pt idx="5">
                  <c:v>1st 2 weeks Dec 18</c:v>
                </c:pt>
                <c:pt idx="6">
                  <c:v>2nd 2 weeks Dec 18</c:v>
                </c:pt>
                <c:pt idx="7">
                  <c:v>1st 2 Weeks Jan 19</c:v>
                </c:pt>
                <c:pt idx="8">
                  <c:v>2nd 2 Weeks Jan 19</c:v>
                </c:pt>
                <c:pt idx="9">
                  <c:v>1st 2 Weeks Feb 19</c:v>
                </c:pt>
                <c:pt idx="10">
                  <c:v>2nd 2 Weeks Feb 19</c:v>
                </c:pt>
                <c:pt idx="11">
                  <c:v>1st 2 Weeks Mar 19</c:v>
                </c:pt>
                <c:pt idx="12">
                  <c:v>2nd 2 weeks Mar 19</c:v>
                </c:pt>
              </c:strCache>
            </c:strRef>
          </c:cat>
          <c:val>
            <c:numRef>
              <c:f>'[Chart in Microsoft PowerPoint]Sheet2'!$E$100:$E$112</c:f>
              <c:numCache>
                <c:formatCode>0%</c:formatCode>
                <c:ptCount val="13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4">
                  <c:v>0.1</c:v>
                </c:pt>
                <c:pt idx="5">
                  <c:v>0.1</c:v>
                </c:pt>
                <c:pt idx="6">
                  <c:v>0.1</c:v>
                </c:pt>
                <c:pt idx="7">
                  <c:v>0.1</c:v>
                </c:pt>
                <c:pt idx="8">
                  <c:v>0.1</c:v>
                </c:pt>
                <c:pt idx="9">
                  <c:v>0.1</c:v>
                </c:pt>
                <c:pt idx="10">
                  <c:v>0.1</c:v>
                </c:pt>
                <c:pt idx="11">
                  <c:v>0.1</c:v>
                </c:pt>
                <c:pt idx="12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4A6-4F39-A201-1BF5C32020E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30660632"/>
        <c:axId val="231937128"/>
      </c:lineChart>
      <c:catAx>
        <c:axId val="230660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937128"/>
        <c:crosses val="autoZero"/>
        <c:auto val="1"/>
        <c:lblAlgn val="ctr"/>
        <c:lblOffset val="100"/>
        <c:noMultiLvlLbl val="0"/>
      </c:catAx>
      <c:valAx>
        <c:axId val="231937128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0660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0325510399645103"/>
          <c:y val="1.4225962044685203E-2"/>
          <c:w val="0.72021081093526618"/>
          <c:h val="8.70135013550406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278699938522617E-2"/>
          <c:y val="0.24855233617663938"/>
          <c:w val="0.90211779378641499"/>
          <c:h val="0.51592647453721752"/>
        </c:manualLayout>
      </c:layout>
      <c:lineChart>
        <c:grouping val="standard"/>
        <c:varyColors val="0"/>
        <c:ser>
          <c:idx val="0"/>
          <c:order val="0"/>
          <c:tx>
            <c:strRef>
              <c:f>'[Chart in Microsoft PowerPoint]JUN-OCT 2018'!$A$17</c:f>
              <c:strCache>
                <c:ptCount val="1"/>
                <c:pt idx="0">
                  <c:v>%Missing Results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PowerPoint]JUN-OCT 2018'!$B$16:$R$16</c:f>
              <c:strCache>
                <c:ptCount val="16"/>
                <c:pt idx="0">
                  <c:v>Jun-18</c:v>
                </c:pt>
                <c:pt idx="1">
                  <c:v>Jul-18</c:v>
                </c:pt>
                <c:pt idx="2">
                  <c:v>Aug-18</c:v>
                </c:pt>
                <c:pt idx="3">
                  <c:v>1st 2 wks Sep 2018</c:v>
                </c:pt>
                <c:pt idx="4">
                  <c:v>2nd 2 wks Sep 2018</c:v>
                </c:pt>
                <c:pt idx="5">
                  <c:v>1st 2 wks Oct 2018</c:v>
                </c:pt>
                <c:pt idx="6">
                  <c:v>2nd 2 wks Oct 2018</c:v>
                </c:pt>
                <c:pt idx="7">
                  <c:v>1st 2 wks Nov 2018</c:v>
                </c:pt>
                <c:pt idx="8">
                  <c:v>2nd 2 wks Nov 2018</c:v>
                </c:pt>
                <c:pt idx="9">
                  <c:v>1st 2 wks Dec 2018</c:v>
                </c:pt>
                <c:pt idx="10">
                  <c:v>2nd 2 wks Dec 2018</c:v>
                </c:pt>
                <c:pt idx="11">
                  <c:v>1st 2 wks Jan 2019</c:v>
                </c:pt>
                <c:pt idx="12">
                  <c:v>2nd 2 wks Jan 2019</c:v>
                </c:pt>
                <c:pt idx="13">
                  <c:v>1st 2 wks Feb 2019</c:v>
                </c:pt>
                <c:pt idx="14">
                  <c:v>2nd 2 wks Feb 2019</c:v>
                </c:pt>
                <c:pt idx="15">
                  <c:v>1st 2 wks Mar 2019</c:v>
                </c:pt>
              </c:strCache>
            </c:strRef>
          </c:cat>
          <c:val>
            <c:numRef>
              <c:f>'[Chart in Microsoft PowerPoint]JUN-OCT 2018'!$B$17:$R$17</c:f>
              <c:numCache>
                <c:formatCode>0%</c:formatCode>
                <c:ptCount val="17"/>
                <c:pt idx="0">
                  <c:v>3.4000000000000002E-2</c:v>
                </c:pt>
                <c:pt idx="1">
                  <c:v>5.0000000000000001E-3</c:v>
                </c:pt>
                <c:pt idx="2">
                  <c:v>0</c:v>
                </c:pt>
                <c:pt idx="3">
                  <c:v>0</c:v>
                </c:pt>
                <c:pt idx="4">
                  <c:v>0.02</c:v>
                </c:pt>
                <c:pt idx="5">
                  <c:v>0</c:v>
                </c:pt>
                <c:pt idx="6">
                  <c:v>0</c:v>
                </c:pt>
                <c:pt idx="7">
                  <c:v>2.5000000000000001E-2</c:v>
                </c:pt>
                <c:pt idx="8">
                  <c:v>0.02</c:v>
                </c:pt>
                <c:pt idx="9">
                  <c:v>0</c:v>
                </c:pt>
                <c:pt idx="10">
                  <c:v>0.43</c:v>
                </c:pt>
                <c:pt idx="11">
                  <c:v>0.17</c:v>
                </c:pt>
                <c:pt idx="12">
                  <c:v>0.32</c:v>
                </c:pt>
                <c:pt idx="13">
                  <c:v>0.41</c:v>
                </c:pt>
                <c:pt idx="14">
                  <c:v>1</c:v>
                </c:pt>
                <c:pt idx="15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712-4EF0-83EF-486CFD2FEE2B}"/>
            </c:ext>
          </c:extLst>
        </c:ser>
        <c:ser>
          <c:idx val="1"/>
          <c:order val="1"/>
          <c:tx>
            <c:strRef>
              <c:f>'[Chart in Microsoft PowerPoint]JUN-OCT 2018'!$A$18</c:f>
              <c:strCache>
                <c:ptCount val="1"/>
                <c:pt idx="0">
                  <c:v>Target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'[Chart in Microsoft PowerPoint]JUN-OCT 2018'!$B$16:$R$16</c:f>
              <c:strCache>
                <c:ptCount val="16"/>
                <c:pt idx="0">
                  <c:v>Jun-18</c:v>
                </c:pt>
                <c:pt idx="1">
                  <c:v>Jul-18</c:v>
                </c:pt>
                <c:pt idx="2">
                  <c:v>Aug-18</c:v>
                </c:pt>
                <c:pt idx="3">
                  <c:v>1st 2 wks Sep 2018</c:v>
                </c:pt>
                <c:pt idx="4">
                  <c:v>2nd 2 wks Sep 2018</c:v>
                </c:pt>
                <c:pt idx="5">
                  <c:v>1st 2 wks Oct 2018</c:v>
                </c:pt>
                <c:pt idx="6">
                  <c:v>2nd 2 wks Oct 2018</c:v>
                </c:pt>
                <c:pt idx="7">
                  <c:v>1st 2 wks Nov 2018</c:v>
                </c:pt>
                <c:pt idx="8">
                  <c:v>2nd 2 wks Nov 2018</c:v>
                </c:pt>
                <c:pt idx="9">
                  <c:v>1st 2 wks Dec 2018</c:v>
                </c:pt>
                <c:pt idx="10">
                  <c:v>2nd 2 wks Dec 2018</c:v>
                </c:pt>
                <c:pt idx="11">
                  <c:v>1st 2 wks Jan 2019</c:v>
                </c:pt>
                <c:pt idx="12">
                  <c:v>2nd 2 wks Jan 2019</c:v>
                </c:pt>
                <c:pt idx="13">
                  <c:v>1st 2 wks Feb 2019</c:v>
                </c:pt>
                <c:pt idx="14">
                  <c:v>2nd 2 wks Feb 2019</c:v>
                </c:pt>
                <c:pt idx="15">
                  <c:v>1st 2 wks Mar 2019</c:v>
                </c:pt>
              </c:strCache>
            </c:strRef>
          </c:cat>
          <c:val>
            <c:numRef>
              <c:f>'[Chart in Microsoft PowerPoint]JUN-OCT 2018'!$B$18:$R$18</c:f>
              <c:numCache>
                <c:formatCode>0%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712-4EF0-83EF-486CFD2FEE2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40038056"/>
        <c:axId val="442215064"/>
      </c:lineChart>
      <c:catAx>
        <c:axId val="440038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2215064"/>
        <c:crosses val="autoZero"/>
        <c:auto val="1"/>
        <c:lblAlgn val="ctr"/>
        <c:lblOffset val="100"/>
        <c:noMultiLvlLbl val="0"/>
      </c:catAx>
      <c:valAx>
        <c:axId val="442215064"/>
        <c:scaling>
          <c:orientation val="minMax"/>
          <c:max val="0.5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003805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1595832106650099"/>
          <c:y val="4.6453670693464295E-2"/>
          <c:w val="0.768083357866998"/>
          <c:h val="8.08671839565359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200" b="1" i="0" baseline="0">
                <a:solidFill>
                  <a:schemeClr val="tx1"/>
                </a:solidFill>
                <a:effectLst/>
              </a:rPr>
              <a:t>Monthly VL Results Filing Progress</a:t>
            </a:r>
            <a:endParaRPr lang="en-US" sz="1200">
              <a:solidFill>
                <a:schemeClr val="tx1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Kenya!$C$3</c:f>
              <c:strCache>
                <c:ptCount val="1"/>
                <c:pt idx="0">
                  <c:v>% VL in Files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Kenya!$B$4:$B$11</c:f>
              <c:numCache>
                <c:formatCode>mmm\-yy</c:formatCode>
                <c:ptCount val="8"/>
                <c:pt idx="0">
                  <c:v>42644</c:v>
                </c:pt>
                <c:pt idx="1">
                  <c:v>42705</c:v>
                </c:pt>
                <c:pt idx="2">
                  <c:v>42736</c:v>
                </c:pt>
                <c:pt idx="3">
                  <c:v>42767</c:v>
                </c:pt>
                <c:pt idx="4">
                  <c:v>42795</c:v>
                </c:pt>
                <c:pt idx="5">
                  <c:v>42826</c:v>
                </c:pt>
                <c:pt idx="6">
                  <c:v>42856</c:v>
                </c:pt>
                <c:pt idx="7">
                  <c:v>42887</c:v>
                </c:pt>
              </c:numCache>
            </c:numRef>
          </c:cat>
          <c:val>
            <c:numRef>
              <c:f>Kenya!$C$4:$C$11</c:f>
              <c:numCache>
                <c:formatCode>General</c:formatCode>
                <c:ptCount val="8"/>
                <c:pt idx="0">
                  <c:v>4</c:v>
                </c:pt>
                <c:pt idx="1">
                  <c:v>70</c:v>
                </c:pt>
                <c:pt idx="2">
                  <c:v>72</c:v>
                </c:pt>
                <c:pt idx="3">
                  <c:v>51</c:v>
                </c:pt>
                <c:pt idx="4">
                  <c:v>78</c:v>
                </c:pt>
                <c:pt idx="5">
                  <c:v>74</c:v>
                </c:pt>
                <c:pt idx="6">
                  <c:v>76</c:v>
                </c:pt>
                <c:pt idx="7">
                  <c:v>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8F6-41E3-978B-0DCD20260B7F}"/>
            </c:ext>
          </c:extLst>
        </c:ser>
        <c:ser>
          <c:idx val="1"/>
          <c:order val="1"/>
          <c:tx>
            <c:strRef>
              <c:f>Kenya!$D$3</c:f>
              <c:strCache>
                <c:ptCount val="1"/>
                <c:pt idx="0">
                  <c:v>Target</c:v>
                </c:pt>
              </c:strCache>
            </c:strRef>
          </c:tx>
          <c:spPr>
            <a:ln w="19050" cap="rnd">
              <a:solidFill>
                <a:schemeClr val="accent2"/>
              </a:solidFill>
              <a:prstDash val="dash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Kenya!$B$4:$B$11</c:f>
              <c:numCache>
                <c:formatCode>mmm\-yy</c:formatCode>
                <c:ptCount val="8"/>
                <c:pt idx="0">
                  <c:v>42644</c:v>
                </c:pt>
                <c:pt idx="1">
                  <c:v>42705</c:v>
                </c:pt>
                <c:pt idx="2">
                  <c:v>42736</c:v>
                </c:pt>
                <c:pt idx="3">
                  <c:v>42767</c:v>
                </c:pt>
                <c:pt idx="4">
                  <c:v>42795</c:v>
                </c:pt>
                <c:pt idx="5">
                  <c:v>42826</c:v>
                </c:pt>
                <c:pt idx="6">
                  <c:v>42856</c:v>
                </c:pt>
                <c:pt idx="7">
                  <c:v>42887</c:v>
                </c:pt>
              </c:numCache>
            </c:numRef>
          </c:cat>
          <c:val>
            <c:numRef>
              <c:f>Kenya!$D$4:$D$11</c:f>
              <c:numCache>
                <c:formatCode>General</c:formatCode>
                <c:ptCount val="8"/>
                <c:pt idx="0">
                  <c:v>80</c:v>
                </c:pt>
                <c:pt idx="1">
                  <c:v>80</c:v>
                </c:pt>
                <c:pt idx="2">
                  <c:v>80</c:v>
                </c:pt>
                <c:pt idx="3">
                  <c:v>80</c:v>
                </c:pt>
                <c:pt idx="4">
                  <c:v>80</c:v>
                </c:pt>
                <c:pt idx="5">
                  <c:v>80</c:v>
                </c:pt>
                <c:pt idx="6">
                  <c:v>80</c:v>
                </c:pt>
                <c:pt idx="7">
                  <c:v>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8F6-41E3-978B-0DCD20260B7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21812496"/>
        <c:axId val="221809872"/>
      </c:lineChart>
      <c:dateAx>
        <c:axId val="22181249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1809872"/>
        <c:crosses val="autoZero"/>
        <c:auto val="1"/>
        <c:lblOffset val="100"/>
        <c:baseTimeUnit val="months"/>
      </c:dateAx>
      <c:valAx>
        <c:axId val="22180987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>
                    <a:solidFill>
                      <a:schemeClr val="tx1"/>
                    </a:solidFill>
                  </a:rPr>
                  <a:t>% Hard Copy VL Results Filed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1812496"/>
        <c:crosses val="autoZero"/>
        <c:crossBetween val="between"/>
        <c:majorUnit val="20"/>
      </c:valAx>
      <c:spPr>
        <a:noFill/>
        <a:ln>
          <a:solidFill>
            <a:schemeClr val="bg1">
              <a:lumMod val="50000"/>
            </a:schemeClr>
          </a:solidFill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200" b="1" dirty="0">
                <a:solidFill>
                  <a:schemeClr val="tx1"/>
                </a:solidFill>
              </a:rPr>
              <a:t>% called within 2 days for return</a:t>
            </a:r>
            <a:r>
              <a:rPr lang="en-US" sz="1200" b="1" baseline="0" dirty="0">
                <a:solidFill>
                  <a:schemeClr val="tx1"/>
                </a:solidFill>
              </a:rPr>
              <a:t> visits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</a:p>
          <a:p>
            <a:pPr>
              <a:defRPr sz="1200" b="1">
                <a:solidFill>
                  <a:schemeClr val="tx1"/>
                </a:solidFill>
              </a:defRPr>
            </a:pPr>
            <a:r>
              <a:rPr lang="en-US" sz="1200" b="1" dirty="0">
                <a:solidFill>
                  <a:schemeClr val="tx1"/>
                </a:solidFill>
              </a:rPr>
              <a:t>(June '16 - May '17)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'LARC monthly stats'!$K$4</c:f>
              <c:strCache>
                <c:ptCount val="1"/>
                <c:pt idx="0">
                  <c:v>% called within 2 days for review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'LARC monthly stats'!$J$5:$J$16</c:f>
              <c:strCache>
                <c:ptCount val="12"/>
                <c:pt idx="0">
                  <c:v>Baseline</c:v>
                </c:pt>
                <c:pt idx="1">
                  <c:v>July</c:v>
                </c:pt>
                <c:pt idx="2">
                  <c:v>August</c:v>
                </c:pt>
                <c:pt idx="3">
                  <c:v>September</c:v>
                </c:pt>
                <c:pt idx="4">
                  <c:v>October</c:v>
                </c:pt>
                <c:pt idx="5">
                  <c:v>November</c:v>
                </c:pt>
                <c:pt idx="6">
                  <c:v>December</c:v>
                </c:pt>
                <c:pt idx="7">
                  <c:v>January</c:v>
                </c:pt>
                <c:pt idx="8">
                  <c:v>February</c:v>
                </c:pt>
                <c:pt idx="9">
                  <c:v>March</c:v>
                </c:pt>
                <c:pt idx="10">
                  <c:v>April</c:v>
                </c:pt>
                <c:pt idx="11">
                  <c:v>May</c:v>
                </c:pt>
              </c:strCache>
            </c:strRef>
          </c:cat>
          <c:val>
            <c:numRef>
              <c:f>'LARC monthly stats'!$K$5:$K$16</c:f>
              <c:numCache>
                <c:formatCode>General</c:formatCode>
                <c:ptCount val="12"/>
                <c:pt idx="0">
                  <c:v>12</c:v>
                </c:pt>
                <c:pt idx="1">
                  <c:v>100</c:v>
                </c:pt>
                <c:pt idx="2">
                  <c:v>75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A0E-4947-9BA9-597338FEFB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0769712"/>
        <c:axId val="290770040"/>
      </c:lineChart>
      <c:catAx>
        <c:axId val="2907697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>
                    <a:solidFill>
                      <a:schemeClr val="tx1"/>
                    </a:solidFill>
                  </a:rPr>
                  <a:t>Month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0770040"/>
        <c:crosses val="autoZero"/>
        <c:auto val="1"/>
        <c:lblAlgn val="ctr"/>
        <c:lblOffset val="100"/>
        <c:noMultiLvlLbl val="0"/>
      </c:catAx>
      <c:valAx>
        <c:axId val="29077004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>
                    <a:solidFill>
                      <a:schemeClr val="tx1"/>
                    </a:solidFill>
                  </a:rPr>
                  <a:t>Percentage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0769712"/>
        <c:crosses val="autoZero"/>
        <c:crossBetween val="between"/>
        <c:majorUnit val="20"/>
      </c:valAx>
      <c:spPr>
        <a:noFill/>
        <a:ln>
          <a:solidFill>
            <a:schemeClr val="bg1">
              <a:lumMod val="50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>
                <a:solidFill>
                  <a:schemeClr val="bg1"/>
                </a:solidFill>
              </a:defRPr>
            </a:pPr>
            <a:r>
              <a:rPr lang="en-US" sz="1200" dirty="0">
                <a:solidFill>
                  <a:schemeClr val="bg1"/>
                </a:solidFill>
              </a:rPr>
              <a:t>High Viral Load Clients` follow up </a:t>
            </a:r>
            <a:r>
              <a:rPr lang="en-US" sz="1200" dirty="0" err="1">
                <a:solidFill>
                  <a:schemeClr val="bg1"/>
                </a:solidFill>
              </a:rPr>
              <a:t>Mkuranga</a:t>
            </a:r>
            <a:r>
              <a:rPr lang="en-US" sz="1200" dirty="0">
                <a:solidFill>
                  <a:schemeClr val="bg1"/>
                </a:solidFill>
              </a:rPr>
              <a:t> CTC</a:t>
            </a:r>
          </a:p>
        </c:rich>
      </c:tx>
      <c:layout>
        <c:manualLayout>
          <c:xMode val="edge"/>
          <c:yMode val="edge"/>
          <c:x val="0.13070287752808099"/>
          <c:y val="7.8595188237988341E-3"/>
        </c:manualLayout>
      </c:layout>
      <c:overlay val="0"/>
      <c:spPr>
        <a:noFill/>
      </c:spPr>
    </c:title>
    <c:autoTitleDeleted val="0"/>
    <c:plotArea>
      <c:layout>
        <c:manualLayout>
          <c:layoutTarget val="inner"/>
          <c:xMode val="edge"/>
          <c:yMode val="edge"/>
          <c:x val="0.12885676940262869"/>
          <c:y val="0.13384513502858569"/>
          <c:w val="0.7039416167654271"/>
          <c:h val="0.71684746310902903"/>
        </c:manualLayout>
      </c:layout>
      <c:lineChart>
        <c:grouping val="standard"/>
        <c:varyColors val="0"/>
        <c:ser>
          <c:idx val="0"/>
          <c:order val="0"/>
          <c:tx>
            <c:strRef>
              <c:f>Sheet2!$F$10</c:f>
              <c:strCache>
                <c:ptCount val="1"/>
                <c:pt idx="0">
                  <c:v>%HVL followed up by phone Call</c:v>
                </c:pt>
              </c:strCache>
            </c:strRef>
          </c:tx>
          <c:spPr>
            <a:ln w="1905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Sheet2!$G$9:$K$9</c:f>
              <c:strCache>
                <c:ptCount val="5"/>
                <c:pt idx="0">
                  <c:v>OCT</c:v>
                </c:pt>
                <c:pt idx="1">
                  <c:v>NOV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</c:strCache>
            </c:strRef>
          </c:cat>
          <c:val>
            <c:numRef>
              <c:f>Sheet2!$G$10:$K$10</c:f>
              <c:numCache>
                <c:formatCode>0</c:formatCode>
                <c:ptCount val="5"/>
                <c:pt idx="0">
                  <c:v>0</c:v>
                </c:pt>
                <c:pt idx="1">
                  <c:v>60</c:v>
                </c:pt>
                <c:pt idx="2">
                  <c:v>73.333333333333314</c:v>
                </c:pt>
                <c:pt idx="3">
                  <c:v>100</c:v>
                </c:pt>
                <c:pt idx="4">
                  <c:v>95.833333333333329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470-4E3B-9484-D48C0520C37E}"/>
            </c:ext>
          </c:extLst>
        </c:ser>
        <c:ser>
          <c:idx val="1"/>
          <c:order val="1"/>
          <c:tx>
            <c:strRef>
              <c:f>Sheet2!$F$11</c:f>
              <c:strCache>
                <c:ptCount val="1"/>
                <c:pt idx="0">
                  <c:v>%HVL followed up by call and received EAC </c:v>
                </c:pt>
              </c:strCache>
            </c:strRef>
          </c:tx>
          <c:spPr>
            <a:ln w="1905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Sheet2!$G$9:$K$9</c:f>
              <c:strCache>
                <c:ptCount val="5"/>
                <c:pt idx="0">
                  <c:v>OCT</c:v>
                </c:pt>
                <c:pt idx="1">
                  <c:v>NOV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</c:strCache>
            </c:strRef>
          </c:cat>
          <c:val>
            <c:numRef>
              <c:f>Sheet2!$G$11:$K$11</c:f>
              <c:numCache>
                <c:formatCode>0</c:formatCode>
                <c:ptCount val="5"/>
                <c:pt idx="0">
                  <c:v>34.848484848484851</c:v>
                </c:pt>
                <c:pt idx="1">
                  <c:v>48</c:v>
                </c:pt>
                <c:pt idx="2">
                  <c:v>73.333333333333314</c:v>
                </c:pt>
                <c:pt idx="3">
                  <c:v>85.714285714285722</c:v>
                </c:pt>
                <c:pt idx="4">
                  <c:v>95.833333333333329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470-4E3B-9484-D48C0520C37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84080128"/>
        <c:axId val="286283688"/>
      </c:lineChart>
      <c:catAx>
        <c:axId val="2840801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0">
                    <a:solidFill>
                      <a:schemeClr val="bg1"/>
                    </a:solidFill>
                  </a:defRPr>
                </a:pPr>
                <a:r>
                  <a:rPr lang="sw-KE" sz="1050" dirty="0">
                    <a:solidFill>
                      <a:schemeClr val="bg1"/>
                    </a:solidFill>
                  </a:rPr>
                  <a:t>Months</a:t>
                </a:r>
              </a:p>
            </c:rich>
          </c:tx>
          <c:layout>
            <c:manualLayout>
              <c:xMode val="edge"/>
              <c:yMode val="edge"/>
              <c:x val="0.43817235756684159"/>
              <c:y val="0.91312268789018636"/>
            </c:manualLayout>
          </c:layout>
          <c:overlay val="0"/>
          <c:spPr>
            <a:noFill/>
          </c:spPr>
        </c:title>
        <c:numFmt formatCode="General" sourceLinked="0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sz="1000">
                <a:solidFill>
                  <a:schemeClr val="bg1"/>
                </a:solidFill>
              </a:defRPr>
            </a:pPr>
            <a:endParaRPr lang="en-US"/>
          </a:p>
        </c:txPr>
        <c:crossAx val="286283688"/>
        <c:crosses val="autoZero"/>
        <c:auto val="1"/>
        <c:lblAlgn val="ctr"/>
        <c:lblOffset val="100"/>
        <c:noMultiLvlLbl val="0"/>
      </c:catAx>
      <c:valAx>
        <c:axId val="286283688"/>
        <c:scaling>
          <c:orientation val="minMax"/>
          <c:max val="100"/>
        </c:scaling>
        <c:delete val="0"/>
        <c:axPos val="l"/>
        <c:majorGridlines>
          <c:spPr>
            <a:ln>
              <a:solidFill>
                <a:sysClr val="windowText" lastClr="000000">
                  <a:lumMod val="50000"/>
                  <a:lumOff val="50000"/>
                </a:sys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100">
                    <a:solidFill>
                      <a:schemeClr val="bg1"/>
                    </a:solidFill>
                  </a:defRPr>
                </a:pPr>
                <a:r>
                  <a:rPr lang="sw-KE" sz="1100" dirty="0">
                    <a:solidFill>
                      <a:schemeClr val="bg1"/>
                    </a:solidFill>
                  </a:rPr>
                  <a:t>Percentage</a:t>
                </a:r>
              </a:p>
            </c:rich>
          </c:tx>
          <c:overlay val="0"/>
          <c:spPr>
            <a:noFill/>
          </c:spPr>
        </c:title>
        <c:numFmt formatCode="0" sourceLinked="1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sz="1100">
                <a:solidFill>
                  <a:schemeClr val="bg1"/>
                </a:solidFill>
              </a:defRPr>
            </a:pPr>
            <a:endParaRPr lang="en-US"/>
          </a:p>
        </c:txPr>
        <c:crossAx val="284080128"/>
        <c:crosses val="autoZero"/>
        <c:crossBetween val="between"/>
        <c:majorUnit val="20"/>
      </c:valAx>
      <c:spPr>
        <a:noFill/>
        <a:ln>
          <a:solidFill>
            <a:sysClr val="window" lastClr="FFFFFF">
              <a:lumMod val="50000"/>
            </a:sysClr>
          </a:solidFill>
        </a:ln>
      </c:spPr>
    </c:plotArea>
    <c:legend>
      <c:legendPos val="b"/>
      <c:layout>
        <c:manualLayout>
          <c:xMode val="edge"/>
          <c:yMode val="edge"/>
          <c:x val="0.29795160526421499"/>
          <c:y val="0.62759001503768852"/>
          <c:w val="0.61345837122803859"/>
          <c:h val="0.17290239169545715"/>
        </c:manualLayout>
      </c:layout>
      <c:overlay val="0"/>
      <c:spPr>
        <a:noFill/>
      </c:spPr>
      <c:txPr>
        <a:bodyPr/>
        <a:lstStyle/>
        <a:p>
          <a:pPr>
            <a:defRPr sz="1000"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100" b="1" i="0" kern="1200" spc="0" baseline="0" dirty="0">
                <a:solidFill>
                  <a:schemeClr val="tx1"/>
                </a:solidFill>
                <a:effectLst/>
              </a:rPr>
              <a:t>Monthly Progress (June '16 - Apr '17)</a:t>
            </a:r>
            <a:endParaRPr lang="en-US" sz="1100" dirty="0">
              <a:solidFill>
                <a:schemeClr val="tx1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'[Uganda Excel.xlsx]Sheet1'!$B$4</c:f>
              <c:strCache>
                <c:ptCount val="1"/>
                <c:pt idx="0">
                  <c:v>% HVL patients contacted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27</a:t>
                    </a:r>
                    <a:endParaRPr lang="en-US" dirty="0"/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948-4BEF-B786-33BB5A3B65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'[Uganda Excel.xlsx]Sheet1'!$C$3:$I$3</c:f>
              <c:strCache>
                <c:ptCount val="7"/>
                <c:pt idx="0">
                  <c:v>Jun</c:v>
                </c:pt>
                <c:pt idx="1">
                  <c:v>Nov 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</c:strCache>
            </c:strRef>
          </c:cat>
          <c:val>
            <c:numRef>
              <c:f>'[Uganda Excel.xlsx]Sheet1'!$C$4:$I$4</c:f>
              <c:numCache>
                <c:formatCode>General</c:formatCode>
                <c:ptCount val="7"/>
                <c:pt idx="0">
                  <c:v>26</c:v>
                </c:pt>
                <c:pt idx="1">
                  <c:v>60</c:v>
                </c:pt>
                <c:pt idx="2">
                  <c:v>91</c:v>
                </c:pt>
                <c:pt idx="3">
                  <c:v>82</c:v>
                </c:pt>
                <c:pt idx="4">
                  <c:v>91</c:v>
                </c:pt>
                <c:pt idx="5">
                  <c:v>100</c:v>
                </c:pt>
                <c:pt idx="6">
                  <c:v>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948-4BEF-B786-33BB5A3B65B6}"/>
            </c:ext>
          </c:extLst>
        </c:ser>
        <c:ser>
          <c:idx val="1"/>
          <c:order val="1"/>
          <c:tx>
            <c:strRef>
              <c:f>'[Uganda Excel.xlsx]Sheet1'!$B$5</c:f>
              <c:strCache>
                <c:ptCount val="1"/>
                <c:pt idx="0">
                  <c:v>% HVL patients returned for IAC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19050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8948-4BEF-B786-33BB5A3B65B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'[Uganda Excel.xlsx]Sheet1'!$C$3:$I$3</c:f>
              <c:strCache>
                <c:ptCount val="7"/>
                <c:pt idx="0">
                  <c:v>Jun</c:v>
                </c:pt>
                <c:pt idx="1">
                  <c:v>Nov 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</c:strCache>
            </c:strRef>
          </c:cat>
          <c:val>
            <c:numRef>
              <c:f>'[Uganda Excel.xlsx]Sheet1'!$C$5:$I$5</c:f>
              <c:numCache>
                <c:formatCode>General</c:formatCode>
                <c:ptCount val="7"/>
                <c:pt idx="0">
                  <c:v>6</c:v>
                </c:pt>
                <c:pt idx="1">
                  <c:v>53</c:v>
                </c:pt>
                <c:pt idx="2">
                  <c:v>91</c:v>
                </c:pt>
                <c:pt idx="3">
                  <c:v>73</c:v>
                </c:pt>
                <c:pt idx="4">
                  <c:v>86</c:v>
                </c:pt>
                <c:pt idx="5">
                  <c:v>100</c:v>
                </c:pt>
                <c:pt idx="6">
                  <c:v>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948-4BEF-B786-33BB5A3B65B6}"/>
            </c:ext>
          </c:extLst>
        </c:ser>
        <c:ser>
          <c:idx val="2"/>
          <c:order val="2"/>
          <c:tx>
            <c:strRef>
              <c:f>'[Uganda Excel.xlsx]Sheet1'!$B$6</c:f>
              <c:strCache>
                <c:ptCount val="1"/>
                <c:pt idx="0">
                  <c:v>Target</c:v>
                </c:pt>
              </c:strCache>
            </c:strRef>
          </c:tx>
          <c:spPr>
            <a:ln w="28575" cap="rnd">
              <a:solidFill>
                <a:schemeClr val="tx1">
                  <a:alpha val="46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'[Uganda Excel.xlsx]Sheet1'!$C$3:$I$3</c:f>
              <c:strCache>
                <c:ptCount val="7"/>
                <c:pt idx="0">
                  <c:v>Jun</c:v>
                </c:pt>
                <c:pt idx="1">
                  <c:v>Nov 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</c:strCache>
            </c:strRef>
          </c:cat>
          <c:val>
            <c:numRef>
              <c:f>'[Uganda Excel.xlsx]Sheet1'!$C$6:$I$6</c:f>
              <c:numCache>
                <c:formatCode>General</c:formatCode>
                <c:ptCount val="7"/>
                <c:pt idx="0">
                  <c:v>90</c:v>
                </c:pt>
                <c:pt idx="1">
                  <c:v>90</c:v>
                </c:pt>
                <c:pt idx="2">
                  <c:v>90</c:v>
                </c:pt>
                <c:pt idx="3">
                  <c:v>90</c:v>
                </c:pt>
                <c:pt idx="4">
                  <c:v>90</c:v>
                </c:pt>
                <c:pt idx="5">
                  <c:v>90</c:v>
                </c:pt>
                <c:pt idx="6">
                  <c:v>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948-4BEF-B786-33BB5A3B65B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83511240"/>
        <c:axId val="283510912"/>
      </c:lineChart>
      <c:catAx>
        <c:axId val="283511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3510912"/>
        <c:crosses val="autoZero"/>
        <c:auto val="1"/>
        <c:lblAlgn val="ctr"/>
        <c:lblOffset val="100"/>
        <c:noMultiLvlLbl val="0"/>
      </c:catAx>
      <c:valAx>
        <c:axId val="28351091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Percentage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3511240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280851709225465"/>
          <c:y val="0.37802302937939203"/>
          <c:w val="0.63389322366145218"/>
          <c:h val="0.190375920751841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050" b="1" i="0" baseline="0" dirty="0" err="1">
                <a:solidFill>
                  <a:schemeClr val="tx1"/>
                </a:solidFill>
                <a:effectLst/>
              </a:rPr>
              <a:t>Bagamoio</a:t>
            </a:r>
            <a:r>
              <a:rPr lang="en-US" sz="1050" b="1" i="0" baseline="0" dirty="0">
                <a:solidFill>
                  <a:schemeClr val="tx1"/>
                </a:solidFill>
                <a:effectLst/>
              </a:rPr>
              <a:t> LARC</a:t>
            </a:r>
            <a:endParaRPr lang="en-US" sz="1050" b="1" dirty="0">
              <a:solidFill>
                <a:schemeClr val="tx1"/>
              </a:solidFill>
              <a:effectLst/>
            </a:endParaRPr>
          </a:p>
          <a:p>
            <a:pPr>
              <a:defRPr sz="1050" b="1">
                <a:solidFill>
                  <a:schemeClr val="tx1"/>
                </a:solidFill>
              </a:defRPr>
            </a:pPr>
            <a:r>
              <a:rPr lang="en-US" sz="1050" b="1" i="0" baseline="0" dirty="0">
                <a:solidFill>
                  <a:schemeClr val="tx1"/>
                </a:solidFill>
                <a:effectLst/>
              </a:rPr>
              <a:t>% of Eligible HIV Patients with Viral Load Ordered</a:t>
            </a:r>
            <a:endParaRPr lang="en-US" sz="1050" b="1" dirty="0">
              <a:solidFill>
                <a:schemeClr val="tx1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308585534202873"/>
          <c:y val="0.23209350561986714"/>
          <c:w val="0.81220378484546185"/>
          <c:h val="0.40401018663484672"/>
        </c:manualLayout>
      </c:layout>
      <c:lineChart>
        <c:grouping val="standard"/>
        <c:varyColors val="0"/>
        <c:ser>
          <c:idx val="0"/>
          <c:order val="0"/>
          <c:tx>
            <c:strRef>
              <c:f>'[Chart in Microsoft PowerPoint]Sheet1'!$H$2</c:f>
              <c:strCache>
                <c:ptCount val="1"/>
                <c:pt idx="0">
                  <c:v>MCH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'[Chart in Microsoft PowerPoint]Sheet1'!$F$3:$G$12</c:f>
              <c:multiLvlStrCache>
                <c:ptCount val="10"/>
                <c:lvl>
                  <c:pt idx="0">
                    <c:v>Jul</c:v>
                  </c:pt>
                  <c:pt idx="1">
                    <c:v>Aug - Oct</c:v>
                  </c:pt>
                  <c:pt idx="2">
                    <c:v>Nov</c:v>
                  </c:pt>
                  <c:pt idx="3">
                    <c:v>Dec</c:v>
                  </c:pt>
                  <c:pt idx="4">
                    <c:v>Jan</c:v>
                  </c:pt>
                  <c:pt idx="5">
                    <c:v>Feb</c:v>
                  </c:pt>
                  <c:pt idx="6">
                    <c:v>Mar</c:v>
                  </c:pt>
                  <c:pt idx="7">
                    <c:v>Apr</c:v>
                  </c:pt>
                  <c:pt idx="8">
                    <c:v>May</c:v>
                  </c:pt>
                  <c:pt idx="9">
                    <c:v>Jun</c:v>
                  </c:pt>
                </c:lvl>
                <c:lvl>
                  <c:pt idx="0">
                    <c:v>2016</c:v>
                  </c:pt>
                  <c:pt idx="4">
                    <c:v>2017</c:v>
                  </c:pt>
                </c:lvl>
              </c:multiLvlStrCache>
            </c:multiLvlStrRef>
          </c:cat>
          <c:val>
            <c:numRef>
              <c:f>'[Chart in Microsoft PowerPoint]Sheet1'!$H$3:$H$12</c:f>
              <c:numCache>
                <c:formatCode>0</c:formatCode>
                <c:ptCount val="10"/>
                <c:pt idx="0">
                  <c:v>0</c:v>
                </c:pt>
                <c:pt idx="1">
                  <c:v>85</c:v>
                </c:pt>
                <c:pt idx="2">
                  <c:v>33</c:v>
                </c:pt>
                <c:pt idx="3">
                  <c:v>33</c:v>
                </c:pt>
                <c:pt idx="4">
                  <c:v>45</c:v>
                </c:pt>
                <c:pt idx="5">
                  <c:v>28</c:v>
                </c:pt>
                <c:pt idx="6">
                  <c:v>77</c:v>
                </c:pt>
                <c:pt idx="7">
                  <c:v>95</c:v>
                </c:pt>
                <c:pt idx="8">
                  <c:v>94</c:v>
                </c:pt>
                <c:pt idx="9">
                  <c:v>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F7B-4CCE-B046-5AE0C7C48F5B}"/>
            </c:ext>
          </c:extLst>
        </c:ser>
        <c:ser>
          <c:idx val="1"/>
          <c:order val="1"/>
          <c:tx>
            <c:strRef>
              <c:f>'[Chart in Microsoft PowerPoint]Sheet1'!$I$2</c:f>
              <c:strCache>
                <c:ptCount val="1"/>
                <c:pt idx="0">
                  <c:v>CCR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'[Chart in Microsoft PowerPoint]Sheet1'!$F$3:$G$12</c:f>
              <c:multiLvlStrCache>
                <c:ptCount val="10"/>
                <c:lvl>
                  <c:pt idx="0">
                    <c:v>Jul</c:v>
                  </c:pt>
                  <c:pt idx="1">
                    <c:v>Aug - Oct</c:v>
                  </c:pt>
                  <c:pt idx="2">
                    <c:v>Nov</c:v>
                  </c:pt>
                  <c:pt idx="3">
                    <c:v>Dec</c:v>
                  </c:pt>
                  <c:pt idx="4">
                    <c:v>Jan</c:v>
                  </c:pt>
                  <c:pt idx="5">
                    <c:v>Feb</c:v>
                  </c:pt>
                  <c:pt idx="6">
                    <c:v>Mar</c:v>
                  </c:pt>
                  <c:pt idx="7">
                    <c:v>Apr</c:v>
                  </c:pt>
                  <c:pt idx="8">
                    <c:v>May</c:v>
                  </c:pt>
                  <c:pt idx="9">
                    <c:v>Jun</c:v>
                  </c:pt>
                </c:lvl>
                <c:lvl>
                  <c:pt idx="0">
                    <c:v>2016</c:v>
                  </c:pt>
                  <c:pt idx="4">
                    <c:v>2017</c:v>
                  </c:pt>
                </c:lvl>
              </c:multiLvlStrCache>
            </c:multiLvlStrRef>
          </c:cat>
          <c:val>
            <c:numRef>
              <c:f>'[Chart in Microsoft PowerPoint]Sheet1'!$I$3:$I$12</c:f>
              <c:numCache>
                <c:formatCode>General</c:formatCode>
                <c:ptCount val="10"/>
                <c:pt idx="2" formatCode="0">
                  <c:v>6</c:v>
                </c:pt>
                <c:pt idx="3" formatCode="0">
                  <c:v>0</c:v>
                </c:pt>
                <c:pt idx="4" formatCode="0">
                  <c:v>36</c:v>
                </c:pt>
                <c:pt idx="5" formatCode="0">
                  <c:v>20</c:v>
                </c:pt>
                <c:pt idx="6" formatCode="0">
                  <c:v>27</c:v>
                </c:pt>
                <c:pt idx="7" formatCode="0">
                  <c:v>48</c:v>
                </c:pt>
                <c:pt idx="8" formatCode="0">
                  <c:v>94</c:v>
                </c:pt>
                <c:pt idx="9" formatCode="0">
                  <c:v>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F7B-4CCE-B046-5AE0C7C48F5B}"/>
            </c:ext>
          </c:extLst>
        </c:ser>
        <c:ser>
          <c:idx val="2"/>
          <c:order val="2"/>
          <c:tx>
            <c:strRef>
              <c:f>'[Chart in Microsoft PowerPoint]Sheet1'!$J$2</c:f>
              <c:strCache>
                <c:ptCount val="1"/>
                <c:pt idx="0">
                  <c:v>ART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'[Chart in Microsoft PowerPoint]Sheet1'!$F$3:$G$12</c:f>
              <c:multiLvlStrCache>
                <c:ptCount val="10"/>
                <c:lvl>
                  <c:pt idx="0">
                    <c:v>Jul</c:v>
                  </c:pt>
                  <c:pt idx="1">
                    <c:v>Aug - Oct</c:v>
                  </c:pt>
                  <c:pt idx="2">
                    <c:v>Nov</c:v>
                  </c:pt>
                  <c:pt idx="3">
                    <c:v>Dec</c:v>
                  </c:pt>
                  <c:pt idx="4">
                    <c:v>Jan</c:v>
                  </c:pt>
                  <c:pt idx="5">
                    <c:v>Feb</c:v>
                  </c:pt>
                  <c:pt idx="6">
                    <c:v>Mar</c:v>
                  </c:pt>
                  <c:pt idx="7">
                    <c:v>Apr</c:v>
                  </c:pt>
                  <c:pt idx="8">
                    <c:v>May</c:v>
                  </c:pt>
                  <c:pt idx="9">
                    <c:v>Jun</c:v>
                  </c:pt>
                </c:lvl>
                <c:lvl>
                  <c:pt idx="0">
                    <c:v>2016</c:v>
                  </c:pt>
                  <c:pt idx="4">
                    <c:v>2017</c:v>
                  </c:pt>
                </c:lvl>
              </c:multiLvlStrCache>
            </c:multiLvlStrRef>
          </c:cat>
          <c:val>
            <c:numRef>
              <c:f>'[Chart in Microsoft PowerPoint]Sheet1'!$J$3:$J$12</c:f>
              <c:numCache>
                <c:formatCode>General</c:formatCode>
                <c:ptCount val="10"/>
                <c:pt idx="2" formatCode="0">
                  <c:v>74</c:v>
                </c:pt>
                <c:pt idx="3" formatCode="0">
                  <c:v>78</c:v>
                </c:pt>
                <c:pt idx="4" formatCode="0">
                  <c:v>99</c:v>
                </c:pt>
                <c:pt idx="5" formatCode="0">
                  <c:v>98</c:v>
                </c:pt>
                <c:pt idx="6" formatCode="0">
                  <c:v>100</c:v>
                </c:pt>
                <c:pt idx="7" formatCode="0">
                  <c:v>100</c:v>
                </c:pt>
                <c:pt idx="8" formatCode="0">
                  <c:v>100</c:v>
                </c:pt>
                <c:pt idx="9" formatCode="0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F7B-4CCE-B046-5AE0C7C48F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61180432"/>
        <c:axId val="261180824"/>
      </c:lineChart>
      <c:catAx>
        <c:axId val="2611804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1" dirty="0">
                    <a:solidFill>
                      <a:schemeClr val="tx1"/>
                    </a:solidFill>
                  </a:rPr>
                  <a:t>Month</a:t>
                </a:r>
              </a:p>
            </c:rich>
          </c:tx>
          <c:layout>
            <c:manualLayout>
              <c:xMode val="edge"/>
              <c:yMode val="edge"/>
              <c:x val="0.48420511341474937"/>
              <c:y val="0.7575488810317971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1180824"/>
        <c:crossesAt val="0"/>
        <c:auto val="1"/>
        <c:lblAlgn val="ctr"/>
        <c:lblOffset val="100"/>
        <c:noMultiLvlLbl val="0"/>
      </c:catAx>
      <c:valAx>
        <c:axId val="26118082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1" i="0" baseline="0" dirty="0">
                    <a:solidFill>
                      <a:schemeClr val="tx1"/>
                    </a:solidFill>
                    <a:effectLst/>
                  </a:rPr>
                  <a:t>% of Eligible Patients with VL Ordered</a:t>
                </a:r>
                <a:endParaRPr lang="en-US" sz="900" dirty="0">
                  <a:solidFill>
                    <a:schemeClr val="tx1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3.0566186865781709E-2"/>
              <c:y val="4.239361993946639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118043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469525480524685"/>
          <c:y val="0.88460552817141092"/>
          <c:w val="0.48417200138642669"/>
          <c:h val="9.50532355779433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62829111223073"/>
          <c:y val="0.19239360308978112"/>
          <c:w val="0.89591446279812847"/>
          <c:h val="0.60904741222293834"/>
        </c:manualLayout>
      </c:layout>
      <c:lineChart>
        <c:grouping val="standard"/>
        <c:varyColors val="0"/>
        <c:ser>
          <c:idx val="0"/>
          <c:order val="0"/>
          <c:tx>
            <c:strRef>
              <c:f>'[Chart in Microsoft PowerPoint]Sheet2'!$J$1</c:f>
              <c:strCache>
                <c:ptCount val="1"/>
                <c:pt idx="0">
                  <c:v>% HVL results in green cards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PowerPoint]Sheet2'!$I$2:$I$18</c:f>
              <c:strCache>
                <c:ptCount val="17"/>
                <c:pt idx="0">
                  <c:v>Jun-18</c:v>
                </c:pt>
                <c:pt idx="1">
                  <c:v>Jul-18</c:v>
                </c:pt>
                <c:pt idx="2">
                  <c:v>Aug-18</c:v>
                </c:pt>
                <c:pt idx="3">
                  <c:v>1-15th Sep 2018</c:v>
                </c:pt>
                <c:pt idx="4">
                  <c:v>15-30th Sep  2018</c:v>
                </c:pt>
                <c:pt idx="5">
                  <c:v>1-14th Oct 2018</c:v>
                </c:pt>
                <c:pt idx="6">
                  <c:v>15-31st Oct 2018</c:v>
                </c:pt>
                <c:pt idx="7">
                  <c:v>1-14th Nov 2018</c:v>
                </c:pt>
                <c:pt idx="8">
                  <c:v>15-31st Nov 2018</c:v>
                </c:pt>
                <c:pt idx="9">
                  <c:v>1-14th Dec 2018</c:v>
                </c:pt>
                <c:pt idx="10">
                  <c:v>15-31st Dec 2018</c:v>
                </c:pt>
                <c:pt idx="11">
                  <c:v>1-14th Jan 2019</c:v>
                </c:pt>
                <c:pt idx="12">
                  <c:v>15-31st Jan 2019</c:v>
                </c:pt>
                <c:pt idx="13">
                  <c:v>1-14th Feb 2019</c:v>
                </c:pt>
                <c:pt idx="14">
                  <c:v>15-28 Feb 2019</c:v>
                </c:pt>
                <c:pt idx="15">
                  <c:v>1-14th Mar 2019</c:v>
                </c:pt>
                <c:pt idx="16">
                  <c:v>15-30th Mar 2019</c:v>
                </c:pt>
              </c:strCache>
            </c:strRef>
          </c:cat>
          <c:val>
            <c:numRef>
              <c:f>'[Chart in Microsoft PowerPoint]Sheet2'!$J$2:$J$18</c:f>
              <c:numCache>
                <c:formatCode>0%</c:formatCode>
                <c:ptCount val="17"/>
                <c:pt idx="0">
                  <c:v>0.42</c:v>
                </c:pt>
                <c:pt idx="1">
                  <c:v>0</c:v>
                </c:pt>
                <c:pt idx="2">
                  <c:v>0.28000000000000003</c:v>
                </c:pt>
                <c:pt idx="3">
                  <c:v>0</c:v>
                </c:pt>
                <c:pt idx="4">
                  <c:v>0.45</c:v>
                </c:pt>
                <c:pt idx="5">
                  <c:v>0.66</c:v>
                </c:pt>
                <c:pt idx="6">
                  <c:v>0.63</c:v>
                </c:pt>
                <c:pt idx="7">
                  <c:v>0.9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242-4424-A157-F762758D91C0}"/>
            </c:ext>
          </c:extLst>
        </c:ser>
        <c:ser>
          <c:idx val="1"/>
          <c:order val="1"/>
          <c:tx>
            <c:strRef>
              <c:f>'[Chart in Microsoft PowerPoint]Sheet2'!$K$1</c:f>
              <c:strCache>
                <c:ptCount val="1"/>
                <c:pt idx="0">
                  <c:v>Target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'[Chart in Microsoft PowerPoint]Sheet2'!$I$2:$I$18</c:f>
              <c:strCache>
                <c:ptCount val="17"/>
                <c:pt idx="0">
                  <c:v>Jun-18</c:v>
                </c:pt>
                <c:pt idx="1">
                  <c:v>Jul-18</c:v>
                </c:pt>
                <c:pt idx="2">
                  <c:v>Aug-18</c:v>
                </c:pt>
                <c:pt idx="3">
                  <c:v>1-15th Sep 2018</c:v>
                </c:pt>
                <c:pt idx="4">
                  <c:v>15-30th Sep  2018</c:v>
                </c:pt>
                <c:pt idx="5">
                  <c:v>1-14th Oct 2018</c:v>
                </c:pt>
                <c:pt idx="6">
                  <c:v>15-31st Oct 2018</c:v>
                </c:pt>
                <c:pt idx="7">
                  <c:v>1-14th Nov 2018</c:v>
                </c:pt>
                <c:pt idx="8">
                  <c:v>15-31st Nov 2018</c:v>
                </c:pt>
                <c:pt idx="9">
                  <c:v>1-14th Dec 2018</c:v>
                </c:pt>
                <c:pt idx="10">
                  <c:v>15-31st Dec 2018</c:v>
                </c:pt>
                <c:pt idx="11">
                  <c:v>1-14th Jan 2019</c:v>
                </c:pt>
                <c:pt idx="12">
                  <c:v>15-31st Jan 2019</c:v>
                </c:pt>
                <c:pt idx="13">
                  <c:v>1-14th Feb 2019</c:v>
                </c:pt>
                <c:pt idx="14">
                  <c:v>15-28 Feb 2019</c:v>
                </c:pt>
                <c:pt idx="15">
                  <c:v>1-14th Mar 2019</c:v>
                </c:pt>
                <c:pt idx="16">
                  <c:v>15-30th Mar 2019</c:v>
                </c:pt>
              </c:strCache>
            </c:strRef>
          </c:cat>
          <c:val>
            <c:numRef>
              <c:f>'[Chart in Microsoft PowerPoint]Sheet2'!$K$2:$K$18</c:f>
              <c:numCache>
                <c:formatCode>0%</c:formatCode>
                <c:ptCount val="17"/>
                <c:pt idx="0">
                  <c:v>0.8</c:v>
                </c:pt>
                <c:pt idx="1">
                  <c:v>0.8</c:v>
                </c:pt>
                <c:pt idx="2">
                  <c:v>0.8</c:v>
                </c:pt>
                <c:pt idx="3">
                  <c:v>0.8</c:v>
                </c:pt>
                <c:pt idx="4">
                  <c:v>0.8</c:v>
                </c:pt>
                <c:pt idx="5">
                  <c:v>0.8</c:v>
                </c:pt>
                <c:pt idx="6">
                  <c:v>0.8</c:v>
                </c:pt>
                <c:pt idx="7">
                  <c:v>0.8</c:v>
                </c:pt>
                <c:pt idx="8">
                  <c:v>0.8</c:v>
                </c:pt>
                <c:pt idx="9">
                  <c:v>0.8</c:v>
                </c:pt>
                <c:pt idx="10">
                  <c:v>0.8</c:v>
                </c:pt>
                <c:pt idx="11">
                  <c:v>0.8</c:v>
                </c:pt>
                <c:pt idx="12">
                  <c:v>0.8</c:v>
                </c:pt>
                <c:pt idx="13">
                  <c:v>0.8</c:v>
                </c:pt>
                <c:pt idx="14">
                  <c:v>0.8</c:v>
                </c:pt>
                <c:pt idx="15">
                  <c:v>0.8</c:v>
                </c:pt>
                <c:pt idx="16">
                  <c:v>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242-4424-A157-F762758D91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56547056"/>
        <c:axId val="444516296"/>
      </c:lineChart>
      <c:catAx>
        <c:axId val="356547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4516296"/>
        <c:crosses val="autoZero"/>
        <c:auto val="1"/>
        <c:lblAlgn val="ctr"/>
        <c:lblOffset val="100"/>
        <c:noMultiLvlLbl val="0"/>
      </c:catAx>
      <c:valAx>
        <c:axId val="44451629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654705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3.2533035152463391E-2"/>
          <c:y val="3.4212367418867275E-2"/>
          <c:w val="0.94637404311498774"/>
          <c:h val="5.00448342533695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12700"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'[Chart 2 in Microsoft PowerPoint]Sheet1'!$F$4</c:f>
              <c:strCache>
                <c:ptCount val="1"/>
                <c:pt idx="0">
                  <c:v>EAC attendance beyond 30 days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2 in Microsoft PowerPoint]Sheet1'!$E$5:$E$19</c:f>
              <c:strCache>
                <c:ptCount val="15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  <c:pt idx="12">
                  <c:v>Jan</c:v>
                </c:pt>
                <c:pt idx="13">
                  <c:v>Feb</c:v>
                </c:pt>
                <c:pt idx="14">
                  <c:v>Mar</c:v>
                </c:pt>
              </c:strCache>
            </c:strRef>
          </c:cat>
          <c:val>
            <c:numRef>
              <c:f>'[Chart 2 in Microsoft PowerPoint]Sheet1'!$F$5:$F$19</c:f>
              <c:numCache>
                <c:formatCode>0%</c:formatCode>
                <c:ptCount val="15"/>
                <c:pt idx="0">
                  <c:v>0.72</c:v>
                </c:pt>
                <c:pt idx="1">
                  <c:v>0.46600000000000003</c:v>
                </c:pt>
                <c:pt idx="2">
                  <c:v>0.5</c:v>
                </c:pt>
                <c:pt idx="3">
                  <c:v>0.66600000000000004</c:v>
                </c:pt>
                <c:pt idx="4">
                  <c:v>0.6</c:v>
                </c:pt>
                <c:pt idx="5">
                  <c:v>0.33300000000000002</c:v>
                </c:pt>
                <c:pt idx="6">
                  <c:v>0.375</c:v>
                </c:pt>
                <c:pt idx="7">
                  <c:v>0.2</c:v>
                </c:pt>
                <c:pt idx="8">
                  <c:v>0.09</c:v>
                </c:pt>
                <c:pt idx="9">
                  <c:v>0.1</c:v>
                </c:pt>
                <c:pt idx="10">
                  <c:v>0.1</c:v>
                </c:pt>
                <c:pt idx="11">
                  <c:v>0.08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52A-4D90-93DE-94E11790B798}"/>
            </c:ext>
          </c:extLst>
        </c:ser>
        <c:ser>
          <c:idx val="1"/>
          <c:order val="1"/>
          <c:tx>
            <c:strRef>
              <c:f>'[Chart 2 in Microsoft PowerPoint]Sheet1'!$G$4</c:f>
              <c:strCache>
                <c:ptCount val="1"/>
                <c:pt idx="0">
                  <c:v>Target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'[Chart 2 in Microsoft PowerPoint]Sheet1'!$E$5:$E$19</c:f>
              <c:strCache>
                <c:ptCount val="15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  <c:pt idx="12">
                  <c:v>Jan</c:v>
                </c:pt>
                <c:pt idx="13">
                  <c:v>Feb</c:v>
                </c:pt>
                <c:pt idx="14">
                  <c:v>Mar</c:v>
                </c:pt>
              </c:strCache>
            </c:strRef>
          </c:cat>
          <c:val>
            <c:numRef>
              <c:f>'[Chart 2 in Microsoft PowerPoint]Sheet1'!$G$5:$G$19</c:f>
              <c:numCache>
                <c:formatCode>0%</c:formatCode>
                <c:ptCount val="15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4">
                  <c:v>0.1</c:v>
                </c:pt>
                <c:pt idx="5">
                  <c:v>0.1</c:v>
                </c:pt>
                <c:pt idx="6">
                  <c:v>0.1</c:v>
                </c:pt>
                <c:pt idx="7">
                  <c:v>0.1</c:v>
                </c:pt>
                <c:pt idx="8">
                  <c:v>0.1</c:v>
                </c:pt>
                <c:pt idx="9">
                  <c:v>0.1</c:v>
                </c:pt>
                <c:pt idx="10">
                  <c:v>0.1</c:v>
                </c:pt>
                <c:pt idx="11">
                  <c:v>0.1</c:v>
                </c:pt>
                <c:pt idx="12">
                  <c:v>0.1</c:v>
                </c:pt>
                <c:pt idx="13">
                  <c:v>0.1</c:v>
                </c:pt>
                <c:pt idx="14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52A-4D90-93DE-94E11790B79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89702960"/>
        <c:axId val="489696400"/>
      </c:lineChart>
      <c:catAx>
        <c:axId val="489702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9696400"/>
        <c:crosses val="autoZero"/>
        <c:auto val="1"/>
        <c:lblAlgn val="ctr"/>
        <c:lblOffset val="100"/>
        <c:noMultiLvlLbl val="0"/>
      </c:catAx>
      <c:valAx>
        <c:axId val="489696400"/>
        <c:scaling>
          <c:orientation val="minMax"/>
          <c:max val="0.8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9702960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41606369492172"/>
          <c:y val="0.14647861438161908"/>
          <c:w val="0.89553036409467845"/>
          <c:h val="0.66282003515383359"/>
        </c:manualLayout>
      </c:layout>
      <c:lineChart>
        <c:grouping val="standard"/>
        <c:varyColors val="0"/>
        <c:ser>
          <c:idx val="0"/>
          <c:order val="0"/>
          <c:tx>
            <c:strRef>
              <c:f>Sheet2!$D$99</c:f>
              <c:strCache>
                <c:ptCount val="1"/>
                <c:pt idx="0">
                  <c:v>% hard copy results on patient files</c:v>
                </c:pt>
              </c:strCache>
            </c:strRef>
          </c:tx>
          <c:spPr>
            <a:ln w="28575" cap="flat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 w="12700" cap="flat" cmpd="sng" algn="ctr">
                <a:noFill/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Sheet2!$C$100:$C$114</c:f>
              <c:strCache>
                <c:ptCount val="15"/>
                <c:pt idx="0">
                  <c:v>Jul-18</c:v>
                </c:pt>
                <c:pt idx="1">
                  <c:v>Aug-18</c:v>
                </c:pt>
                <c:pt idx="2">
                  <c:v>Sep-18</c:v>
                </c:pt>
                <c:pt idx="3">
                  <c:v>1-14th Oct 2018</c:v>
                </c:pt>
                <c:pt idx="4">
                  <c:v>15-31st Oct 2018</c:v>
                </c:pt>
                <c:pt idx="5">
                  <c:v>1-14th Nov 2018</c:v>
                </c:pt>
                <c:pt idx="6">
                  <c:v>15-31st Nov 2018</c:v>
                </c:pt>
                <c:pt idx="7">
                  <c:v>1-14th Dec 2018</c:v>
                </c:pt>
                <c:pt idx="8">
                  <c:v>15-31st Dec 2018</c:v>
                </c:pt>
                <c:pt idx="9">
                  <c:v>1-14th Jan 2019</c:v>
                </c:pt>
                <c:pt idx="10">
                  <c:v>15-31st Jan 2019</c:v>
                </c:pt>
                <c:pt idx="11">
                  <c:v>1-14th Feb 2019</c:v>
                </c:pt>
                <c:pt idx="12">
                  <c:v>15-28th Feb 2019</c:v>
                </c:pt>
                <c:pt idx="13">
                  <c:v>1-14th Mar 2019</c:v>
                </c:pt>
                <c:pt idx="14">
                  <c:v>15-30 Mar 2019</c:v>
                </c:pt>
              </c:strCache>
            </c:strRef>
          </c:cat>
          <c:val>
            <c:numRef>
              <c:f>Sheet2!$D$100:$D$114</c:f>
              <c:numCache>
                <c:formatCode>0%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0.12</c:v>
                </c:pt>
                <c:pt idx="4">
                  <c:v>0.4</c:v>
                </c:pt>
                <c:pt idx="5">
                  <c:v>0.51</c:v>
                </c:pt>
                <c:pt idx="6">
                  <c:v>0.65</c:v>
                </c:pt>
                <c:pt idx="7">
                  <c:v>0.72</c:v>
                </c:pt>
                <c:pt idx="8">
                  <c:v>0.78</c:v>
                </c:pt>
                <c:pt idx="9">
                  <c:v>0.82</c:v>
                </c:pt>
                <c:pt idx="10">
                  <c:v>0.85</c:v>
                </c:pt>
                <c:pt idx="11">
                  <c:v>0.87</c:v>
                </c:pt>
                <c:pt idx="12">
                  <c:v>0.9</c:v>
                </c:pt>
                <c:pt idx="13">
                  <c:v>0.95</c:v>
                </c:pt>
                <c:pt idx="14">
                  <c:v>0.95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843-4748-B6A2-A016EAC38F2D}"/>
            </c:ext>
          </c:extLst>
        </c:ser>
        <c:ser>
          <c:idx val="1"/>
          <c:order val="1"/>
          <c:tx>
            <c:strRef>
              <c:f>Sheet2!$E$99</c:f>
              <c:strCache>
                <c:ptCount val="1"/>
                <c:pt idx="0">
                  <c:v>Target</c:v>
                </c:pt>
              </c:strCache>
            </c:strRef>
          </c:tx>
          <c:spPr>
            <a:ln w="22225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Sheet2!$C$100:$C$114</c:f>
              <c:strCache>
                <c:ptCount val="15"/>
                <c:pt idx="0">
                  <c:v>Jul-18</c:v>
                </c:pt>
                <c:pt idx="1">
                  <c:v>Aug-18</c:v>
                </c:pt>
                <c:pt idx="2">
                  <c:v>Sep-18</c:v>
                </c:pt>
                <c:pt idx="3">
                  <c:v>1-14th Oct 2018</c:v>
                </c:pt>
                <c:pt idx="4">
                  <c:v>15-31st Oct 2018</c:v>
                </c:pt>
                <c:pt idx="5">
                  <c:v>1-14th Nov 2018</c:v>
                </c:pt>
                <c:pt idx="6">
                  <c:v>15-31st Nov 2018</c:v>
                </c:pt>
                <c:pt idx="7">
                  <c:v>1-14th Dec 2018</c:v>
                </c:pt>
                <c:pt idx="8">
                  <c:v>15-31st Dec 2018</c:v>
                </c:pt>
                <c:pt idx="9">
                  <c:v>1-14th Jan 2019</c:v>
                </c:pt>
                <c:pt idx="10">
                  <c:v>15-31st Jan 2019</c:v>
                </c:pt>
                <c:pt idx="11">
                  <c:v>1-14th Feb 2019</c:v>
                </c:pt>
                <c:pt idx="12">
                  <c:v>15-28th Feb 2019</c:v>
                </c:pt>
                <c:pt idx="13">
                  <c:v>1-14th Mar 2019</c:v>
                </c:pt>
                <c:pt idx="14">
                  <c:v>15-30 Mar 2019</c:v>
                </c:pt>
              </c:strCache>
            </c:strRef>
          </c:cat>
          <c:val>
            <c:numRef>
              <c:f>Sheet2!$E$100:$E$114</c:f>
              <c:numCache>
                <c:formatCode>0%</c:formatCode>
                <c:ptCount val="15"/>
                <c:pt idx="0">
                  <c:v>0.9</c:v>
                </c:pt>
                <c:pt idx="1">
                  <c:v>0.9</c:v>
                </c:pt>
                <c:pt idx="2">
                  <c:v>0.9</c:v>
                </c:pt>
                <c:pt idx="3">
                  <c:v>0.9</c:v>
                </c:pt>
                <c:pt idx="4">
                  <c:v>0.9</c:v>
                </c:pt>
                <c:pt idx="5">
                  <c:v>0.9</c:v>
                </c:pt>
                <c:pt idx="6">
                  <c:v>0.9</c:v>
                </c:pt>
                <c:pt idx="7">
                  <c:v>0.9</c:v>
                </c:pt>
                <c:pt idx="8">
                  <c:v>0.9</c:v>
                </c:pt>
                <c:pt idx="9">
                  <c:v>0.9</c:v>
                </c:pt>
                <c:pt idx="10">
                  <c:v>0.9</c:v>
                </c:pt>
                <c:pt idx="11">
                  <c:v>0.9</c:v>
                </c:pt>
                <c:pt idx="12">
                  <c:v>0.9</c:v>
                </c:pt>
                <c:pt idx="13">
                  <c:v>0.9</c:v>
                </c:pt>
                <c:pt idx="14">
                  <c:v>0.9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843-4748-B6A2-A016EAC38F2D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24449264"/>
        <c:axId val="624449656"/>
      </c:lineChart>
      <c:catAx>
        <c:axId val="624449264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4449656"/>
        <c:crosses val="autoZero"/>
        <c:auto val="1"/>
        <c:lblAlgn val="ctr"/>
        <c:lblOffset val="100"/>
        <c:noMultiLvlLbl val="0"/>
      </c:catAx>
      <c:valAx>
        <c:axId val="624449656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4449264"/>
        <c:crosses val="autoZero"/>
        <c:crossBetween val="between"/>
        <c:majorUnit val="0.2"/>
      </c:valAx>
      <c:spPr>
        <a:noFill/>
        <a:ln cap="sq">
          <a:noFill/>
        </a:ln>
        <a:effectLst/>
      </c:spPr>
    </c:plotArea>
    <c:legend>
      <c:legendPos val="t"/>
      <c:layout>
        <c:manualLayout>
          <c:xMode val="edge"/>
          <c:yMode val="edge"/>
          <c:x val="4.9999914971915221E-2"/>
          <c:y val="2.6449312714375898E-4"/>
          <c:w val="0.89999982994383043"/>
          <c:h val="8.94831965921001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66E33C-82B1-E742-B1D0-6732A49447AC}" type="doc">
      <dgm:prSet loTypeId="urn:microsoft.com/office/officeart/2009/3/layout/SubStep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DCEB05-B0E7-794F-B4F4-F34F9736F6EB}">
      <dgm:prSet phldrT="[Text]"/>
      <dgm:spPr/>
      <dgm:t>
        <a:bodyPr/>
        <a:lstStyle/>
        <a:p>
          <a:r>
            <a:rPr lang="en-US" dirty="0"/>
            <a:t>Old Process</a:t>
          </a:r>
        </a:p>
      </dgm:t>
    </dgm:pt>
    <dgm:pt modelId="{627406F0-A2DD-5745-BA1F-58831F250C70}" type="parTrans" cxnId="{3E3B8F26-F5D6-094C-B132-BE53E52EC0A2}">
      <dgm:prSet/>
      <dgm:spPr/>
      <dgm:t>
        <a:bodyPr/>
        <a:lstStyle/>
        <a:p>
          <a:endParaRPr lang="en-US"/>
        </a:p>
      </dgm:t>
    </dgm:pt>
    <dgm:pt modelId="{354935C9-3F27-874A-B1B8-16812E9D447C}" type="sibTrans" cxnId="{3E3B8F26-F5D6-094C-B132-BE53E52EC0A2}">
      <dgm:prSet/>
      <dgm:spPr/>
      <dgm:t>
        <a:bodyPr/>
        <a:lstStyle/>
        <a:p>
          <a:endParaRPr lang="en-US"/>
        </a:p>
      </dgm:t>
    </dgm:pt>
    <dgm:pt modelId="{C4BC0B87-FCFA-E546-A2C9-F1D9E2262861}">
      <dgm:prSet phldrT="[Text]"/>
      <dgm:spPr/>
      <dgm:t>
        <a:bodyPr/>
        <a:lstStyle/>
        <a:p>
          <a:r>
            <a:rPr lang="en-US" dirty="0"/>
            <a:t>Tests of </a:t>
          </a:r>
          <a:r>
            <a:rPr lang="en-US" b="1" dirty="0"/>
            <a:t>CHANGE</a:t>
          </a:r>
        </a:p>
      </dgm:t>
    </dgm:pt>
    <dgm:pt modelId="{2FD297F3-1518-2641-94E7-87A542FC71AE}" type="parTrans" cxnId="{6685B6CF-0136-A341-98E2-685FD479BD2C}">
      <dgm:prSet/>
      <dgm:spPr/>
      <dgm:t>
        <a:bodyPr/>
        <a:lstStyle/>
        <a:p>
          <a:endParaRPr lang="en-US"/>
        </a:p>
      </dgm:t>
    </dgm:pt>
    <dgm:pt modelId="{E32E2947-0FF2-7D47-A0E5-2991731D550B}" type="sibTrans" cxnId="{6685B6CF-0136-A341-98E2-685FD479BD2C}">
      <dgm:prSet/>
      <dgm:spPr/>
      <dgm:t>
        <a:bodyPr/>
        <a:lstStyle/>
        <a:p>
          <a:endParaRPr lang="en-US"/>
        </a:p>
      </dgm:t>
    </dgm:pt>
    <dgm:pt modelId="{59A31647-054E-F04F-B256-37D3D567A2FF}">
      <dgm:prSet phldrT="[Text]"/>
      <dgm:spPr/>
      <dgm:t>
        <a:bodyPr/>
        <a:lstStyle/>
        <a:p>
          <a:endParaRPr lang="en-US" dirty="0"/>
        </a:p>
      </dgm:t>
    </dgm:pt>
    <dgm:pt modelId="{29D2B6C6-9FC4-4E45-A77F-9D2A452B51A2}" type="parTrans" cxnId="{F804593C-CC1E-384C-A95A-D355EA56FCDD}">
      <dgm:prSet/>
      <dgm:spPr/>
      <dgm:t>
        <a:bodyPr/>
        <a:lstStyle/>
        <a:p>
          <a:endParaRPr lang="en-US"/>
        </a:p>
      </dgm:t>
    </dgm:pt>
    <dgm:pt modelId="{21C9033B-9332-8A44-8012-84C3DD080150}" type="sibTrans" cxnId="{F804593C-CC1E-384C-A95A-D355EA56FCDD}">
      <dgm:prSet/>
      <dgm:spPr/>
      <dgm:t>
        <a:bodyPr/>
        <a:lstStyle/>
        <a:p>
          <a:endParaRPr lang="en-US"/>
        </a:p>
      </dgm:t>
    </dgm:pt>
    <dgm:pt modelId="{0A13879D-9429-0741-BA3F-4A8584D22693}">
      <dgm:prSet phldrT="[Text]"/>
      <dgm:spPr/>
      <dgm:t>
        <a:bodyPr/>
        <a:lstStyle/>
        <a:p>
          <a:r>
            <a:rPr lang="en-US" dirty="0"/>
            <a:t>Sustain the New </a:t>
          </a:r>
          <a:r>
            <a:rPr lang="en-US" b="1" dirty="0"/>
            <a:t>CHANGE</a:t>
          </a:r>
        </a:p>
      </dgm:t>
    </dgm:pt>
    <dgm:pt modelId="{E82D7050-4E91-BF46-A0D9-B4CFD4941765}" type="parTrans" cxnId="{54EA32C4-EDDD-684E-B988-FC6BE3B5834E}">
      <dgm:prSet/>
      <dgm:spPr/>
      <dgm:t>
        <a:bodyPr/>
        <a:lstStyle/>
        <a:p>
          <a:endParaRPr lang="en-US"/>
        </a:p>
      </dgm:t>
    </dgm:pt>
    <dgm:pt modelId="{335DA216-09D9-9845-9E4E-246FE15B95DD}" type="sibTrans" cxnId="{54EA32C4-EDDD-684E-B988-FC6BE3B5834E}">
      <dgm:prSet/>
      <dgm:spPr/>
      <dgm:t>
        <a:bodyPr/>
        <a:lstStyle/>
        <a:p>
          <a:endParaRPr lang="en-US"/>
        </a:p>
      </dgm:t>
    </dgm:pt>
    <dgm:pt modelId="{1DC893F6-81A5-5949-8653-5EFABE6A0283}">
      <dgm:prSet phldrT="[Text]"/>
      <dgm:spPr/>
      <dgm:t>
        <a:bodyPr/>
        <a:lstStyle/>
        <a:p>
          <a:r>
            <a:rPr lang="en-US" dirty="0"/>
            <a:t>Implement the New </a:t>
          </a:r>
          <a:r>
            <a:rPr lang="en-US" b="1" dirty="0"/>
            <a:t>CHANGE </a:t>
          </a:r>
        </a:p>
      </dgm:t>
    </dgm:pt>
    <dgm:pt modelId="{7484EBC9-9736-114E-9852-6C85BBA7A304}" type="sibTrans" cxnId="{1F4FBB1C-BFCC-2744-B849-6AE0B0CB408E}">
      <dgm:prSet/>
      <dgm:spPr/>
      <dgm:t>
        <a:bodyPr/>
        <a:lstStyle/>
        <a:p>
          <a:endParaRPr lang="en-US"/>
        </a:p>
      </dgm:t>
    </dgm:pt>
    <dgm:pt modelId="{064A95C1-A093-6644-B1E2-775BA9A624F9}" type="parTrans" cxnId="{1F4FBB1C-BFCC-2744-B849-6AE0B0CB408E}">
      <dgm:prSet/>
      <dgm:spPr/>
      <dgm:t>
        <a:bodyPr/>
        <a:lstStyle/>
        <a:p>
          <a:endParaRPr lang="en-US"/>
        </a:p>
      </dgm:t>
    </dgm:pt>
    <dgm:pt modelId="{3A234930-661C-7540-BF32-6E80E72A334F}" type="pres">
      <dgm:prSet presAssocID="{C766E33C-82B1-E742-B1D0-6732A49447AC}" presName="Name0" presStyleCnt="0">
        <dgm:presLayoutVars>
          <dgm:chMax val="7"/>
          <dgm:dir/>
          <dgm:animOne val="branch"/>
        </dgm:presLayoutVars>
      </dgm:prSet>
      <dgm:spPr/>
    </dgm:pt>
    <dgm:pt modelId="{37FD4C1A-FEB4-DD4A-93F1-4D6214697030}" type="pres">
      <dgm:prSet presAssocID="{3EDCEB05-B0E7-794F-B4F4-F34F9736F6EB}" presName="parTx1" presStyleLbl="node1" presStyleIdx="0" presStyleCnt="3" custScaleX="65401" custScaleY="71233" custLinFactNeighborX="-287" custLinFactNeighborY="1023"/>
      <dgm:spPr/>
    </dgm:pt>
    <dgm:pt modelId="{BFF735DA-33D5-5047-B2CF-5793286BE9FA}" type="pres">
      <dgm:prSet presAssocID="{3EDCEB05-B0E7-794F-B4F4-F34F9736F6EB}" presName="spPre1" presStyleCnt="0"/>
      <dgm:spPr/>
    </dgm:pt>
    <dgm:pt modelId="{3FF14FFB-17D0-4249-B256-51DA97A06D15}" type="pres">
      <dgm:prSet presAssocID="{3EDCEB05-B0E7-794F-B4F4-F34F9736F6EB}" presName="chLin1" presStyleCnt="0"/>
      <dgm:spPr/>
    </dgm:pt>
    <dgm:pt modelId="{CC833EA9-74E5-4747-9DB7-EB10C86CCF3E}" type="pres">
      <dgm:prSet presAssocID="{2FD297F3-1518-2641-94E7-87A542FC71AE}" presName="Name11" presStyleLbl="parChTrans1D1" presStyleIdx="0" presStyleCnt="8"/>
      <dgm:spPr/>
    </dgm:pt>
    <dgm:pt modelId="{C59BC8C0-C2A7-5A49-A0B8-7EEE181748D5}" type="pres">
      <dgm:prSet presAssocID="{2FD297F3-1518-2641-94E7-87A542FC71AE}" presName="Name31" presStyleLbl="parChTrans1D1" presStyleIdx="1" presStyleCnt="8"/>
      <dgm:spPr/>
    </dgm:pt>
    <dgm:pt modelId="{2A9D9DCD-267F-244E-BC06-C55C4CD03F6F}" type="pres">
      <dgm:prSet presAssocID="{C4BC0B87-FCFA-E546-A2C9-F1D9E2262861}" presName="txAndLines1" presStyleCnt="0"/>
      <dgm:spPr/>
    </dgm:pt>
    <dgm:pt modelId="{13DA18C3-BDF9-7347-A127-2C5E71385356}" type="pres">
      <dgm:prSet presAssocID="{C4BC0B87-FCFA-E546-A2C9-F1D9E2262861}" presName="anchor1" presStyleCnt="0"/>
      <dgm:spPr/>
    </dgm:pt>
    <dgm:pt modelId="{740F3CC9-86FC-BD4E-92E8-16DDB22CD17D}" type="pres">
      <dgm:prSet presAssocID="{C4BC0B87-FCFA-E546-A2C9-F1D9E2262861}" presName="backup1" presStyleCnt="0"/>
      <dgm:spPr/>
    </dgm:pt>
    <dgm:pt modelId="{8567533E-8022-804D-A301-CBA84824CFDE}" type="pres">
      <dgm:prSet presAssocID="{C4BC0B87-FCFA-E546-A2C9-F1D9E2262861}" presName="preLine1" presStyleLbl="parChTrans1D1" presStyleIdx="2" presStyleCnt="8"/>
      <dgm:spPr/>
    </dgm:pt>
    <dgm:pt modelId="{E61FBB7A-0C16-7A46-8142-A9209A001ECB}" type="pres">
      <dgm:prSet presAssocID="{C4BC0B87-FCFA-E546-A2C9-F1D9E2262861}" presName="desTx1" presStyleLbl="revTx" presStyleIdx="0" presStyleCnt="0">
        <dgm:presLayoutVars>
          <dgm:bulletEnabled val="1"/>
        </dgm:presLayoutVars>
      </dgm:prSet>
      <dgm:spPr/>
    </dgm:pt>
    <dgm:pt modelId="{0D6E13AB-30EA-4E43-9FD7-93436EB2226D}" type="pres">
      <dgm:prSet presAssocID="{C4BC0B87-FCFA-E546-A2C9-F1D9E2262861}" presName="postLine1" presStyleLbl="parChTrans1D1" presStyleIdx="3" presStyleCnt="8"/>
      <dgm:spPr/>
    </dgm:pt>
    <dgm:pt modelId="{B4AF5B18-9B46-1245-B1E6-1FC39900B8A6}" type="pres">
      <dgm:prSet presAssocID="{29D2B6C6-9FC4-4E45-A77F-9D2A452B51A2}" presName="Name11" presStyleLbl="parChTrans1D1" presStyleIdx="4" presStyleCnt="8"/>
      <dgm:spPr/>
    </dgm:pt>
    <dgm:pt modelId="{B721F36E-0391-024C-A450-E7A7B23B5C4B}" type="pres">
      <dgm:prSet presAssocID="{29D2B6C6-9FC4-4E45-A77F-9D2A452B51A2}" presName="Name31" presStyleLbl="parChTrans1D1" presStyleIdx="5" presStyleCnt="8"/>
      <dgm:spPr/>
    </dgm:pt>
    <dgm:pt modelId="{6A12DABF-9DA2-3246-934E-4731ED85D966}" type="pres">
      <dgm:prSet presAssocID="{59A31647-054E-F04F-B256-37D3D567A2FF}" presName="txAndLines1" presStyleCnt="0"/>
      <dgm:spPr/>
    </dgm:pt>
    <dgm:pt modelId="{E060CAB2-DB55-4641-812C-CBDDFCD0DA7D}" type="pres">
      <dgm:prSet presAssocID="{59A31647-054E-F04F-B256-37D3D567A2FF}" presName="anchor1" presStyleCnt="0"/>
      <dgm:spPr/>
    </dgm:pt>
    <dgm:pt modelId="{0A802FF6-B21A-5644-9540-DB4CEC22E66C}" type="pres">
      <dgm:prSet presAssocID="{59A31647-054E-F04F-B256-37D3D567A2FF}" presName="backup1" presStyleCnt="0"/>
      <dgm:spPr/>
    </dgm:pt>
    <dgm:pt modelId="{47400319-9AD4-884E-AFFE-8598FCDF8D8E}" type="pres">
      <dgm:prSet presAssocID="{59A31647-054E-F04F-B256-37D3D567A2FF}" presName="preLine1" presStyleLbl="parChTrans1D1" presStyleIdx="6" presStyleCnt="8"/>
      <dgm:spPr/>
    </dgm:pt>
    <dgm:pt modelId="{9D3CD4FA-C0FF-024B-BB2B-79BC8BEBA663}" type="pres">
      <dgm:prSet presAssocID="{59A31647-054E-F04F-B256-37D3D567A2FF}" presName="desTx1" presStyleLbl="revTx" presStyleIdx="0" presStyleCnt="0">
        <dgm:presLayoutVars>
          <dgm:bulletEnabled val="1"/>
        </dgm:presLayoutVars>
      </dgm:prSet>
      <dgm:spPr/>
    </dgm:pt>
    <dgm:pt modelId="{93676922-0C51-B745-89BD-FDB5471A544B}" type="pres">
      <dgm:prSet presAssocID="{59A31647-054E-F04F-B256-37D3D567A2FF}" presName="postLine1" presStyleLbl="parChTrans1D1" presStyleIdx="7" presStyleCnt="8"/>
      <dgm:spPr/>
    </dgm:pt>
    <dgm:pt modelId="{AC0CA340-3E49-B64A-B87C-E50867B7AA59}" type="pres">
      <dgm:prSet presAssocID="{3EDCEB05-B0E7-794F-B4F4-F34F9736F6EB}" presName="spPost1" presStyleCnt="0"/>
      <dgm:spPr/>
    </dgm:pt>
    <dgm:pt modelId="{99CFA834-237A-6B4F-80E8-D15373D2D1E2}" type="pres">
      <dgm:prSet presAssocID="{1DC893F6-81A5-5949-8653-5EFABE6A0283}" presName="parTx2" presStyleLbl="node1" presStyleIdx="1" presStyleCnt="3" custScaleX="61053" custScaleY="76941" custLinFactNeighborX="-4274" custLinFactNeighborY="975"/>
      <dgm:spPr/>
    </dgm:pt>
    <dgm:pt modelId="{4EB3B5C9-AB13-6049-92D7-CE3500D89722}" type="pres">
      <dgm:prSet presAssocID="{0A13879D-9429-0741-BA3F-4A8584D22693}" presName="parTx3" presStyleLbl="node1" presStyleIdx="2" presStyleCnt="3" custScaleX="60284" custScaleY="79770"/>
      <dgm:spPr/>
    </dgm:pt>
  </dgm:ptLst>
  <dgm:cxnLst>
    <dgm:cxn modelId="{A6F51407-657D-114D-8D31-766A7A4F872B}" type="presOf" srcId="{59A31647-054E-F04F-B256-37D3D567A2FF}" destId="{9D3CD4FA-C0FF-024B-BB2B-79BC8BEBA663}" srcOrd="0" destOrd="0" presId="urn:microsoft.com/office/officeart/2009/3/layout/SubStepProcess"/>
    <dgm:cxn modelId="{1F4FBB1C-BFCC-2744-B849-6AE0B0CB408E}" srcId="{C766E33C-82B1-E742-B1D0-6732A49447AC}" destId="{1DC893F6-81A5-5949-8653-5EFABE6A0283}" srcOrd="1" destOrd="0" parTransId="{064A95C1-A093-6644-B1E2-775BA9A624F9}" sibTransId="{7484EBC9-9736-114E-9852-6C85BBA7A304}"/>
    <dgm:cxn modelId="{3604D725-579C-DD49-BE18-AC7FE005123A}" type="presOf" srcId="{C4BC0B87-FCFA-E546-A2C9-F1D9E2262861}" destId="{E61FBB7A-0C16-7A46-8142-A9209A001ECB}" srcOrd="0" destOrd="0" presId="urn:microsoft.com/office/officeart/2009/3/layout/SubStepProcess"/>
    <dgm:cxn modelId="{41954026-BC45-6E42-9381-9617F5DC34D7}" type="presOf" srcId="{3EDCEB05-B0E7-794F-B4F4-F34F9736F6EB}" destId="{37FD4C1A-FEB4-DD4A-93F1-4D6214697030}" srcOrd="0" destOrd="0" presId="urn:microsoft.com/office/officeart/2009/3/layout/SubStepProcess"/>
    <dgm:cxn modelId="{3E3B8F26-F5D6-094C-B132-BE53E52EC0A2}" srcId="{C766E33C-82B1-E742-B1D0-6732A49447AC}" destId="{3EDCEB05-B0E7-794F-B4F4-F34F9736F6EB}" srcOrd="0" destOrd="0" parTransId="{627406F0-A2DD-5745-BA1F-58831F250C70}" sibTransId="{354935C9-3F27-874A-B1B8-16812E9D447C}"/>
    <dgm:cxn modelId="{9567FC39-5E62-1844-89FB-9A9504D36CC1}" type="presOf" srcId="{C766E33C-82B1-E742-B1D0-6732A49447AC}" destId="{3A234930-661C-7540-BF32-6E80E72A334F}" srcOrd="0" destOrd="0" presId="urn:microsoft.com/office/officeart/2009/3/layout/SubStepProcess"/>
    <dgm:cxn modelId="{F804593C-CC1E-384C-A95A-D355EA56FCDD}" srcId="{3EDCEB05-B0E7-794F-B4F4-F34F9736F6EB}" destId="{59A31647-054E-F04F-B256-37D3D567A2FF}" srcOrd="1" destOrd="0" parTransId="{29D2B6C6-9FC4-4E45-A77F-9D2A452B51A2}" sibTransId="{21C9033B-9332-8A44-8012-84C3DD080150}"/>
    <dgm:cxn modelId="{B87D996C-A14B-1C49-BD6B-5EBA7E9D19FD}" type="presOf" srcId="{0A13879D-9429-0741-BA3F-4A8584D22693}" destId="{4EB3B5C9-AB13-6049-92D7-CE3500D89722}" srcOrd="0" destOrd="0" presId="urn:microsoft.com/office/officeart/2009/3/layout/SubStepProcess"/>
    <dgm:cxn modelId="{3B031D9F-6C2A-9A49-8DA9-D5018D07C606}" type="presOf" srcId="{1DC893F6-81A5-5949-8653-5EFABE6A0283}" destId="{99CFA834-237A-6B4F-80E8-D15373D2D1E2}" srcOrd="0" destOrd="0" presId="urn:microsoft.com/office/officeart/2009/3/layout/SubStepProcess"/>
    <dgm:cxn modelId="{54EA32C4-EDDD-684E-B988-FC6BE3B5834E}" srcId="{C766E33C-82B1-E742-B1D0-6732A49447AC}" destId="{0A13879D-9429-0741-BA3F-4A8584D22693}" srcOrd="2" destOrd="0" parTransId="{E82D7050-4E91-BF46-A0D9-B4CFD4941765}" sibTransId="{335DA216-09D9-9845-9E4E-246FE15B95DD}"/>
    <dgm:cxn modelId="{6685B6CF-0136-A341-98E2-685FD479BD2C}" srcId="{3EDCEB05-B0E7-794F-B4F4-F34F9736F6EB}" destId="{C4BC0B87-FCFA-E546-A2C9-F1D9E2262861}" srcOrd="0" destOrd="0" parTransId="{2FD297F3-1518-2641-94E7-87A542FC71AE}" sibTransId="{E32E2947-0FF2-7D47-A0E5-2991731D550B}"/>
    <dgm:cxn modelId="{E8B9BCEA-72AC-CC4B-B520-86123FC240E8}" type="presParOf" srcId="{3A234930-661C-7540-BF32-6E80E72A334F}" destId="{37FD4C1A-FEB4-DD4A-93F1-4D6214697030}" srcOrd="0" destOrd="0" presId="urn:microsoft.com/office/officeart/2009/3/layout/SubStepProcess"/>
    <dgm:cxn modelId="{9BBAE081-5D94-3E49-B313-4C071E9D17B1}" type="presParOf" srcId="{3A234930-661C-7540-BF32-6E80E72A334F}" destId="{BFF735DA-33D5-5047-B2CF-5793286BE9FA}" srcOrd="1" destOrd="0" presId="urn:microsoft.com/office/officeart/2009/3/layout/SubStepProcess"/>
    <dgm:cxn modelId="{66C99BAF-DFC9-B448-9ED9-C04B2EC0387C}" type="presParOf" srcId="{3A234930-661C-7540-BF32-6E80E72A334F}" destId="{3FF14FFB-17D0-4249-B256-51DA97A06D15}" srcOrd="2" destOrd="0" presId="urn:microsoft.com/office/officeart/2009/3/layout/SubStepProcess"/>
    <dgm:cxn modelId="{AEB9A40F-6FA3-8141-95C2-DFC080068663}" type="presParOf" srcId="{3FF14FFB-17D0-4249-B256-51DA97A06D15}" destId="{CC833EA9-74E5-4747-9DB7-EB10C86CCF3E}" srcOrd="0" destOrd="0" presId="urn:microsoft.com/office/officeart/2009/3/layout/SubStepProcess"/>
    <dgm:cxn modelId="{C31EC212-4FDC-9142-857A-B44C617B6539}" type="presParOf" srcId="{3FF14FFB-17D0-4249-B256-51DA97A06D15}" destId="{C59BC8C0-C2A7-5A49-A0B8-7EEE181748D5}" srcOrd="1" destOrd="0" presId="urn:microsoft.com/office/officeart/2009/3/layout/SubStepProcess"/>
    <dgm:cxn modelId="{F4F40AC8-10B6-314F-9E99-B0D3C519C6DE}" type="presParOf" srcId="{3FF14FFB-17D0-4249-B256-51DA97A06D15}" destId="{2A9D9DCD-267F-244E-BC06-C55C4CD03F6F}" srcOrd="2" destOrd="0" presId="urn:microsoft.com/office/officeart/2009/3/layout/SubStepProcess"/>
    <dgm:cxn modelId="{73A93E88-93D4-2745-AD9C-98A068B65C51}" type="presParOf" srcId="{2A9D9DCD-267F-244E-BC06-C55C4CD03F6F}" destId="{13DA18C3-BDF9-7347-A127-2C5E71385356}" srcOrd="0" destOrd="0" presId="urn:microsoft.com/office/officeart/2009/3/layout/SubStepProcess"/>
    <dgm:cxn modelId="{F6E6D604-07C4-5644-B6FA-7B6DD22DB303}" type="presParOf" srcId="{2A9D9DCD-267F-244E-BC06-C55C4CD03F6F}" destId="{740F3CC9-86FC-BD4E-92E8-16DDB22CD17D}" srcOrd="1" destOrd="0" presId="urn:microsoft.com/office/officeart/2009/3/layout/SubStepProcess"/>
    <dgm:cxn modelId="{836583F4-530B-7B46-AF9A-0ABA892CD30D}" type="presParOf" srcId="{2A9D9DCD-267F-244E-BC06-C55C4CD03F6F}" destId="{8567533E-8022-804D-A301-CBA84824CFDE}" srcOrd="2" destOrd="0" presId="urn:microsoft.com/office/officeart/2009/3/layout/SubStepProcess"/>
    <dgm:cxn modelId="{F5D4F878-7635-084E-9ADC-822BE398D5D5}" type="presParOf" srcId="{2A9D9DCD-267F-244E-BC06-C55C4CD03F6F}" destId="{E61FBB7A-0C16-7A46-8142-A9209A001ECB}" srcOrd="3" destOrd="0" presId="urn:microsoft.com/office/officeart/2009/3/layout/SubStepProcess"/>
    <dgm:cxn modelId="{1A95C0F8-ED3F-BD40-BF0A-EADDA6FEF751}" type="presParOf" srcId="{2A9D9DCD-267F-244E-BC06-C55C4CD03F6F}" destId="{0D6E13AB-30EA-4E43-9FD7-93436EB2226D}" srcOrd="4" destOrd="0" presId="urn:microsoft.com/office/officeart/2009/3/layout/SubStepProcess"/>
    <dgm:cxn modelId="{CBBBC94D-7EF5-6149-BE92-190D90B45438}" type="presParOf" srcId="{3FF14FFB-17D0-4249-B256-51DA97A06D15}" destId="{B4AF5B18-9B46-1245-B1E6-1FC39900B8A6}" srcOrd="3" destOrd="0" presId="urn:microsoft.com/office/officeart/2009/3/layout/SubStepProcess"/>
    <dgm:cxn modelId="{117363F0-6E8B-E74B-B40F-7846CC499340}" type="presParOf" srcId="{3FF14FFB-17D0-4249-B256-51DA97A06D15}" destId="{B721F36E-0391-024C-A450-E7A7B23B5C4B}" srcOrd="4" destOrd="0" presId="urn:microsoft.com/office/officeart/2009/3/layout/SubStepProcess"/>
    <dgm:cxn modelId="{BD373A9C-666C-9F4C-AAC7-0A896AF9E521}" type="presParOf" srcId="{3FF14FFB-17D0-4249-B256-51DA97A06D15}" destId="{6A12DABF-9DA2-3246-934E-4731ED85D966}" srcOrd="5" destOrd="0" presId="urn:microsoft.com/office/officeart/2009/3/layout/SubStepProcess"/>
    <dgm:cxn modelId="{F3E2F6B6-D3EF-E54A-A814-27A9D369563B}" type="presParOf" srcId="{6A12DABF-9DA2-3246-934E-4731ED85D966}" destId="{E060CAB2-DB55-4641-812C-CBDDFCD0DA7D}" srcOrd="0" destOrd="0" presId="urn:microsoft.com/office/officeart/2009/3/layout/SubStepProcess"/>
    <dgm:cxn modelId="{76860F17-65C6-CE43-B937-1E1B06F2886A}" type="presParOf" srcId="{6A12DABF-9DA2-3246-934E-4731ED85D966}" destId="{0A802FF6-B21A-5644-9540-DB4CEC22E66C}" srcOrd="1" destOrd="0" presId="urn:microsoft.com/office/officeart/2009/3/layout/SubStepProcess"/>
    <dgm:cxn modelId="{441B72CC-C1E6-194A-AB9E-78C2418A0A58}" type="presParOf" srcId="{6A12DABF-9DA2-3246-934E-4731ED85D966}" destId="{47400319-9AD4-884E-AFFE-8598FCDF8D8E}" srcOrd="2" destOrd="0" presId="urn:microsoft.com/office/officeart/2009/3/layout/SubStepProcess"/>
    <dgm:cxn modelId="{07EC75BB-490B-844C-A782-DB6EB76B7BCA}" type="presParOf" srcId="{6A12DABF-9DA2-3246-934E-4731ED85D966}" destId="{9D3CD4FA-C0FF-024B-BB2B-79BC8BEBA663}" srcOrd="3" destOrd="0" presId="urn:microsoft.com/office/officeart/2009/3/layout/SubStepProcess"/>
    <dgm:cxn modelId="{0261DF9C-3FA3-F84C-8649-8C6E5B0BB5C5}" type="presParOf" srcId="{6A12DABF-9DA2-3246-934E-4731ED85D966}" destId="{93676922-0C51-B745-89BD-FDB5471A544B}" srcOrd="4" destOrd="0" presId="urn:microsoft.com/office/officeart/2009/3/layout/SubStepProcess"/>
    <dgm:cxn modelId="{A7DEAEDF-7EE3-1640-88D5-044C39A06679}" type="presParOf" srcId="{3A234930-661C-7540-BF32-6E80E72A334F}" destId="{AC0CA340-3E49-B64A-B87C-E50867B7AA59}" srcOrd="3" destOrd="0" presId="urn:microsoft.com/office/officeart/2009/3/layout/SubStepProcess"/>
    <dgm:cxn modelId="{2E1E5C91-1FC8-C147-A81A-475756F6D71E}" type="presParOf" srcId="{3A234930-661C-7540-BF32-6E80E72A334F}" destId="{99CFA834-237A-6B4F-80E8-D15373D2D1E2}" srcOrd="4" destOrd="0" presId="urn:microsoft.com/office/officeart/2009/3/layout/SubStepProcess"/>
    <dgm:cxn modelId="{8268B931-D829-A04B-8392-5051EFE92363}" type="presParOf" srcId="{3A234930-661C-7540-BF32-6E80E72A334F}" destId="{4EB3B5C9-AB13-6049-92D7-CE3500D89722}" srcOrd="5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5EA4135-6A2C-E74F-9352-881AC7C6FCCF}" type="doc">
      <dgm:prSet loTypeId="urn:microsoft.com/office/officeart/2009/layout/Reverse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D4811A-8621-004D-A32E-69E0A8B3C907}">
      <dgm:prSet phldrT="[Text]"/>
      <dgm:spPr/>
      <dgm:t>
        <a:bodyPr/>
        <a:lstStyle/>
        <a:p>
          <a:endParaRPr lang="en-US" dirty="0"/>
        </a:p>
        <a:p>
          <a:r>
            <a:rPr lang="en-US" dirty="0"/>
            <a:t>Learning Sessions</a:t>
          </a:r>
        </a:p>
      </dgm:t>
    </dgm:pt>
    <dgm:pt modelId="{3A70FB47-EDB7-2345-8E37-3FA433273E18}" type="parTrans" cxnId="{54157DEB-8808-104D-ADA3-5FAB72B704AF}">
      <dgm:prSet/>
      <dgm:spPr/>
      <dgm:t>
        <a:bodyPr/>
        <a:lstStyle/>
        <a:p>
          <a:endParaRPr lang="en-US"/>
        </a:p>
      </dgm:t>
    </dgm:pt>
    <dgm:pt modelId="{CB45459E-24D4-9B4D-A480-9C790F3F8B2B}" type="sibTrans" cxnId="{54157DEB-8808-104D-ADA3-5FAB72B704AF}">
      <dgm:prSet/>
      <dgm:spPr/>
      <dgm:t>
        <a:bodyPr/>
        <a:lstStyle/>
        <a:p>
          <a:endParaRPr lang="en-US"/>
        </a:p>
      </dgm:t>
    </dgm:pt>
    <dgm:pt modelId="{AED90FB3-6BDE-FD43-9977-0266ABAB8795}">
      <dgm:prSet phldrT="[Text]"/>
      <dgm:spPr/>
      <dgm:t>
        <a:bodyPr/>
        <a:lstStyle/>
        <a:p>
          <a:endParaRPr lang="en-US" dirty="0"/>
        </a:p>
        <a:p>
          <a:r>
            <a:rPr lang="en-US" dirty="0">
              <a:solidFill>
                <a:srgbClr val="FF0000"/>
              </a:solidFill>
            </a:rPr>
            <a:t>Site Visits</a:t>
          </a:r>
        </a:p>
      </dgm:t>
    </dgm:pt>
    <dgm:pt modelId="{6E327FC4-1464-6145-93C3-DA4DAE46B271}" type="parTrans" cxnId="{CDB0A072-7173-5447-A3EC-C0D538DEF275}">
      <dgm:prSet/>
      <dgm:spPr/>
      <dgm:t>
        <a:bodyPr/>
        <a:lstStyle/>
        <a:p>
          <a:endParaRPr lang="en-US"/>
        </a:p>
      </dgm:t>
    </dgm:pt>
    <dgm:pt modelId="{AF6BA645-8AC4-1849-8721-FE0D808F6722}" type="sibTrans" cxnId="{CDB0A072-7173-5447-A3EC-C0D538DEF275}">
      <dgm:prSet/>
      <dgm:spPr/>
      <dgm:t>
        <a:bodyPr/>
        <a:lstStyle/>
        <a:p>
          <a:endParaRPr lang="en-US"/>
        </a:p>
      </dgm:t>
    </dgm:pt>
    <dgm:pt modelId="{49B0F683-F433-7E40-8C37-17C4547B33AB}" type="pres">
      <dgm:prSet presAssocID="{35EA4135-6A2C-E74F-9352-881AC7C6FCCF}" presName="Name0" presStyleCnt="0">
        <dgm:presLayoutVars>
          <dgm:chMax val="2"/>
          <dgm:chPref val="2"/>
          <dgm:animLvl val="lvl"/>
        </dgm:presLayoutVars>
      </dgm:prSet>
      <dgm:spPr/>
    </dgm:pt>
    <dgm:pt modelId="{44759413-9754-BD46-81B0-8E304D795546}" type="pres">
      <dgm:prSet presAssocID="{35EA4135-6A2C-E74F-9352-881AC7C6FCCF}" presName="LeftText" presStyleLbl="revTx" presStyleIdx="0" presStyleCnt="0">
        <dgm:presLayoutVars>
          <dgm:bulletEnabled val="1"/>
        </dgm:presLayoutVars>
      </dgm:prSet>
      <dgm:spPr/>
    </dgm:pt>
    <dgm:pt modelId="{5B50F775-0F53-EB4D-9F47-37040F50FFD7}" type="pres">
      <dgm:prSet presAssocID="{35EA4135-6A2C-E74F-9352-881AC7C6FCCF}" presName="LeftNode" presStyleLbl="bgImgPlace1" presStyleIdx="0" presStyleCnt="2">
        <dgm:presLayoutVars>
          <dgm:chMax val="2"/>
          <dgm:chPref val="2"/>
        </dgm:presLayoutVars>
      </dgm:prSet>
      <dgm:spPr/>
    </dgm:pt>
    <dgm:pt modelId="{D3720BFF-4C12-044B-AB3B-2F69B8ABA3B4}" type="pres">
      <dgm:prSet presAssocID="{35EA4135-6A2C-E74F-9352-881AC7C6FCCF}" presName="RightText" presStyleLbl="revTx" presStyleIdx="0" presStyleCnt="0">
        <dgm:presLayoutVars>
          <dgm:bulletEnabled val="1"/>
        </dgm:presLayoutVars>
      </dgm:prSet>
      <dgm:spPr/>
    </dgm:pt>
    <dgm:pt modelId="{9FBCEBAE-5D0D-D34B-A500-2FE41ECD18D2}" type="pres">
      <dgm:prSet presAssocID="{35EA4135-6A2C-E74F-9352-881AC7C6FCCF}" presName="RightNode" presStyleLbl="bgImgPlace1" presStyleIdx="1" presStyleCnt="2">
        <dgm:presLayoutVars>
          <dgm:chMax val="0"/>
          <dgm:chPref val="0"/>
        </dgm:presLayoutVars>
      </dgm:prSet>
      <dgm:spPr/>
    </dgm:pt>
    <dgm:pt modelId="{AD506E10-A6A1-7F4E-AE6B-523A111972B9}" type="pres">
      <dgm:prSet presAssocID="{35EA4135-6A2C-E74F-9352-881AC7C6FCCF}" presName="TopArrow" presStyleLbl="node1" presStyleIdx="0" presStyleCnt="2"/>
      <dgm:spPr>
        <a:solidFill>
          <a:schemeClr val="accent2"/>
        </a:solidFill>
      </dgm:spPr>
    </dgm:pt>
    <dgm:pt modelId="{D26696E2-AC6E-D242-98D6-FDF33D2437D5}" type="pres">
      <dgm:prSet presAssocID="{35EA4135-6A2C-E74F-9352-881AC7C6FCCF}" presName="BottomArrow" presStyleLbl="node1" presStyleIdx="1" presStyleCnt="2"/>
      <dgm:spPr>
        <a:solidFill>
          <a:schemeClr val="accent2"/>
        </a:solidFill>
      </dgm:spPr>
    </dgm:pt>
  </dgm:ptLst>
  <dgm:cxnLst>
    <dgm:cxn modelId="{F2EC5C1B-F692-2649-AA01-D387CEDEBA23}" type="presOf" srcId="{35EA4135-6A2C-E74F-9352-881AC7C6FCCF}" destId="{49B0F683-F433-7E40-8C37-17C4547B33AB}" srcOrd="0" destOrd="0" presId="urn:microsoft.com/office/officeart/2009/layout/ReverseList"/>
    <dgm:cxn modelId="{C3BA7921-B88F-6C42-835F-D31E3D54210D}" type="presOf" srcId="{92D4811A-8621-004D-A32E-69E0A8B3C907}" destId="{5B50F775-0F53-EB4D-9F47-37040F50FFD7}" srcOrd="1" destOrd="0" presId="urn:microsoft.com/office/officeart/2009/layout/ReverseList"/>
    <dgm:cxn modelId="{CDB0A072-7173-5447-A3EC-C0D538DEF275}" srcId="{35EA4135-6A2C-E74F-9352-881AC7C6FCCF}" destId="{AED90FB3-6BDE-FD43-9977-0266ABAB8795}" srcOrd="1" destOrd="0" parTransId="{6E327FC4-1464-6145-93C3-DA4DAE46B271}" sibTransId="{AF6BA645-8AC4-1849-8721-FE0D808F6722}"/>
    <dgm:cxn modelId="{3106D4AC-6522-B148-B466-7C5F1681F797}" type="presOf" srcId="{92D4811A-8621-004D-A32E-69E0A8B3C907}" destId="{44759413-9754-BD46-81B0-8E304D795546}" srcOrd="0" destOrd="0" presId="urn:microsoft.com/office/officeart/2009/layout/ReverseList"/>
    <dgm:cxn modelId="{C17CE3C1-D964-8941-93A7-51BE6932C9B4}" type="presOf" srcId="{AED90FB3-6BDE-FD43-9977-0266ABAB8795}" destId="{9FBCEBAE-5D0D-D34B-A500-2FE41ECD18D2}" srcOrd="1" destOrd="0" presId="urn:microsoft.com/office/officeart/2009/layout/ReverseList"/>
    <dgm:cxn modelId="{9980F0C6-5CBF-1841-A103-A807B2A7D00D}" type="presOf" srcId="{AED90FB3-6BDE-FD43-9977-0266ABAB8795}" destId="{D3720BFF-4C12-044B-AB3B-2F69B8ABA3B4}" srcOrd="0" destOrd="0" presId="urn:microsoft.com/office/officeart/2009/layout/ReverseList"/>
    <dgm:cxn modelId="{54157DEB-8808-104D-ADA3-5FAB72B704AF}" srcId="{35EA4135-6A2C-E74F-9352-881AC7C6FCCF}" destId="{92D4811A-8621-004D-A32E-69E0A8B3C907}" srcOrd="0" destOrd="0" parTransId="{3A70FB47-EDB7-2345-8E37-3FA433273E18}" sibTransId="{CB45459E-24D4-9B4D-A480-9C790F3F8B2B}"/>
    <dgm:cxn modelId="{BF0D3839-C85B-BC44-AC0B-4EDB23120461}" type="presParOf" srcId="{49B0F683-F433-7E40-8C37-17C4547B33AB}" destId="{44759413-9754-BD46-81B0-8E304D795546}" srcOrd="0" destOrd="0" presId="urn:microsoft.com/office/officeart/2009/layout/ReverseList"/>
    <dgm:cxn modelId="{D5AE45FA-5AB4-DB41-B209-701D34721CCF}" type="presParOf" srcId="{49B0F683-F433-7E40-8C37-17C4547B33AB}" destId="{5B50F775-0F53-EB4D-9F47-37040F50FFD7}" srcOrd="1" destOrd="0" presId="urn:microsoft.com/office/officeart/2009/layout/ReverseList"/>
    <dgm:cxn modelId="{BFAAFA47-2836-BA41-A891-CDF3C95320A7}" type="presParOf" srcId="{49B0F683-F433-7E40-8C37-17C4547B33AB}" destId="{D3720BFF-4C12-044B-AB3B-2F69B8ABA3B4}" srcOrd="2" destOrd="0" presId="urn:microsoft.com/office/officeart/2009/layout/ReverseList"/>
    <dgm:cxn modelId="{0C2DBE60-51F9-6C4E-B0DB-46F9EC363E6B}" type="presParOf" srcId="{49B0F683-F433-7E40-8C37-17C4547B33AB}" destId="{9FBCEBAE-5D0D-D34B-A500-2FE41ECD18D2}" srcOrd="3" destOrd="0" presId="urn:microsoft.com/office/officeart/2009/layout/ReverseList"/>
    <dgm:cxn modelId="{DF074552-CE41-DC47-B877-D1CF19852F52}" type="presParOf" srcId="{49B0F683-F433-7E40-8C37-17C4547B33AB}" destId="{AD506E10-A6A1-7F4E-AE6B-523A111972B9}" srcOrd="4" destOrd="0" presId="urn:microsoft.com/office/officeart/2009/layout/ReverseList"/>
    <dgm:cxn modelId="{4DB7985C-5A96-454E-9AC1-04AE59B61BD3}" type="presParOf" srcId="{49B0F683-F433-7E40-8C37-17C4547B33AB}" destId="{D26696E2-AC6E-D242-98D6-FDF33D2437D5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869FE8A-5BC0-054E-A457-A56264E8AFFC}" type="doc">
      <dgm:prSet loTypeId="urn:microsoft.com/office/officeart/2005/8/layout/cycle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3820B4-44ED-1E47-8CEA-33E6ADF8716C}">
      <dgm:prSet phldrT="[Text]"/>
      <dgm:spPr/>
      <dgm:t>
        <a:bodyPr/>
        <a:lstStyle/>
        <a:p>
          <a:r>
            <a:rPr lang="en-US" dirty="0"/>
            <a:t>LARC FACULTY</a:t>
          </a:r>
        </a:p>
      </dgm:t>
    </dgm:pt>
    <dgm:pt modelId="{A6B654C2-1504-124D-937A-EA76DB97A850}" type="parTrans" cxnId="{63F79F80-5631-8A42-A212-AE56651C0BE3}">
      <dgm:prSet/>
      <dgm:spPr/>
      <dgm:t>
        <a:bodyPr/>
        <a:lstStyle/>
        <a:p>
          <a:endParaRPr lang="en-US"/>
        </a:p>
      </dgm:t>
    </dgm:pt>
    <dgm:pt modelId="{186984F5-6520-1940-84A9-75DD3C725FCF}" type="sibTrans" cxnId="{63F79F80-5631-8A42-A212-AE56651C0BE3}">
      <dgm:prSet/>
      <dgm:spPr/>
      <dgm:t>
        <a:bodyPr/>
        <a:lstStyle/>
        <a:p>
          <a:endParaRPr lang="en-US"/>
        </a:p>
      </dgm:t>
    </dgm:pt>
    <dgm:pt modelId="{3486D580-0823-6746-ACF5-07CB60084EA5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/>
            <a:t>COACH D</a:t>
          </a:r>
        </a:p>
      </dgm:t>
    </dgm:pt>
    <dgm:pt modelId="{778C4BC6-E9E1-E449-8AD6-88856CB6D3D3}" type="parTrans" cxnId="{7EA032ED-6083-7A46-BCF3-9175272A5788}">
      <dgm:prSet/>
      <dgm:spPr/>
      <dgm:t>
        <a:bodyPr/>
        <a:lstStyle/>
        <a:p>
          <a:endParaRPr lang="en-US"/>
        </a:p>
      </dgm:t>
    </dgm:pt>
    <dgm:pt modelId="{1DB6D67C-D79E-6946-8CEF-DD851040C8E4}" type="sibTrans" cxnId="{7EA032ED-6083-7A46-BCF3-9175272A5788}">
      <dgm:prSet/>
      <dgm:spPr/>
      <dgm:t>
        <a:bodyPr/>
        <a:lstStyle/>
        <a:p>
          <a:endParaRPr lang="en-US"/>
        </a:p>
      </dgm:t>
    </dgm:pt>
    <dgm:pt modelId="{47885C9B-5BDE-0548-90E9-55A36D42B9E4}">
      <dgm:prSet phldrT="[Text]"/>
      <dgm:spPr>
        <a:solidFill>
          <a:schemeClr val="accent5"/>
        </a:solidFill>
      </dgm:spPr>
      <dgm:t>
        <a:bodyPr/>
        <a:lstStyle/>
        <a:p>
          <a:r>
            <a:rPr lang="en-US" dirty="0"/>
            <a:t>COACH C</a:t>
          </a:r>
        </a:p>
      </dgm:t>
    </dgm:pt>
    <dgm:pt modelId="{CDD29626-DFF3-0C41-A092-3BF868EA75E7}" type="parTrans" cxnId="{06D328F6-FFC6-5B4A-ADB0-04A5773028DA}">
      <dgm:prSet/>
      <dgm:spPr/>
      <dgm:t>
        <a:bodyPr/>
        <a:lstStyle/>
        <a:p>
          <a:endParaRPr lang="en-US"/>
        </a:p>
      </dgm:t>
    </dgm:pt>
    <dgm:pt modelId="{454804EA-FF56-CD46-9F9B-FB18E368D22D}" type="sibTrans" cxnId="{06D328F6-FFC6-5B4A-ADB0-04A5773028DA}">
      <dgm:prSet/>
      <dgm:spPr/>
      <dgm:t>
        <a:bodyPr/>
        <a:lstStyle/>
        <a:p>
          <a:endParaRPr lang="en-US"/>
        </a:p>
      </dgm:t>
    </dgm:pt>
    <dgm:pt modelId="{E64191F2-726C-4440-891A-C7AE31B56669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COACH B</a:t>
          </a:r>
        </a:p>
      </dgm:t>
    </dgm:pt>
    <dgm:pt modelId="{C6A2CE28-1AC1-E94A-921F-7F9B983074D4}" type="parTrans" cxnId="{E096A80F-14E2-4C4C-B9AB-86A99D7BDD36}">
      <dgm:prSet/>
      <dgm:spPr/>
      <dgm:t>
        <a:bodyPr/>
        <a:lstStyle/>
        <a:p>
          <a:endParaRPr lang="en-US"/>
        </a:p>
      </dgm:t>
    </dgm:pt>
    <dgm:pt modelId="{2B4716E9-06E0-EF4B-B4D5-E2BF894E9AE4}" type="sibTrans" cxnId="{E096A80F-14E2-4C4C-B9AB-86A99D7BDD36}">
      <dgm:prSet/>
      <dgm:spPr/>
      <dgm:t>
        <a:bodyPr/>
        <a:lstStyle/>
        <a:p>
          <a:endParaRPr lang="en-US"/>
        </a:p>
      </dgm:t>
    </dgm:pt>
    <dgm:pt modelId="{31D60F32-069E-A74C-8FC4-7F07023FC2D4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COACH A</a:t>
          </a:r>
        </a:p>
      </dgm:t>
    </dgm:pt>
    <dgm:pt modelId="{20365DCF-1B0D-3249-AB63-979B869A8691}" type="parTrans" cxnId="{3F9E4129-283D-2C47-957A-9F632F7395F4}">
      <dgm:prSet/>
      <dgm:spPr/>
      <dgm:t>
        <a:bodyPr/>
        <a:lstStyle/>
        <a:p>
          <a:endParaRPr lang="en-US"/>
        </a:p>
      </dgm:t>
    </dgm:pt>
    <dgm:pt modelId="{B285425D-C446-8F45-BEAD-FFF9C0530913}" type="sibTrans" cxnId="{3F9E4129-283D-2C47-957A-9F632F7395F4}">
      <dgm:prSet/>
      <dgm:spPr/>
      <dgm:t>
        <a:bodyPr/>
        <a:lstStyle/>
        <a:p>
          <a:endParaRPr lang="en-US"/>
        </a:p>
      </dgm:t>
    </dgm:pt>
    <dgm:pt modelId="{ACB2E994-3A36-DF42-8FE3-9FA95C8F0B6F}" type="pres">
      <dgm:prSet presAssocID="{6869FE8A-5BC0-054E-A457-A56264E8AFFC}" presName="cycle" presStyleCnt="0">
        <dgm:presLayoutVars>
          <dgm:dir/>
          <dgm:resizeHandles val="exact"/>
        </dgm:presLayoutVars>
      </dgm:prSet>
      <dgm:spPr/>
    </dgm:pt>
    <dgm:pt modelId="{89BA93CC-75B3-C14B-8AA5-27561B6DB20F}" type="pres">
      <dgm:prSet presAssocID="{5D3820B4-44ED-1E47-8CEA-33E6ADF8716C}" presName="node" presStyleLbl="node1" presStyleIdx="0" presStyleCnt="5">
        <dgm:presLayoutVars>
          <dgm:bulletEnabled val="1"/>
        </dgm:presLayoutVars>
      </dgm:prSet>
      <dgm:spPr/>
    </dgm:pt>
    <dgm:pt modelId="{480E4DEA-C946-5944-A31E-9455EFFF452C}" type="pres">
      <dgm:prSet presAssocID="{5D3820B4-44ED-1E47-8CEA-33E6ADF8716C}" presName="spNode" presStyleCnt="0"/>
      <dgm:spPr/>
    </dgm:pt>
    <dgm:pt modelId="{7A743966-4372-9D48-90C9-0E2656E276F6}" type="pres">
      <dgm:prSet presAssocID="{186984F5-6520-1940-84A9-75DD3C725FCF}" presName="sibTrans" presStyleLbl="sibTrans1D1" presStyleIdx="0" presStyleCnt="5"/>
      <dgm:spPr/>
    </dgm:pt>
    <dgm:pt modelId="{295B33EF-0F85-4A47-922B-F17ABCF22B4B}" type="pres">
      <dgm:prSet presAssocID="{3486D580-0823-6746-ACF5-07CB60084EA5}" presName="node" presStyleLbl="node1" presStyleIdx="1" presStyleCnt="5">
        <dgm:presLayoutVars>
          <dgm:bulletEnabled val="1"/>
        </dgm:presLayoutVars>
      </dgm:prSet>
      <dgm:spPr/>
    </dgm:pt>
    <dgm:pt modelId="{861AF60F-89D2-0446-BAEB-F3087CE94C4E}" type="pres">
      <dgm:prSet presAssocID="{3486D580-0823-6746-ACF5-07CB60084EA5}" presName="spNode" presStyleCnt="0"/>
      <dgm:spPr/>
    </dgm:pt>
    <dgm:pt modelId="{7B60439F-C214-D64E-8CF3-EFD92ECD68E7}" type="pres">
      <dgm:prSet presAssocID="{1DB6D67C-D79E-6946-8CEF-DD851040C8E4}" presName="sibTrans" presStyleLbl="sibTrans1D1" presStyleIdx="1" presStyleCnt="5"/>
      <dgm:spPr/>
    </dgm:pt>
    <dgm:pt modelId="{0743276E-8447-3643-A6F8-0C24BC733CA1}" type="pres">
      <dgm:prSet presAssocID="{47885C9B-5BDE-0548-90E9-55A36D42B9E4}" presName="node" presStyleLbl="node1" presStyleIdx="2" presStyleCnt="5">
        <dgm:presLayoutVars>
          <dgm:bulletEnabled val="1"/>
        </dgm:presLayoutVars>
      </dgm:prSet>
      <dgm:spPr/>
    </dgm:pt>
    <dgm:pt modelId="{0D71C3E5-29F1-E64A-866C-CF9D472609B7}" type="pres">
      <dgm:prSet presAssocID="{47885C9B-5BDE-0548-90E9-55A36D42B9E4}" presName="spNode" presStyleCnt="0"/>
      <dgm:spPr/>
    </dgm:pt>
    <dgm:pt modelId="{C235A1F4-DBBC-474E-A42F-05155E0C07DF}" type="pres">
      <dgm:prSet presAssocID="{454804EA-FF56-CD46-9F9B-FB18E368D22D}" presName="sibTrans" presStyleLbl="sibTrans1D1" presStyleIdx="2" presStyleCnt="5"/>
      <dgm:spPr/>
    </dgm:pt>
    <dgm:pt modelId="{9E79C9D9-4EEC-F240-8922-FF67C4233256}" type="pres">
      <dgm:prSet presAssocID="{E64191F2-726C-4440-891A-C7AE31B56669}" presName="node" presStyleLbl="node1" presStyleIdx="3" presStyleCnt="5">
        <dgm:presLayoutVars>
          <dgm:bulletEnabled val="1"/>
        </dgm:presLayoutVars>
      </dgm:prSet>
      <dgm:spPr/>
    </dgm:pt>
    <dgm:pt modelId="{EFC886CA-43E7-4C41-9C89-A93A197C9859}" type="pres">
      <dgm:prSet presAssocID="{E64191F2-726C-4440-891A-C7AE31B56669}" presName="spNode" presStyleCnt="0"/>
      <dgm:spPr/>
    </dgm:pt>
    <dgm:pt modelId="{2977CC6A-88CB-EE43-9918-FA3C93DCC9FF}" type="pres">
      <dgm:prSet presAssocID="{2B4716E9-06E0-EF4B-B4D5-E2BF894E9AE4}" presName="sibTrans" presStyleLbl="sibTrans1D1" presStyleIdx="3" presStyleCnt="5"/>
      <dgm:spPr/>
    </dgm:pt>
    <dgm:pt modelId="{F945613F-D8DC-C04D-9DC6-18D0B23B0E91}" type="pres">
      <dgm:prSet presAssocID="{31D60F32-069E-A74C-8FC4-7F07023FC2D4}" presName="node" presStyleLbl="node1" presStyleIdx="4" presStyleCnt="5">
        <dgm:presLayoutVars>
          <dgm:bulletEnabled val="1"/>
        </dgm:presLayoutVars>
      </dgm:prSet>
      <dgm:spPr/>
    </dgm:pt>
    <dgm:pt modelId="{C3C2C000-D495-164E-8083-BA88D4C708D7}" type="pres">
      <dgm:prSet presAssocID="{31D60F32-069E-A74C-8FC4-7F07023FC2D4}" presName="spNode" presStyleCnt="0"/>
      <dgm:spPr/>
    </dgm:pt>
    <dgm:pt modelId="{995BE621-40B5-A847-B47A-613EC7524ABE}" type="pres">
      <dgm:prSet presAssocID="{B285425D-C446-8F45-BEAD-FFF9C0530913}" presName="sibTrans" presStyleLbl="sibTrans1D1" presStyleIdx="4" presStyleCnt="5"/>
      <dgm:spPr/>
    </dgm:pt>
  </dgm:ptLst>
  <dgm:cxnLst>
    <dgm:cxn modelId="{E096A80F-14E2-4C4C-B9AB-86A99D7BDD36}" srcId="{6869FE8A-5BC0-054E-A457-A56264E8AFFC}" destId="{E64191F2-726C-4440-891A-C7AE31B56669}" srcOrd="3" destOrd="0" parTransId="{C6A2CE28-1AC1-E94A-921F-7F9B983074D4}" sibTransId="{2B4716E9-06E0-EF4B-B4D5-E2BF894E9AE4}"/>
    <dgm:cxn modelId="{966F9A10-DF8E-284D-B2DF-E1984BA25B54}" type="presOf" srcId="{3486D580-0823-6746-ACF5-07CB60084EA5}" destId="{295B33EF-0F85-4A47-922B-F17ABCF22B4B}" srcOrd="0" destOrd="0" presId="urn:microsoft.com/office/officeart/2005/8/layout/cycle6"/>
    <dgm:cxn modelId="{3F9E4129-283D-2C47-957A-9F632F7395F4}" srcId="{6869FE8A-5BC0-054E-A457-A56264E8AFFC}" destId="{31D60F32-069E-A74C-8FC4-7F07023FC2D4}" srcOrd="4" destOrd="0" parTransId="{20365DCF-1B0D-3249-AB63-979B869A8691}" sibTransId="{B285425D-C446-8F45-BEAD-FFF9C0530913}"/>
    <dgm:cxn modelId="{A7AA8E39-5674-FD42-A217-9E7CD0971674}" type="presOf" srcId="{1DB6D67C-D79E-6946-8CEF-DD851040C8E4}" destId="{7B60439F-C214-D64E-8CF3-EFD92ECD68E7}" srcOrd="0" destOrd="0" presId="urn:microsoft.com/office/officeart/2005/8/layout/cycle6"/>
    <dgm:cxn modelId="{2924485C-6E16-6E4B-94AE-38E30A362DEA}" type="presOf" srcId="{454804EA-FF56-CD46-9F9B-FB18E368D22D}" destId="{C235A1F4-DBBC-474E-A42F-05155E0C07DF}" srcOrd="0" destOrd="0" presId="urn:microsoft.com/office/officeart/2005/8/layout/cycle6"/>
    <dgm:cxn modelId="{E8489457-6E65-0742-9A2E-A3ECFE998F4E}" type="presOf" srcId="{2B4716E9-06E0-EF4B-B4D5-E2BF894E9AE4}" destId="{2977CC6A-88CB-EE43-9918-FA3C93DCC9FF}" srcOrd="0" destOrd="0" presId="urn:microsoft.com/office/officeart/2005/8/layout/cycle6"/>
    <dgm:cxn modelId="{63F79F80-5631-8A42-A212-AE56651C0BE3}" srcId="{6869FE8A-5BC0-054E-A457-A56264E8AFFC}" destId="{5D3820B4-44ED-1E47-8CEA-33E6ADF8716C}" srcOrd="0" destOrd="0" parTransId="{A6B654C2-1504-124D-937A-EA76DB97A850}" sibTransId="{186984F5-6520-1940-84A9-75DD3C725FCF}"/>
    <dgm:cxn modelId="{1D2F3389-E378-D446-B28F-E47243BD0ABF}" type="presOf" srcId="{31D60F32-069E-A74C-8FC4-7F07023FC2D4}" destId="{F945613F-D8DC-C04D-9DC6-18D0B23B0E91}" srcOrd="0" destOrd="0" presId="urn:microsoft.com/office/officeart/2005/8/layout/cycle6"/>
    <dgm:cxn modelId="{28A5AB90-2452-6844-81E7-AFFFD85B7015}" type="presOf" srcId="{47885C9B-5BDE-0548-90E9-55A36D42B9E4}" destId="{0743276E-8447-3643-A6F8-0C24BC733CA1}" srcOrd="0" destOrd="0" presId="urn:microsoft.com/office/officeart/2005/8/layout/cycle6"/>
    <dgm:cxn modelId="{A583ABAD-C896-2F41-8497-10C8118FC88B}" type="presOf" srcId="{E64191F2-726C-4440-891A-C7AE31B56669}" destId="{9E79C9D9-4EEC-F240-8922-FF67C4233256}" srcOrd="0" destOrd="0" presId="urn:microsoft.com/office/officeart/2005/8/layout/cycle6"/>
    <dgm:cxn modelId="{73122BB1-01D2-BC44-AAA1-4EB7F2CB6B11}" type="presOf" srcId="{186984F5-6520-1940-84A9-75DD3C725FCF}" destId="{7A743966-4372-9D48-90C9-0E2656E276F6}" srcOrd="0" destOrd="0" presId="urn:microsoft.com/office/officeart/2005/8/layout/cycle6"/>
    <dgm:cxn modelId="{9479C5B9-1D0A-B540-9306-92DEB8FF0C24}" type="presOf" srcId="{B285425D-C446-8F45-BEAD-FFF9C0530913}" destId="{995BE621-40B5-A847-B47A-613EC7524ABE}" srcOrd="0" destOrd="0" presId="urn:microsoft.com/office/officeart/2005/8/layout/cycle6"/>
    <dgm:cxn modelId="{03B918D6-723B-3D49-BF77-F0DA94E5CE99}" type="presOf" srcId="{6869FE8A-5BC0-054E-A457-A56264E8AFFC}" destId="{ACB2E994-3A36-DF42-8FE3-9FA95C8F0B6F}" srcOrd="0" destOrd="0" presId="urn:microsoft.com/office/officeart/2005/8/layout/cycle6"/>
    <dgm:cxn modelId="{7EA032ED-6083-7A46-BCF3-9175272A5788}" srcId="{6869FE8A-5BC0-054E-A457-A56264E8AFFC}" destId="{3486D580-0823-6746-ACF5-07CB60084EA5}" srcOrd="1" destOrd="0" parTransId="{778C4BC6-E9E1-E449-8AD6-88856CB6D3D3}" sibTransId="{1DB6D67C-D79E-6946-8CEF-DD851040C8E4}"/>
    <dgm:cxn modelId="{825868F0-6673-124E-9A25-D8ED61C230FD}" type="presOf" srcId="{5D3820B4-44ED-1E47-8CEA-33E6ADF8716C}" destId="{89BA93CC-75B3-C14B-8AA5-27561B6DB20F}" srcOrd="0" destOrd="0" presId="urn:microsoft.com/office/officeart/2005/8/layout/cycle6"/>
    <dgm:cxn modelId="{06D328F6-FFC6-5B4A-ADB0-04A5773028DA}" srcId="{6869FE8A-5BC0-054E-A457-A56264E8AFFC}" destId="{47885C9B-5BDE-0548-90E9-55A36D42B9E4}" srcOrd="2" destOrd="0" parTransId="{CDD29626-DFF3-0C41-A092-3BF868EA75E7}" sibTransId="{454804EA-FF56-CD46-9F9B-FB18E368D22D}"/>
    <dgm:cxn modelId="{80FB1F00-64C6-534C-8944-4687C3267E9E}" type="presParOf" srcId="{ACB2E994-3A36-DF42-8FE3-9FA95C8F0B6F}" destId="{89BA93CC-75B3-C14B-8AA5-27561B6DB20F}" srcOrd="0" destOrd="0" presId="urn:microsoft.com/office/officeart/2005/8/layout/cycle6"/>
    <dgm:cxn modelId="{15938DBB-D63A-DD45-9D67-9CC0A1494989}" type="presParOf" srcId="{ACB2E994-3A36-DF42-8FE3-9FA95C8F0B6F}" destId="{480E4DEA-C946-5944-A31E-9455EFFF452C}" srcOrd="1" destOrd="0" presId="urn:microsoft.com/office/officeart/2005/8/layout/cycle6"/>
    <dgm:cxn modelId="{1AD9341A-AA6D-2346-A6FE-D4B4B414A032}" type="presParOf" srcId="{ACB2E994-3A36-DF42-8FE3-9FA95C8F0B6F}" destId="{7A743966-4372-9D48-90C9-0E2656E276F6}" srcOrd="2" destOrd="0" presId="urn:microsoft.com/office/officeart/2005/8/layout/cycle6"/>
    <dgm:cxn modelId="{27E66905-18F0-7F41-ACBD-FDE36F743142}" type="presParOf" srcId="{ACB2E994-3A36-DF42-8FE3-9FA95C8F0B6F}" destId="{295B33EF-0F85-4A47-922B-F17ABCF22B4B}" srcOrd="3" destOrd="0" presId="urn:microsoft.com/office/officeart/2005/8/layout/cycle6"/>
    <dgm:cxn modelId="{B4BB546A-A717-F744-B4CC-E70817B6C899}" type="presParOf" srcId="{ACB2E994-3A36-DF42-8FE3-9FA95C8F0B6F}" destId="{861AF60F-89D2-0446-BAEB-F3087CE94C4E}" srcOrd="4" destOrd="0" presId="urn:microsoft.com/office/officeart/2005/8/layout/cycle6"/>
    <dgm:cxn modelId="{FACA3A3C-D3C9-7B43-8B8D-F83652242F47}" type="presParOf" srcId="{ACB2E994-3A36-DF42-8FE3-9FA95C8F0B6F}" destId="{7B60439F-C214-D64E-8CF3-EFD92ECD68E7}" srcOrd="5" destOrd="0" presId="urn:microsoft.com/office/officeart/2005/8/layout/cycle6"/>
    <dgm:cxn modelId="{15F6D914-55F2-A540-951D-5B3DF4928527}" type="presParOf" srcId="{ACB2E994-3A36-DF42-8FE3-9FA95C8F0B6F}" destId="{0743276E-8447-3643-A6F8-0C24BC733CA1}" srcOrd="6" destOrd="0" presId="urn:microsoft.com/office/officeart/2005/8/layout/cycle6"/>
    <dgm:cxn modelId="{7F65A813-A7C6-F942-90B4-ED6E325BE7C6}" type="presParOf" srcId="{ACB2E994-3A36-DF42-8FE3-9FA95C8F0B6F}" destId="{0D71C3E5-29F1-E64A-866C-CF9D472609B7}" srcOrd="7" destOrd="0" presId="urn:microsoft.com/office/officeart/2005/8/layout/cycle6"/>
    <dgm:cxn modelId="{8D13014E-F82D-8A43-973A-5A43726B4090}" type="presParOf" srcId="{ACB2E994-3A36-DF42-8FE3-9FA95C8F0B6F}" destId="{C235A1F4-DBBC-474E-A42F-05155E0C07DF}" srcOrd="8" destOrd="0" presId="urn:microsoft.com/office/officeart/2005/8/layout/cycle6"/>
    <dgm:cxn modelId="{9BDB2373-4A8D-7F46-8A25-9A491C50E142}" type="presParOf" srcId="{ACB2E994-3A36-DF42-8FE3-9FA95C8F0B6F}" destId="{9E79C9D9-4EEC-F240-8922-FF67C4233256}" srcOrd="9" destOrd="0" presId="urn:microsoft.com/office/officeart/2005/8/layout/cycle6"/>
    <dgm:cxn modelId="{71323B71-10D3-2043-B2BD-8E93F7892E00}" type="presParOf" srcId="{ACB2E994-3A36-DF42-8FE3-9FA95C8F0B6F}" destId="{EFC886CA-43E7-4C41-9C89-A93A197C9859}" srcOrd="10" destOrd="0" presId="urn:microsoft.com/office/officeart/2005/8/layout/cycle6"/>
    <dgm:cxn modelId="{6C6A5312-1476-E849-B974-B794CFF760FE}" type="presParOf" srcId="{ACB2E994-3A36-DF42-8FE3-9FA95C8F0B6F}" destId="{2977CC6A-88CB-EE43-9918-FA3C93DCC9FF}" srcOrd="11" destOrd="0" presId="urn:microsoft.com/office/officeart/2005/8/layout/cycle6"/>
    <dgm:cxn modelId="{13DB045E-3EDD-D647-88AC-2A1B5C4793A3}" type="presParOf" srcId="{ACB2E994-3A36-DF42-8FE3-9FA95C8F0B6F}" destId="{F945613F-D8DC-C04D-9DC6-18D0B23B0E91}" srcOrd="12" destOrd="0" presId="urn:microsoft.com/office/officeart/2005/8/layout/cycle6"/>
    <dgm:cxn modelId="{C58241E6-CE65-8749-99A5-79C8764CED1D}" type="presParOf" srcId="{ACB2E994-3A36-DF42-8FE3-9FA95C8F0B6F}" destId="{C3C2C000-D495-164E-8083-BA88D4C708D7}" srcOrd="13" destOrd="0" presId="urn:microsoft.com/office/officeart/2005/8/layout/cycle6"/>
    <dgm:cxn modelId="{0DEE5487-E1CD-9C4E-ACFD-1B1749A74BAE}" type="presParOf" srcId="{ACB2E994-3A36-DF42-8FE3-9FA95C8F0B6F}" destId="{995BE621-40B5-A847-B47A-613EC7524ABE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869FE8A-5BC0-054E-A457-A56264E8AFFC}" type="doc">
      <dgm:prSet loTypeId="urn:microsoft.com/office/officeart/2005/8/layout/cycle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3820B4-44ED-1E47-8CEA-33E6ADF8716C}">
      <dgm:prSet phldrT="[Text]"/>
      <dgm:spPr/>
      <dgm:t>
        <a:bodyPr/>
        <a:lstStyle/>
        <a:p>
          <a:r>
            <a:rPr lang="en-US" dirty="0"/>
            <a:t>LARC FACULTY</a:t>
          </a:r>
        </a:p>
      </dgm:t>
    </dgm:pt>
    <dgm:pt modelId="{A6B654C2-1504-124D-937A-EA76DB97A850}" type="parTrans" cxnId="{63F79F80-5631-8A42-A212-AE56651C0BE3}">
      <dgm:prSet/>
      <dgm:spPr/>
      <dgm:t>
        <a:bodyPr/>
        <a:lstStyle/>
        <a:p>
          <a:endParaRPr lang="en-US"/>
        </a:p>
      </dgm:t>
    </dgm:pt>
    <dgm:pt modelId="{186984F5-6520-1940-84A9-75DD3C725FCF}" type="sibTrans" cxnId="{63F79F80-5631-8A42-A212-AE56651C0BE3}">
      <dgm:prSet/>
      <dgm:spPr/>
      <dgm:t>
        <a:bodyPr/>
        <a:lstStyle/>
        <a:p>
          <a:endParaRPr lang="en-US"/>
        </a:p>
      </dgm:t>
    </dgm:pt>
    <dgm:pt modelId="{3486D580-0823-6746-ACF5-07CB60084EA5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/>
            <a:t>COACH D</a:t>
          </a:r>
        </a:p>
      </dgm:t>
    </dgm:pt>
    <dgm:pt modelId="{778C4BC6-E9E1-E449-8AD6-88856CB6D3D3}" type="parTrans" cxnId="{7EA032ED-6083-7A46-BCF3-9175272A5788}">
      <dgm:prSet/>
      <dgm:spPr/>
      <dgm:t>
        <a:bodyPr/>
        <a:lstStyle/>
        <a:p>
          <a:endParaRPr lang="en-US"/>
        </a:p>
      </dgm:t>
    </dgm:pt>
    <dgm:pt modelId="{1DB6D67C-D79E-6946-8CEF-DD851040C8E4}" type="sibTrans" cxnId="{7EA032ED-6083-7A46-BCF3-9175272A5788}">
      <dgm:prSet/>
      <dgm:spPr/>
      <dgm:t>
        <a:bodyPr/>
        <a:lstStyle/>
        <a:p>
          <a:endParaRPr lang="en-US"/>
        </a:p>
      </dgm:t>
    </dgm:pt>
    <dgm:pt modelId="{47885C9B-5BDE-0548-90E9-55A36D42B9E4}">
      <dgm:prSet phldrT="[Text]"/>
      <dgm:spPr>
        <a:solidFill>
          <a:schemeClr val="accent5"/>
        </a:solidFill>
      </dgm:spPr>
      <dgm:t>
        <a:bodyPr/>
        <a:lstStyle/>
        <a:p>
          <a:r>
            <a:rPr lang="en-US" dirty="0"/>
            <a:t>COACH C</a:t>
          </a:r>
        </a:p>
      </dgm:t>
    </dgm:pt>
    <dgm:pt modelId="{CDD29626-DFF3-0C41-A092-3BF868EA75E7}" type="parTrans" cxnId="{06D328F6-FFC6-5B4A-ADB0-04A5773028DA}">
      <dgm:prSet/>
      <dgm:spPr/>
      <dgm:t>
        <a:bodyPr/>
        <a:lstStyle/>
        <a:p>
          <a:endParaRPr lang="en-US"/>
        </a:p>
      </dgm:t>
    </dgm:pt>
    <dgm:pt modelId="{454804EA-FF56-CD46-9F9B-FB18E368D22D}" type="sibTrans" cxnId="{06D328F6-FFC6-5B4A-ADB0-04A5773028DA}">
      <dgm:prSet/>
      <dgm:spPr/>
      <dgm:t>
        <a:bodyPr/>
        <a:lstStyle/>
        <a:p>
          <a:endParaRPr lang="en-US"/>
        </a:p>
      </dgm:t>
    </dgm:pt>
    <dgm:pt modelId="{E64191F2-726C-4440-891A-C7AE31B56669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COACH B</a:t>
          </a:r>
        </a:p>
      </dgm:t>
    </dgm:pt>
    <dgm:pt modelId="{C6A2CE28-1AC1-E94A-921F-7F9B983074D4}" type="parTrans" cxnId="{E096A80F-14E2-4C4C-B9AB-86A99D7BDD36}">
      <dgm:prSet/>
      <dgm:spPr/>
      <dgm:t>
        <a:bodyPr/>
        <a:lstStyle/>
        <a:p>
          <a:endParaRPr lang="en-US"/>
        </a:p>
      </dgm:t>
    </dgm:pt>
    <dgm:pt modelId="{2B4716E9-06E0-EF4B-B4D5-E2BF894E9AE4}" type="sibTrans" cxnId="{E096A80F-14E2-4C4C-B9AB-86A99D7BDD36}">
      <dgm:prSet/>
      <dgm:spPr/>
      <dgm:t>
        <a:bodyPr/>
        <a:lstStyle/>
        <a:p>
          <a:endParaRPr lang="en-US"/>
        </a:p>
      </dgm:t>
    </dgm:pt>
    <dgm:pt modelId="{31D60F32-069E-A74C-8FC4-7F07023FC2D4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COACH A</a:t>
          </a:r>
        </a:p>
      </dgm:t>
    </dgm:pt>
    <dgm:pt modelId="{20365DCF-1B0D-3249-AB63-979B869A8691}" type="parTrans" cxnId="{3F9E4129-283D-2C47-957A-9F632F7395F4}">
      <dgm:prSet/>
      <dgm:spPr/>
      <dgm:t>
        <a:bodyPr/>
        <a:lstStyle/>
        <a:p>
          <a:endParaRPr lang="en-US"/>
        </a:p>
      </dgm:t>
    </dgm:pt>
    <dgm:pt modelId="{B285425D-C446-8F45-BEAD-FFF9C0530913}" type="sibTrans" cxnId="{3F9E4129-283D-2C47-957A-9F632F7395F4}">
      <dgm:prSet/>
      <dgm:spPr/>
      <dgm:t>
        <a:bodyPr/>
        <a:lstStyle/>
        <a:p>
          <a:endParaRPr lang="en-US"/>
        </a:p>
      </dgm:t>
    </dgm:pt>
    <dgm:pt modelId="{ACB2E994-3A36-DF42-8FE3-9FA95C8F0B6F}" type="pres">
      <dgm:prSet presAssocID="{6869FE8A-5BC0-054E-A457-A56264E8AFFC}" presName="cycle" presStyleCnt="0">
        <dgm:presLayoutVars>
          <dgm:dir/>
          <dgm:resizeHandles val="exact"/>
        </dgm:presLayoutVars>
      </dgm:prSet>
      <dgm:spPr/>
    </dgm:pt>
    <dgm:pt modelId="{89BA93CC-75B3-C14B-8AA5-27561B6DB20F}" type="pres">
      <dgm:prSet presAssocID="{5D3820B4-44ED-1E47-8CEA-33E6ADF8716C}" presName="node" presStyleLbl="node1" presStyleIdx="0" presStyleCnt="5">
        <dgm:presLayoutVars>
          <dgm:bulletEnabled val="1"/>
        </dgm:presLayoutVars>
      </dgm:prSet>
      <dgm:spPr/>
    </dgm:pt>
    <dgm:pt modelId="{480E4DEA-C946-5944-A31E-9455EFFF452C}" type="pres">
      <dgm:prSet presAssocID="{5D3820B4-44ED-1E47-8CEA-33E6ADF8716C}" presName="spNode" presStyleCnt="0"/>
      <dgm:spPr/>
    </dgm:pt>
    <dgm:pt modelId="{7A743966-4372-9D48-90C9-0E2656E276F6}" type="pres">
      <dgm:prSet presAssocID="{186984F5-6520-1940-84A9-75DD3C725FCF}" presName="sibTrans" presStyleLbl="sibTrans1D1" presStyleIdx="0" presStyleCnt="5"/>
      <dgm:spPr/>
    </dgm:pt>
    <dgm:pt modelId="{295B33EF-0F85-4A47-922B-F17ABCF22B4B}" type="pres">
      <dgm:prSet presAssocID="{3486D580-0823-6746-ACF5-07CB60084EA5}" presName="node" presStyleLbl="node1" presStyleIdx="1" presStyleCnt="5">
        <dgm:presLayoutVars>
          <dgm:bulletEnabled val="1"/>
        </dgm:presLayoutVars>
      </dgm:prSet>
      <dgm:spPr/>
    </dgm:pt>
    <dgm:pt modelId="{861AF60F-89D2-0446-BAEB-F3087CE94C4E}" type="pres">
      <dgm:prSet presAssocID="{3486D580-0823-6746-ACF5-07CB60084EA5}" presName="spNode" presStyleCnt="0"/>
      <dgm:spPr/>
    </dgm:pt>
    <dgm:pt modelId="{7B60439F-C214-D64E-8CF3-EFD92ECD68E7}" type="pres">
      <dgm:prSet presAssocID="{1DB6D67C-D79E-6946-8CEF-DD851040C8E4}" presName="sibTrans" presStyleLbl="sibTrans1D1" presStyleIdx="1" presStyleCnt="5"/>
      <dgm:spPr/>
    </dgm:pt>
    <dgm:pt modelId="{0743276E-8447-3643-A6F8-0C24BC733CA1}" type="pres">
      <dgm:prSet presAssocID="{47885C9B-5BDE-0548-90E9-55A36D42B9E4}" presName="node" presStyleLbl="node1" presStyleIdx="2" presStyleCnt="5">
        <dgm:presLayoutVars>
          <dgm:bulletEnabled val="1"/>
        </dgm:presLayoutVars>
      </dgm:prSet>
      <dgm:spPr/>
    </dgm:pt>
    <dgm:pt modelId="{0D71C3E5-29F1-E64A-866C-CF9D472609B7}" type="pres">
      <dgm:prSet presAssocID="{47885C9B-5BDE-0548-90E9-55A36D42B9E4}" presName="spNode" presStyleCnt="0"/>
      <dgm:spPr/>
    </dgm:pt>
    <dgm:pt modelId="{C235A1F4-DBBC-474E-A42F-05155E0C07DF}" type="pres">
      <dgm:prSet presAssocID="{454804EA-FF56-CD46-9F9B-FB18E368D22D}" presName="sibTrans" presStyleLbl="sibTrans1D1" presStyleIdx="2" presStyleCnt="5"/>
      <dgm:spPr/>
    </dgm:pt>
    <dgm:pt modelId="{9E79C9D9-4EEC-F240-8922-FF67C4233256}" type="pres">
      <dgm:prSet presAssocID="{E64191F2-726C-4440-891A-C7AE31B56669}" presName="node" presStyleLbl="node1" presStyleIdx="3" presStyleCnt="5">
        <dgm:presLayoutVars>
          <dgm:bulletEnabled val="1"/>
        </dgm:presLayoutVars>
      </dgm:prSet>
      <dgm:spPr/>
    </dgm:pt>
    <dgm:pt modelId="{EFC886CA-43E7-4C41-9C89-A93A197C9859}" type="pres">
      <dgm:prSet presAssocID="{E64191F2-726C-4440-891A-C7AE31B56669}" presName="spNode" presStyleCnt="0"/>
      <dgm:spPr/>
    </dgm:pt>
    <dgm:pt modelId="{2977CC6A-88CB-EE43-9918-FA3C93DCC9FF}" type="pres">
      <dgm:prSet presAssocID="{2B4716E9-06E0-EF4B-B4D5-E2BF894E9AE4}" presName="sibTrans" presStyleLbl="sibTrans1D1" presStyleIdx="3" presStyleCnt="5"/>
      <dgm:spPr/>
    </dgm:pt>
    <dgm:pt modelId="{F945613F-D8DC-C04D-9DC6-18D0B23B0E91}" type="pres">
      <dgm:prSet presAssocID="{31D60F32-069E-A74C-8FC4-7F07023FC2D4}" presName="node" presStyleLbl="node1" presStyleIdx="4" presStyleCnt="5">
        <dgm:presLayoutVars>
          <dgm:bulletEnabled val="1"/>
        </dgm:presLayoutVars>
      </dgm:prSet>
      <dgm:spPr/>
    </dgm:pt>
    <dgm:pt modelId="{C3C2C000-D495-164E-8083-BA88D4C708D7}" type="pres">
      <dgm:prSet presAssocID="{31D60F32-069E-A74C-8FC4-7F07023FC2D4}" presName="spNode" presStyleCnt="0"/>
      <dgm:spPr/>
    </dgm:pt>
    <dgm:pt modelId="{995BE621-40B5-A847-B47A-613EC7524ABE}" type="pres">
      <dgm:prSet presAssocID="{B285425D-C446-8F45-BEAD-FFF9C0530913}" presName="sibTrans" presStyleLbl="sibTrans1D1" presStyleIdx="4" presStyleCnt="5"/>
      <dgm:spPr/>
    </dgm:pt>
  </dgm:ptLst>
  <dgm:cxnLst>
    <dgm:cxn modelId="{E096A80F-14E2-4C4C-B9AB-86A99D7BDD36}" srcId="{6869FE8A-5BC0-054E-A457-A56264E8AFFC}" destId="{E64191F2-726C-4440-891A-C7AE31B56669}" srcOrd="3" destOrd="0" parTransId="{C6A2CE28-1AC1-E94A-921F-7F9B983074D4}" sibTransId="{2B4716E9-06E0-EF4B-B4D5-E2BF894E9AE4}"/>
    <dgm:cxn modelId="{966F9A10-DF8E-284D-B2DF-E1984BA25B54}" type="presOf" srcId="{3486D580-0823-6746-ACF5-07CB60084EA5}" destId="{295B33EF-0F85-4A47-922B-F17ABCF22B4B}" srcOrd="0" destOrd="0" presId="urn:microsoft.com/office/officeart/2005/8/layout/cycle6"/>
    <dgm:cxn modelId="{3F9E4129-283D-2C47-957A-9F632F7395F4}" srcId="{6869FE8A-5BC0-054E-A457-A56264E8AFFC}" destId="{31D60F32-069E-A74C-8FC4-7F07023FC2D4}" srcOrd="4" destOrd="0" parTransId="{20365DCF-1B0D-3249-AB63-979B869A8691}" sibTransId="{B285425D-C446-8F45-BEAD-FFF9C0530913}"/>
    <dgm:cxn modelId="{A7AA8E39-5674-FD42-A217-9E7CD0971674}" type="presOf" srcId="{1DB6D67C-D79E-6946-8CEF-DD851040C8E4}" destId="{7B60439F-C214-D64E-8CF3-EFD92ECD68E7}" srcOrd="0" destOrd="0" presId="urn:microsoft.com/office/officeart/2005/8/layout/cycle6"/>
    <dgm:cxn modelId="{2924485C-6E16-6E4B-94AE-38E30A362DEA}" type="presOf" srcId="{454804EA-FF56-CD46-9F9B-FB18E368D22D}" destId="{C235A1F4-DBBC-474E-A42F-05155E0C07DF}" srcOrd="0" destOrd="0" presId="urn:microsoft.com/office/officeart/2005/8/layout/cycle6"/>
    <dgm:cxn modelId="{E8489457-6E65-0742-9A2E-A3ECFE998F4E}" type="presOf" srcId="{2B4716E9-06E0-EF4B-B4D5-E2BF894E9AE4}" destId="{2977CC6A-88CB-EE43-9918-FA3C93DCC9FF}" srcOrd="0" destOrd="0" presId="urn:microsoft.com/office/officeart/2005/8/layout/cycle6"/>
    <dgm:cxn modelId="{63F79F80-5631-8A42-A212-AE56651C0BE3}" srcId="{6869FE8A-5BC0-054E-A457-A56264E8AFFC}" destId="{5D3820B4-44ED-1E47-8CEA-33E6ADF8716C}" srcOrd="0" destOrd="0" parTransId="{A6B654C2-1504-124D-937A-EA76DB97A850}" sibTransId="{186984F5-6520-1940-84A9-75DD3C725FCF}"/>
    <dgm:cxn modelId="{1D2F3389-E378-D446-B28F-E47243BD0ABF}" type="presOf" srcId="{31D60F32-069E-A74C-8FC4-7F07023FC2D4}" destId="{F945613F-D8DC-C04D-9DC6-18D0B23B0E91}" srcOrd="0" destOrd="0" presId="urn:microsoft.com/office/officeart/2005/8/layout/cycle6"/>
    <dgm:cxn modelId="{28A5AB90-2452-6844-81E7-AFFFD85B7015}" type="presOf" srcId="{47885C9B-5BDE-0548-90E9-55A36D42B9E4}" destId="{0743276E-8447-3643-A6F8-0C24BC733CA1}" srcOrd="0" destOrd="0" presId="urn:microsoft.com/office/officeart/2005/8/layout/cycle6"/>
    <dgm:cxn modelId="{A583ABAD-C896-2F41-8497-10C8118FC88B}" type="presOf" srcId="{E64191F2-726C-4440-891A-C7AE31B56669}" destId="{9E79C9D9-4EEC-F240-8922-FF67C4233256}" srcOrd="0" destOrd="0" presId="urn:microsoft.com/office/officeart/2005/8/layout/cycle6"/>
    <dgm:cxn modelId="{73122BB1-01D2-BC44-AAA1-4EB7F2CB6B11}" type="presOf" srcId="{186984F5-6520-1940-84A9-75DD3C725FCF}" destId="{7A743966-4372-9D48-90C9-0E2656E276F6}" srcOrd="0" destOrd="0" presId="urn:microsoft.com/office/officeart/2005/8/layout/cycle6"/>
    <dgm:cxn modelId="{9479C5B9-1D0A-B540-9306-92DEB8FF0C24}" type="presOf" srcId="{B285425D-C446-8F45-BEAD-FFF9C0530913}" destId="{995BE621-40B5-A847-B47A-613EC7524ABE}" srcOrd="0" destOrd="0" presId="urn:microsoft.com/office/officeart/2005/8/layout/cycle6"/>
    <dgm:cxn modelId="{03B918D6-723B-3D49-BF77-F0DA94E5CE99}" type="presOf" srcId="{6869FE8A-5BC0-054E-A457-A56264E8AFFC}" destId="{ACB2E994-3A36-DF42-8FE3-9FA95C8F0B6F}" srcOrd="0" destOrd="0" presId="urn:microsoft.com/office/officeart/2005/8/layout/cycle6"/>
    <dgm:cxn modelId="{7EA032ED-6083-7A46-BCF3-9175272A5788}" srcId="{6869FE8A-5BC0-054E-A457-A56264E8AFFC}" destId="{3486D580-0823-6746-ACF5-07CB60084EA5}" srcOrd="1" destOrd="0" parTransId="{778C4BC6-E9E1-E449-8AD6-88856CB6D3D3}" sibTransId="{1DB6D67C-D79E-6946-8CEF-DD851040C8E4}"/>
    <dgm:cxn modelId="{825868F0-6673-124E-9A25-D8ED61C230FD}" type="presOf" srcId="{5D3820B4-44ED-1E47-8CEA-33E6ADF8716C}" destId="{89BA93CC-75B3-C14B-8AA5-27561B6DB20F}" srcOrd="0" destOrd="0" presId="urn:microsoft.com/office/officeart/2005/8/layout/cycle6"/>
    <dgm:cxn modelId="{06D328F6-FFC6-5B4A-ADB0-04A5773028DA}" srcId="{6869FE8A-5BC0-054E-A457-A56264E8AFFC}" destId="{47885C9B-5BDE-0548-90E9-55A36D42B9E4}" srcOrd="2" destOrd="0" parTransId="{CDD29626-DFF3-0C41-A092-3BF868EA75E7}" sibTransId="{454804EA-FF56-CD46-9F9B-FB18E368D22D}"/>
    <dgm:cxn modelId="{80FB1F00-64C6-534C-8944-4687C3267E9E}" type="presParOf" srcId="{ACB2E994-3A36-DF42-8FE3-9FA95C8F0B6F}" destId="{89BA93CC-75B3-C14B-8AA5-27561B6DB20F}" srcOrd="0" destOrd="0" presId="urn:microsoft.com/office/officeart/2005/8/layout/cycle6"/>
    <dgm:cxn modelId="{15938DBB-D63A-DD45-9D67-9CC0A1494989}" type="presParOf" srcId="{ACB2E994-3A36-DF42-8FE3-9FA95C8F0B6F}" destId="{480E4DEA-C946-5944-A31E-9455EFFF452C}" srcOrd="1" destOrd="0" presId="urn:microsoft.com/office/officeart/2005/8/layout/cycle6"/>
    <dgm:cxn modelId="{1AD9341A-AA6D-2346-A6FE-D4B4B414A032}" type="presParOf" srcId="{ACB2E994-3A36-DF42-8FE3-9FA95C8F0B6F}" destId="{7A743966-4372-9D48-90C9-0E2656E276F6}" srcOrd="2" destOrd="0" presId="urn:microsoft.com/office/officeart/2005/8/layout/cycle6"/>
    <dgm:cxn modelId="{27E66905-18F0-7F41-ACBD-FDE36F743142}" type="presParOf" srcId="{ACB2E994-3A36-DF42-8FE3-9FA95C8F0B6F}" destId="{295B33EF-0F85-4A47-922B-F17ABCF22B4B}" srcOrd="3" destOrd="0" presId="urn:microsoft.com/office/officeart/2005/8/layout/cycle6"/>
    <dgm:cxn modelId="{B4BB546A-A717-F744-B4CC-E70817B6C899}" type="presParOf" srcId="{ACB2E994-3A36-DF42-8FE3-9FA95C8F0B6F}" destId="{861AF60F-89D2-0446-BAEB-F3087CE94C4E}" srcOrd="4" destOrd="0" presId="urn:microsoft.com/office/officeart/2005/8/layout/cycle6"/>
    <dgm:cxn modelId="{FACA3A3C-D3C9-7B43-8B8D-F83652242F47}" type="presParOf" srcId="{ACB2E994-3A36-DF42-8FE3-9FA95C8F0B6F}" destId="{7B60439F-C214-D64E-8CF3-EFD92ECD68E7}" srcOrd="5" destOrd="0" presId="urn:microsoft.com/office/officeart/2005/8/layout/cycle6"/>
    <dgm:cxn modelId="{15F6D914-55F2-A540-951D-5B3DF4928527}" type="presParOf" srcId="{ACB2E994-3A36-DF42-8FE3-9FA95C8F0B6F}" destId="{0743276E-8447-3643-A6F8-0C24BC733CA1}" srcOrd="6" destOrd="0" presId="urn:microsoft.com/office/officeart/2005/8/layout/cycle6"/>
    <dgm:cxn modelId="{7F65A813-A7C6-F942-90B4-ED6E325BE7C6}" type="presParOf" srcId="{ACB2E994-3A36-DF42-8FE3-9FA95C8F0B6F}" destId="{0D71C3E5-29F1-E64A-866C-CF9D472609B7}" srcOrd="7" destOrd="0" presId="urn:microsoft.com/office/officeart/2005/8/layout/cycle6"/>
    <dgm:cxn modelId="{8D13014E-F82D-8A43-973A-5A43726B4090}" type="presParOf" srcId="{ACB2E994-3A36-DF42-8FE3-9FA95C8F0B6F}" destId="{C235A1F4-DBBC-474E-A42F-05155E0C07DF}" srcOrd="8" destOrd="0" presId="urn:microsoft.com/office/officeart/2005/8/layout/cycle6"/>
    <dgm:cxn modelId="{9BDB2373-4A8D-7F46-8A25-9A491C50E142}" type="presParOf" srcId="{ACB2E994-3A36-DF42-8FE3-9FA95C8F0B6F}" destId="{9E79C9D9-4EEC-F240-8922-FF67C4233256}" srcOrd="9" destOrd="0" presId="urn:microsoft.com/office/officeart/2005/8/layout/cycle6"/>
    <dgm:cxn modelId="{71323B71-10D3-2043-B2BD-8E93F7892E00}" type="presParOf" srcId="{ACB2E994-3A36-DF42-8FE3-9FA95C8F0B6F}" destId="{EFC886CA-43E7-4C41-9C89-A93A197C9859}" srcOrd="10" destOrd="0" presId="urn:microsoft.com/office/officeart/2005/8/layout/cycle6"/>
    <dgm:cxn modelId="{6C6A5312-1476-E849-B974-B794CFF760FE}" type="presParOf" srcId="{ACB2E994-3A36-DF42-8FE3-9FA95C8F0B6F}" destId="{2977CC6A-88CB-EE43-9918-FA3C93DCC9FF}" srcOrd="11" destOrd="0" presId="urn:microsoft.com/office/officeart/2005/8/layout/cycle6"/>
    <dgm:cxn modelId="{13DB045E-3EDD-D647-88AC-2A1B5C4793A3}" type="presParOf" srcId="{ACB2E994-3A36-DF42-8FE3-9FA95C8F0B6F}" destId="{F945613F-D8DC-C04D-9DC6-18D0B23B0E91}" srcOrd="12" destOrd="0" presId="urn:microsoft.com/office/officeart/2005/8/layout/cycle6"/>
    <dgm:cxn modelId="{C58241E6-CE65-8749-99A5-79C8764CED1D}" type="presParOf" srcId="{ACB2E994-3A36-DF42-8FE3-9FA95C8F0B6F}" destId="{C3C2C000-D495-164E-8083-BA88D4C708D7}" srcOrd="13" destOrd="0" presId="urn:microsoft.com/office/officeart/2005/8/layout/cycle6"/>
    <dgm:cxn modelId="{0DEE5487-E1CD-9C4E-ACFD-1B1749A74BAE}" type="presParOf" srcId="{ACB2E994-3A36-DF42-8FE3-9FA95C8F0B6F}" destId="{995BE621-40B5-A847-B47A-613EC7524ABE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3B102E9-8FA8-47ED-90BD-68A585848B77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41F7A30-3D68-4437-9AC6-121F76D7F7EB}">
      <dgm:prSet/>
      <dgm:spPr>
        <a:solidFill>
          <a:schemeClr val="accent6"/>
        </a:solidFill>
      </dgm:spPr>
      <dgm:t>
        <a:bodyPr/>
        <a:lstStyle/>
        <a:p>
          <a:pPr rtl="0"/>
          <a:r>
            <a:rPr lang="en-US" b="1" dirty="0">
              <a:solidFill>
                <a:schemeClr val="tx1"/>
              </a:solidFill>
              <a:latin typeface="Candara" panose="020E0502030303020204" pitchFamily="34" charset="0"/>
            </a:rPr>
            <a:t>Demand Creation for Testing</a:t>
          </a:r>
        </a:p>
      </dgm:t>
    </dgm:pt>
    <dgm:pt modelId="{2CC58FAF-6FFE-4AA2-A809-2A6D3CF24EB9}" type="parTrans" cxnId="{6C065100-2BA3-4628-B78E-313CDE59AB95}">
      <dgm:prSet/>
      <dgm:spPr/>
      <dgm:t>
        <a:bodyPr/>
        <a:lstStyle/>
        <a:p>
          <a:endParaRPr lang="en-US"/>
        </a:p>
      </dgm:t>
    </dgm:pt>
    <dgm:pt modelId="{77BF0B94-CAE4-4BC0-A89D-8158A1C4A1AC}" type="sibTrans" cxnId="{6C065100-2BA3-4628-B78E-313CDE59AB95}">
      <dgm:prSet/>
      <dgm:spPr/>
      <dgm:t>
        <a:bodyPr/>
        <a:lstStyle/>
        <a:p>
          <a:endParaRPr lang="en-US" dirty="0"/>
        </a:p>
      </dgm:t>
    </dgm:pt>
    <dgm:pt modelId="{D74FD460-41A0-4A77-89AC-049BF9956D15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pPr rtl="0"/>
          <a:r>
            <a:rPr lang="en-US" b="1" dirty="0">
              <a:solidFill>
                <a:schemeClr val="tx1"/>
              </a:solidFill>
              <a:latin typeface="Candara" panose="020E0502030303020204" pitchFamily="34" charset="0"/>
            </a:rPr>
            <a:t>Specimen Collection and Processing</a:t>
          </a:r>
        </a:p>
      </dgm:t>
    </dgm:pt>
    <dgm:pt modelId="{3A30503B-B3EC-449D-A590-015947FE479C}" type="parTrans" cxnId="{411A5E5E-C326-41E1-960B-24729075E97C}">
      <dgm:prSet/>
      <dgm:spPr/>
      <dgm:t>
        <a:bodyPr/>
        <a:lstStyle/>
        <a:p>
          <a:endParaRPr lang="en-US"/>
        </a:p>
      </dgm:t>
    </dgm:pt>
    <dgm:pt modelId="{BEE02F52-27CB-4FD8-B279-AD97BCCD79A0}" type="sibTrans" cxnId="{411A5E5E-C326-41E1-960B-24729075E97C}">
      <dgm:prSet/>
      <dgm:spPr/>
      <dgm:t>
        <a:bodyPr/>
        <a:lstStyle/>
        <a:p>
          <a:endParaRPr lang="en-US" dirty="0"/>
        </a:p>
      </dgm:t>
    </dgm:pt>
    <dgm:pt modelId="{FB4B0883-6B58-4F78-8E42-7FCEF6EEDDDF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pPr rtl="0"/>
          <a:r>
            <a:rPr lang="en-US" b="1" dirty="0">
              <a:solidFill>
                <a:schemeClr val="tx1"/>
              </a:solidFill>
              <a:latin typeface="Candara" panose="020E0502030303020204" pitchFamily="34" charset="0"/>
            </a:rPr>
            <a:t>Sample Transport</a:t>
          </a:r>
        </a:p>
      </dgm:t>
    </dgm:pt>
    <dgm:pt modelId="{A08F9E90-3D78-482B-9B09-2973CFDDB36F}" type="parTrans" cxnId="{D829281F-7118-4F3C-9263-156996FF5C6A}">
      <dgm:prSet/>
      <dgm:spPr/>
      <dgm:t>
        <a:bodyPr/>
        <a:lstStyle/>
        <a:p>
          <a:endParaRPr lang="en-US"/>
        </a:p>
      </dgm:t>
    </dgm:pt>
    <dgm:pt modelId="{8648C5FE-AC51-4F8C-8463-7C3C307F94A9}" type="sibTrans" cxnId="{D829281F-7118-4F3C-9263-156996FF5C6A}">
      <dgm:prSet/>
      <dgm:spPr/>
      <dgm:t>
        <a:bodyPr/>
        <a:lstStyle/>
        <a:p>
          <a:endParaRPr lang="en-US" dirty="0"/>
        </a:p>
      </dgm:t>
    </dgm:pt>
    <dgm:pt modelId="{7FE99242-5EB2-47CE-97E2-EE6168086447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pPr rtl="0"/>
          <a:r>
            <a:rPr lang="en-US" b="1" dirty="0">
              <a:solidFill>
                <a:schemeClr val="tx1"/>
              </a:solidFill>
              <a:latin typeface="Candara" panose="020E0502030303020204" pitchFamily="34" charset="0"/>
            </a:rPr>
            <a:t>Laboratory Testing</a:t>
          </a:r>
        </a:p>
      </dgm:t>
    </dgm:pt>
    <dgm:pt modelId="{963534DE-1459-45B9-B102-F9FB01324EE6}" type="parTrans" cxnId="{FFAA6652-4671-486A-919F-972BF7737EC0}">
      <dgm:prSet/>
      <dgm:spPr/>
      <dgm:t>
        <a:bodyPr/>
        <a:lstStyle/>
        <a:p>
          <a:endParaRPr lang="en-US"/>
        </a:p>
      </dgm:t>
    </dgm:pt>
    <dgm:pt modelId="{35DB09C4-70EC-4244-B21F-2451B964C6F6}" type="sibTrans" cxnId="{FFAA6652-4671-486A-919F-972BF7737EC0}">
      <dgm:prSet/>
      <dgm:spPr/>
      <dgm:t>
        <a:bodyPr/>
        <a:lstStyle/>
        <a:p>
          <a:endParaRPr lang="en-US" dirty="0"/>
        </a:p>
      </dgm:t>
    </dgm:pt>
    <dgm:pt modelId="{47A7D8F8-AFCC-481C-85AD-B66B7EC0247A}">
      <dgm:prSet/>
      <dgm:spPr/>
      <dgm:t>
        <a:bodyPr/>
        <a:lstStyle/>
        <a:p>
          <a:pPr rtl="0"/>
          <a:r>
            <a:rPr lang="en-US" b="1" dirty="0">
              <a:solidFill>
                <a:schemeClr val="tx1"/>
              </a:solidFill>
              <a:latin typeface="Candara" panose="020E0502030303020204" pitchFamily="34" charset="0"/>
            </a:rPr>
            <a:t>Result Reporting</a:t>
          </a:r>
        </a:p>
      </dgm:t>
    </dgm:pt>
    <dgm:pt modelId="{AF46147C-0649-408F-9F7B-550FBD36B84E}" type="parTrans" cxnId="{C48C18C2-2E3D-40C4-9FD8-A439D26C3B68}">
      <dgm:prSet/>
      <dgm:spPr/>
      <dgm:t>
        <a:bodyPr/>
        <a:lstStyle/>
        <a:p>
          <a:endParaRPr lang="en-US"/>
        </a:p>
      </dgm:t>
    </dgm:pt>
    <dgm:pt modelId="{084E3E0B-02CE-473C-91E4-2152CC442ED5}" type="sibTrans" cxnId="{C48C18C2-2E3D-40C4-9FD8-A439D26C3B68}">
      <dgm:prSet/>
      <dgm:spPr/>
      <dgm:t>
        <a:bodyPr/>
        <a:lstStyle/>
        <a:p>
          <a:endParaRPr lang="en-US" dirty="0"/>
        </a:p>
      </dgm:t>
    </dgm:pt>
    <dgm:pt modelId="{095E0245-4623-4C94-89FD-C187E1F32529}">
      <dgm:prSet/>
      <dgm:spPr>
        <a:solidFill>
          <a:schemeClr val="accent6"/>
        </a:solidFill>
      </dgm:spPr>
      <dgm:t>
        <a:bodyPr/>
        <a:lstStyle/>
        <a:p>
          <a:pPr rtl="0"/>
          <a:r>
            <a:rPr lang="en-US" b="1" dirty="0">
              <a:solidFill>
                <a:schemeClr val="tx1"/>
              </a:solidFill>
              <a:latin typeface="Candara" panose="020E0502030303020204" pitchFamily="34" charset="0"/>
            </a:rPr>
            <a:t>Result interpretation &amp; Client Management</a:t>
          </a:r>
        </a:p>
      </dgm:t>
    </dgm:pt>
    <dgm:pt modelId="{3021A4CA-A7FA-4AA6-A5CC-3559CA2AB4E6}" type="parTrans" cxnId="{1DA5553D-32EC-431A-8B12-34A38E0122DD}">
      <dgm:prSet/>
      <dgm:spPr/>
      <dgm:t>
        <a:bodyPr/>
        <a:lstStyle/>
        <a:p>
          <a:endParaRPr lang="en-US"/>
        </a:p>
      </dgm:t>
    </dgm:pt>
    <dgm:pt modelId="{26E5B4CC-3638-406B-8D2B-091A3054E61C}" type="sibTrans" cxnId="{1DA5553D-32EC-431A-8B12-34A38E0122DD}">
      <dgm:prSet/>
      <dgm:spPr/>
      <dgm:t>
        <a:bodyPr/>
        <a:lstStyle/>
        <a:p>
          <a:endParaRPr lang="en-US"/>
        </a:p>
      </dgm:t>
    </dgm:pt>
    <dgm:pt modelId="{C170968C-7C13-4851-B35A-9E9A3FD3F4BE}" type="pres">
      <dgm:prSet presAssocID="{63B102E9-8FA8-47ED-90BD-68A585848B77}" presName="Name0" presStyleCnt="0">
        <dgm:presLayoutVars>
          <dgm:dir/>
          <dgm:resizeHandles val="exact"/>
        </dgm:presLayoutVars>
      </dgm:prSet>
      <dgm:spPr/>
    </dgm:pt>
    <dgm:pt modelId="{4D607563-D312-4C01-BD0D-58BC01F6875C}" type="pres">
      <dgm:prSet presAssocID="{141F7A30-3D68-4437-9AC6-121F76D7F7EB}" presName="node" presStyleLbl="node1" presStyleIdx="0" presStyleCnt="6">
        <dgm:presLayoutVars>
          <dgm:bulletEnabled val="1"/>
        </dgm:presLayoutVars>
      </dgm:prSet>
      <dgm:spPr/>
    </dgm:pt>
    <dgm:pt modelId="{F92EFF5D-0C55-4BCB-826B-30B387A640D3}" type="pres">
      <dgm:prSet presAssocID="{77BF0B94-CAE4-4BC0-A89D-8158A1C4A1AC}" presName="sibTrans" presStyleLbl="sibTrans2D1" presStyleIdx="0" presStyleCnt="5"/>
      <dgm:spPr/>
    </dgm:pt>
    <dgm:pt modelId="{9C10905B-301A-4B15-9254-363A1467B9C8}" type="pres">
      <dgm:prSet presAssocID="{77BF0B94-CAE4-4BC0-A89D-8158A1C4A1AC}" presName="connectorText" presStyleLbl="sibTrans2D1" presStyleIdx="0" presStyleCnt="5"/>
      <dgm:spPr/>
    </dgm:pt>
    <dgm:pt modelId="{E9F4A99C-6845-4844-A9E6-288A98F4F04F}" type="pres">
      <dgm:prSet presAssocID="{D74FD460-41A0-4A77-89AC-049BF9956D15}" presName="node" presStyleLbl="node1" presStyleIdx="1" presStyleCnt="6">
        <dgm:presLayoutVars>
          <dgm:bulletEnabled val="1"/>
        </dgm:presLayoutVars>
      </dgm:prSet>
      <dgm:spPr/>
    </dgm:pt>
    <dgm:pt modelId="{F5FCFDCF-EA28-468B-9674-5377A0497BC6}" type="pres">
      <dgm:prSet presAssocID="{BEE02F52-27CB-4FD8-B279-AD97BCCD79A0}" presName="sibTrans" presStyleLbl="sibTrans2D1" presStyleIdx="1" presStyleCnt="5"/>
      <dgm:spPr/>
    </dgm:pt>
    <dgm:pt modelId="{DD8F58BE-AE42-476C-8C02-615BB967345B}" type="pres">
      <dgm:prSet presAssocID="{BEE02F52-27CB-4FD8-B279-AD97BCCD79A0}" presName="connectorText" presStyleLbl="sibTrans2D1" presStyleIdx="1" presStyleCnt="5"/>
      <dgm:spPr/>
    </dgm:pt>
    <dgm:pt modelId="{D3E74D9C-C8FA-4385-ACBE-018BC4291889}" type="pres">
      <dgm:prSet presAssocID="{FB4B0883-6B58-4F78-8E42-7FCEF6EEDDDF}" presName="node" presStyleLbl="node1" presStyleIdx="2" presStyleCnt="6">
        <dgm:presLayoutVars>
          <dgm:bulletEnabled val="1"/>
        </dgm:presLayoutVars>
      </dgm:prSet>
      <dgm:spPr/>
    </dgm:pt>
    <dgm:pt modelId="{872F2491-B70C-413C-82AE-0E20BE6AE4B0}" type="pres">
      <dgm:prSet presAssocID="{8648C5FE-AC51-4F8C-8463-7C3C307F94A9}" presName="sibTrans" presStyleLbl="sibTrans2D1" presStyleIdx="2" presStyleCnt="5"/>
      <dgm:spPr/>
    </dgm:pt>
    <dgm:pt modelId="{400F2737-AF7A-4638-9529-493F8AF9A091}" type="pres">
      <dgm:prSet presAssocID="{8648C5FE-AC51-4F8C-8463-7C3C307F94A9}" presName="connectorText" presStyleLbl="sibTrans2D1" presStyleIdx="2" presStyleCnt="5"/>
      <dgm:spPr/>
    </dgm:pt>
    <dgm:pt modelId="{D389E005-1586-4A84-B24A-0604E81A1803}" type="pres">
      <dgm:prSet presAssocID="{7FE99242-5EB2-47CE-97E2-EE6168086447}" presName="node" presStyleLbl="node1" presStyleIdx="3" presStyleCnt="6">
        <dgm:presLayoutVars>
          <dgm:bulletEnabled val="1"/>
        </dgm:presLayoutVars>
      </dgm:prSet>
      <dgm:spPr/>
    </dgm:pt>
    <dgm:pt modelId="{28BCDDD0-E7BF-47D3-9478-744999BBE40E}" type="pres">
      <dgm:prSet presAssocID="{35DB09C4-70EC-4244-B21F-2451B964C6F6}" presName="sibTrans" presStyleLbl="sibTrans2D1" presStyleIdx="3" presStyleCnt="5"/>
      <dgm:spPr/>
    </dgm:pt>
    <dgm:pt modelId="{2684B008-671F-4487-B05F-130C6CFE04D2}" type="pres">
      <dgm:prSet presAssocID="{35DB09C4-70EC-4244-B21F-2451B964C6F6}" presName="connectorText" presStyleLbl="sibTrans2D1" presStyleIdx="3" presStyleCnt="5"/>
      <dgm:spPr/>
    </dgm:pt>
    <dgm:pt modelId="{780C7E9A-B5DB-499F-B005-1278C02471C2}" type="pres">
      <dgm:prSet presAssocID="{47A7D8F8-AFCC-481C-85AD-B66B7EC0247A}" presName="node" presStyleLbl="node1" presStyleIdx="4" presStyleCnt="6">
        <dgm:presLayoutVars>
          <dgm:bulletEnabled val="1"/>
        </dgm:presLayoutVars>
      </dgm:prSet>
      <dgm:spPr/>
    </dgm:pt>
    <dgm:pt modelId="{15194090-F82D-4B16-B345-791CE6CD8EBE}" type="pres">
      <dgm:prSet presAssocID="{084E3E0B-02CE-473C-91E4-2152CC442ED5}" presName="sibTrans" presStyleLbl="sibTrans2D1" presStyleIdx="4" presStyleCnt="5"/>
      <dgm:spPr/>
    </dgm:pt>
    <dgm:pt modelId="{A3F3DF58-60F7-418C-A244-F59F516638F5}" type="pres">
      <dgm:prSet presAssocID="{084E3E0B-02CE-473C-91E4-2152CC442ED5}" presName="connectorText" presStyleLbl="sibTrans2D1" presStyleIdx="4" presStyleCnt="5"/>
      <dgm:spPr/>
    </dgm:pt>
    <dgm:pt modelId="{002A3454-E228-46D0-A100-794BE4E669E0}" type="pres">
      <dgm:prSet presAssocID="{095E0245-4623-4C94-89FD-C187E1F32529}" presName="node" presStyleLbl="node1" presStyleIdx="5" presStyleCnt="6">
        <dgm:presLayoutVars>
          <dgm:bulletEnabled val="1"/>
        </dgm:presLayoutVars>
      </dgm:prSet>
      <dgm:spPr/>
    </dgm:pt>
  </dgm:ptLst>
  <dgm:cxnLst>
    <dgm:cxn modelId="{6C065100-2BA3-4628-B78E-313CDE59AB95}" srcId="{63B102E9-8FA8-47ED-90BD-68A585848B77}" destId="{141F7A30-3D68-4437-9AC6-121F76D7F7EB}" srcOrd="0" destOrd="0" parTransId="{2CC58FAF-6FFE-4AA2-A809-2A6D3CF24EB9}" sibTransId="{77BF0B94-CAE4-4BC0-A89D-8158A1C4A1AC}"/>
    <dgm:cxn modelId="{9DE15B03-2D2D-4E73-B5D6-6E0562587FCE}" type="presOf" srcId="{35DB09C4-70EC-4244-B21F-2451B964C6F6}" destId="{28BCDDD0-E7BF-47D3-9478-744999BBE40E}" srcOrd="0" destOrd="0" presId="urn:microsoft.com/office/officeart/2005/8/layout/process1"/>
    <dgm:cxn modelId="{2BF71F1A-3AEA-47AB-805D-E858A3A5589A}" type="presOf" srcId="{8648C5FE-AC51-4F8C-8463-7C3C307F94A9}" destId="{400F2737-AF7A-4638-9529-493F8AF9A091}" srcOrd="1" destOrd="0" presId="urn:microsoft.com/office/officeart/2005/8/layout/process1"/>
    <dgm:cxn modelId="{D829281F-7118-4F3C-9263-156996FF5C6A}" srcId="{63B102E9-8FA8-47ED-90BD-68A585848B77}" destId="{FB4B0883-6B58-4F78-8E42-7FCEF6EEDDDF}" srcOrd="2" destOrd="0" parTransId="{A08F9E90-3D78-482B-9B09-2973CFDDB36F}" sibTransId="{8648C5FE-AC51-4F8C-8463-7C3C307F94A9}"/>
    <dgm:cxn modelId="{0084D324-417A-41E0-B3CE-1DF3AAB0F114}" type="presOf" srcId="{77BF0B94-CAE4-4BC0-A89D-8158A1C4A1AC}" destId="{F92EFF5D-0C55-4BCB-826B-30B387A640D3}" srcOrd="0" destOrd="0" presId="urn:microsoft.com/office/officeart/2005/8/layout/process1"/>
    <dgm:cxn modelId="{0135FE2F-69C7-4149-AF00-26C7C696C75F}" type="presOf" srcId="{FB4B0883-6B58-4F78-8E42-7FCEF6EEDDDF}" destId="{D3E74D9C-C8FA-4385-ACBE-018BC4291889}" srcOrd="0" destOrd="0" presId="urn:microsoft.com/office/officeart/2005/8/layout/process1"/>
    <dgm:cxn modelId="{1DA5553D-32EC-431A-8B12-34A38E0122DD}" srcId="{63B102E9-8FA8-47ED-90BD-68A585848B77}" destId="{095E0245-4623-4C94-89FD-C187E1F32529}" srcOrd="5" destOrd="0" parTransId="{3021A4CA-A7FA-4AA6-A5CC-3559CA2AB4E6}" sibTransId="{26E5B4CC-3638-406B-8D2B-091A3054E61C}"/>
    <dgm:cxn modelId="{4F01805D-9EFE-49E1-9F31-31E541A7A7B7}" type="presOf" srcId="{47A7D8F8-AFCC-481C-85AD-B66B7EC0247A}" destId="{780C7E9A-B5DB-499F-B005-1278C02471C2}" srcOrd="0" destOrd="0" presId="urn:microsoft.com/office/officeart/2005/8/layout/process1"/>
    <dgm:cxn modelId="{411A5E5E-C326-41E1-960B-24729075E97C}" srcId="{63B102E9-8FA8-47ED-90BD-68A585848B77}" destId="{D74FD460-41A0-4A77-89AC-049BF9956D15}" srcOrd="1" destOrd="0" parTransId="{3A30503B-B3EC-449D-A590-015947FE479C}" sibTransId="{BEE02F52-27CB-4FD8-B279-AD97BCCD79A0}"/>
    <dgm:cxn modelId="{2CDF4769-9237-4A6E-8141-E2AAB868D633}" type="presOf" srcId="{BEE02F52-27CB-4FD8-B279-AD97BCCD79A0}" destId="{F5FCFDCF-EA28-468B-9674-5377A0497BC6}" srcOrd="0" destOrd="0" presId="urn:microsoft.com/office/officeart/2005/8/layout/process1"/>
    <dgm:cxn modelId="{E6127F6B-141B-4A07-BEF5-B9F4E36D4814}" type="presOf" srcId="{35DB09C4-70EC-4244-B21F-2451B964C6F6}" destId="{2684B008-671F-4487-B05F-130C6CFE04D2}" srcOrd="1" destOrd="0" presId="urn:microsoft.com/office/officeart/2005/8/layout/process1"/>
    <dgm:cxn modelId="{FFAA6652-4671-486A-919F-972BF7737EC0}" srcId="{63B102E9-8FA8-47ED-90BD-68A585848B77}" destId="{7FE99242-5EB2-47CE-97E2-EE6168086447}" srcOrd="3" destOrd="0" parTransId="{963534DE-1459-45B9-B102-F9FB01324EE6}" sibTransId="{35DB09C4-70EC-4244-B21F-2451B964C6F6}"/>
    <dgm:cxn modelId="{2956AD58-A470-44B3-8369-79AFBCB0802D}" type="presOf" srcId="{77BF0B94-CAE4-4BC0-A89D-8158A1C4A1AC}" destId="{9C10905B-301A-4B15-9254-363A1467B9C8}" srcOrd="1" destOrd="0" presId="urn:microsoft.com/office/officeart/2005/8/layout/process1"/>
    <dgm:cxn modelId="{4E127086-C54F-400F-95F0-926B322AB725}" type="presOf" srcId="{8648C5FE-AC51-4F8C-8463-7C3C307F94A9}" destId="{872F2491-B70C-413C-82AE-0E20BE6AE4B0}" srcOrd="0" destOrd="0" presId="urn:microsoft.com/office/officeart/2005/8/layout/process1"/>
    <dgm:cxn modelId="{8225F794-13D7-4F6E-9665-6E857A09056F}" type="presOf" srcId="{7FE99242-5EB2-47CE-97E2-EE6168086447}" destId="{D389E005-1586-4A84-B24A-0604E81A1803}" srcOrd="0" destOrd="0" presId="urn:microsoft.com/office/officeart/2005/8/layout/process1"/>
    <dgm:cxn modelId="{D59A63B6-1E5E-4A51-8630-AA920939F3E8}" type="presOf" srcId="{095E0245-4623-4C94-89FD-C187E1F32529}" destId="{002A3454-E228-46D0-A100-794BE4E669E0}" srcOrd="0" destOrd="0" presId="urn:microsoft.com/office/officeart/2005/8/layout/process1"/>
    <dgm:cxn modelId="{242B6CB7-559B-499A-958B-85E66D7BC3AF}" type="presOf" srcId="{084E3E0B-02CE-473C-91E4-2152CC442ED5}" destId="{15194090-F82D-4B16-B345-791CE6CD8EBE}" srcOrd="0" destOrd="0" presId="urn:microsoft.com/office/officeart/2005/8/layout/process1"/>
    <dgm:cxn modelId="{372C32B8-3135-4D8D-9D5C-46903EEBEB5C}" type="presOf" srcId="{141F7A30-3D68-4437-9AC6-121F76D7F7EB}" destId="{4D607563-D312-4C01-BD0D-58BC01F6875C}" srcOrd="0" destOrd="0" presId="urn:microsoft.com/office/officeart/2005/8/layout/process1"/>
    <dgm:cxn modelId="{C48C18C2-2E3D-40C4-9FD8-A439D26C3B68}" srcId="{63B102E9-8FA8-47ED-90BD-68A585848B77}" destId="{47A7D8F8-AFCC-481C-85AD-B66B7EC0247A}" srcOrd="4" destOrd="0" parTransId="{AF46147C-0649-408F-9F7B-550FBD36B84E}" sibTransId="{084E3E0B-02CE-473C-91E4-2152CC442ED5}"/>
    <dgm:cxn modelId="{92F25ED4-5471-4383-BCF6-0B63BA100B6B}" type="presOf" srcId="{084E3E0B-02CE-473C-91E4-2152CC442ED5}" destId="{A3F3DF58-60F7-418C-A244-F59F516638F5}" srcOrd="1" destOrd="0" presId="urn:microsoft.com/office/officeart/2005/8/layout/process1"/>
    <dgm:cxn modelId="{EC1182D4-35DB-4782-A62D-1DCFC7706571}" type="presOf" srcId="{BEE02F52-27CB-4FD8-B279-AD97BCCD79A0}" destId="{DD8F58BE-AE42-476C-8C02-615BB967345B}" srcOrd="1" destOrd="0" presId="urn:microsoft.com/office/officeart/2005/8/layout/process1"/>
    <dgm:cxn modelId="{BA4E5FDB-9B97-4E48-92A9-2E549BC76B2A}" type="presOf" srcId="{D74FD460-41A0-4A77-89AC-049BF9956D15}" destId="{E9F4A99C-6845-4844-A9E6-288A98F4F04F}" srcOrd="0" destOrd="0" presId="urn:microsoft.com/office/officeart/2005/8/layout/process1"/>
    <dgm:cxn modelId="{AE472ADF-C2AA-4028-81C9-4C5CE621455D}" type="presOf" srcId="{63B102E9-8FA8-47ED-90BD-68A585848B77}" destId="{C170968C-7C13-4851-B35A-9E9A3FD3F4BE}" srcOrd="0" destOrd="0" presId="urn:microsoft.com/office/officeart/2005/8/layout/process1"/>
    <dgm:cxn modelId="{EE29B54B-C1A1-4516-80D4-1CE5089E729C}" type="presParOf" srcId="{C170968C-7C13-4851-B35A-9E9A3FD3F4BE}" destId="{4D607563-D312-4C01-BD0D-58BC01F6875C}" srcOrd="0" destOrd="0" presId="urn:microsoft.com/office/officeart/2005/8/layout/process1"/>
    <dgm:cxn modelId="{E50AB856-C67E-4381-AEAC-E49069802F33}" type="presParOf" srcId="{C170968C-7C13-4851-B35A-9E9A3FD3F4BE}" destId="{F92EFF5D-0C55-4BCB-826B-30B387A640D3}" srcOrd="1" destOrd="0" presId="urn:microsoft.com/office/officeart/2005/8/layout/process1"/>
    <dgm:cxn modelId="{573B0E06-814E-4CAF-9DC5-809B69BA9CAC}" type="presParOf" srcId="{F92EFF5D-0C55-4BCB-826B-30B387A640D3}" destId="{9C10905B-301A-4B15-9254-363A1467B9C8}" srcOrd="0" destOrd="0" presId="urn:microsoft.com/office/officeart/2005/8/layout/process1"/>
    <dgm:cxn modelId="{E903989F-63AE-4973-B673-CBA0C6E5537D}" type="presParOf" srcId="{C170968C-7C13-4851-B35A-9E9A3FD3F4BE}" destId="{E9F4A99C-6845-4844-A9E6-288A98F4F04F}" srcOrd="2" destOrd="0" presId="urn:microsoft.com/office/officeart/2005/8/layout/process1"/>
    <dgm:cxn modelId="{80B5DF4F-9060-4B44-8771-EE51A42CD75F}" type="presParOf" srcId="{C170968C-7C13-4851-B35A-9E9A3FD3F4BE}" destId="{F5FCFDCF-EA28-468B-9674-5377A0497BC6}" srcOrd="3" destOrd="0" presId="urn:microsoft.com/office/officeart/2005/8/layout/process1"/>
    <dgm:cxn modelId="{94A78373-F406-4B83-A06B-1AEA2E4928A0}" type="presParOf" srcId="{F5FCFDCF-EA28-468B-9674-5377A0497BC6}" destId="{DD8F58BE-AE42-476C-8C02-615BB967345B}" srcOrd="0" destOrd="0" presId="urn:microsoft.com/office/officeart/2005/8/layout/process1"/>
    <dgm:cxn modelId="{C2BFD7CC-F6F1-487A-9EE7-768489D2BE9C}" type="presParOf" srcId="{C170968C-7C13-4851-B35A-9E9A3FD3F4BE}" destId="{D3E74D9C-C8FA-4385-ACBE-018BC4291889}" srcOrd="4" destOrd="0" presId="urn:microsoft.com/office/officeart/2005/8/layout/process1"/>
    <dgm:cxn modelId="{52168D2D-1C47-441E-A0B0-2D2A190496E1}" type="presParOf" srcId="{C170968C-7C13-4851-B35A-9E9A3FD3F4BE}" destId="{872F2491-B70C-413C-82AE-0E20BE6AE4B0}" srcOrd="5" destOrd="0" presId="urn:microsoft.com/office/officeart/2005/8/layout/process1"/>
    <dgm:cxn modelId="{27152FDB-1DE1-403F-AF45-04E74EBBACD1}" type="presParOf" srcId="{872F2491-B70C-413C-82AE-0E20BE6AE4B0}" destId="{400F2737-AF7A-4638-9529-493F8AF9A091}" srcOrd="0" destOrd="0" presId="urn:microsoft.com/office/officeart/2005/8/layout/process1"/>
    <dgm:cxn modelId="{ED363636-B15F-4DD4-91AE-6683ADE15618}" type="presParOf" srcId="{C170968C-7C13-4851-B35A-9E9A3FD3F4BE}" destId="{D389E005-1586-4A84-B24A-0604E81A1803}" srcOrd="6" destOrd="0" presId="urn:microsoft.com/office/officeart/2005/8/layout/process1"/>
    <dgm:cxn modelId="{2DF8F937-B815-4AA9-AF31-3DFDB7EC9C59}" type="presParOf" srcId="{C170968C-7C13-4851-B35A-9E9A3FD3F4BE}" destId="{28BCDDD0-E7BF-47D3-9478-744999BBE40E}" srcOrd="7" destOrd="0" presId="urn:microsoft.com/office/officeart/2005/8/layout/process1"/>
    <dgm:cxn modelId="{2CC57AC6-01C1-49B7-A825-53F14F240176}" type="presParOf" srcId="{28BCDDD0-E7BF-47D3-9478-744999BBE40E}" destId="{2684B008-671F-4487-B05F-130C6CFE04D2}" srcOrd="0" destOrd="0" presId="urn:microsoft.com/office/officeart/2005/8/layout/process1"/>
    <dgm:cxn modelId="{47789F33-90BB-4D56-849A-FA7D3F870AB0}" type="presParOf" srcId="{C170968C-7C13-4851-B35A-9E9A3FD3F4BE}" destId="{780C7E9A-B5DB-499F-B005-1278C02471C2}" srcOrd="8" destOrd="0" presId="urn:microsoft.com/office/officeart/2005/8/layout/process1"/>
    <dgm:cxn modelId="{7CBA3165-2715-40B7-BFCF-1A000A401400}" type="presParOf" srcId="{C170968C-7C13-4851-B35A-9E9A3FD3F4BE}" destId="{15194090-F82D-4B16-B345-791CE6CD8EBE}" srcOrd="9" destOrd="0" presId="urn:microsoft.com/office/officeart/2005/8/layout/process1"/>
    <dgm:cxn modelId="{6758AD73-85EA-473F-8DFD-B6C761B8CB56}" type="presParOf" srcId="{15194090-F82D-4B16-B345-791CE6CD8EBE}" destId="{A3F3DF58-60F7-418C-A244-F59F516638F5}" srcOrd="0" destOrd="0" presId="urn:microsoft.com/office/officeart/2005/8/layout/process1"/>
    <dgm:cxn modelId="{3F99848C-10F3-4920-903A-C125DBA1233A}" type="presParOf" srcId="{C170968C-7C13-4851-B35A-9E9A3FD3F4BE}" destId="{002A3454-E228-46D0-A100-794BE4E669E0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B102E9-8FA8-47ED-90BD-68A585848B77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41F7A30-3D68-4437-9AC6-121F76D7F7EB}">
      <dgm:prSet/>
      <dgm:spPr>
        <a:solidFill>
          <a:schemeClr val="accent6"/>
        </a:solidFill>
      </dgm:spPr>
      <dgm:t>
        <a:bodyPr/>
        <a:lstStyle/>
        <a:p>
          <a:pPr rtl="0"/>
          <a:r>
            <a:rPr lang="en-US" b="1" dirty="0">
              <a:solidFill>
                <a:schemeClr val="tx1"/>
              </a:solidFill>
              <a:latin typeface="Candara" panose="020E0502030303020204" pitchFamily="34" charset="0"/>
            </a:rPr>
            <a:t>Demand Creation for Testing</a:t>
          </a:r>
        </a:p>
      </dgm:t>
    </dgm:pt>
    <dgm:pt modelId="{2CC58FAF-6FFE-4AA2-A809-2A6D3CF24EB9}" type="parTrans" cxnId="{6C065100-2BA3-4628-B78E-313CDE59AB95}">
      <dgm:prSet/>
      <dgm:spPr/>
      <dgm:t>
        <a:bodyPr/>
        <a:lstStyle/>
        <a:p>
          <a:endParaRPr lang="en-US"/>
        </a:p>
      </dgm:t>
    </dgm:pt>
    <dgm:pt modelId="{77BF0B94-CAE4-4BC0-A89D-8158A1C4A1AC}" type="sibTrans" cxnId="{6C065100-2BA3-4628-B78E-313CDE59AB95}">
      <dgm:prSet/>
      <dgm:spPr/>
      <dgm:t>
        <a:bodyPr/>
        <a:lstStyle/>
        <a:p>
          <a:endParaRPr lang="en-US" dirty="0"/>
        </a:p>
      </dgm:t>
    </dgm:pt>
    <dgm:pt modelId="{D74FD460-41A0-4A77-89AC-049BF9956D15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pPr rtl="0"/>
          <a:r>
            <a:rPr lang="en-US" b="1" dirty="0">
              <a:solidFill>
                <a:schemeClr val="tx1"/>
              </a:solidFill>
              <a:latin typeface="Candara" panose="020E0502030303020204" pitchFamily="34" charset="0"/>
            </a:rPr>
            <a:t>Specimen Collection and Processing</a:t>
          </a:r>
        </a:p>
      </dgm:t>
    </dgm:pt>
    <dgm:pt modelId="{3A30503B-B3EC-449D-A590-015947FE479C}" type="parTrans" cxnId="{411A5E5E-C326-41E1-960B-24729075E97C}">
      <dgm:prSet/>
      <dgm:spPr/>
      <dgm:t>
        <a:bodyPr/>
        <a:lstStyle/>
        <a:p>
          <a:endParaRPr lang="en-US"/>
        </a:p>
      </dgm:t>
    </dgm:pt>
    <dgm:pt modelId="{BEE02F52-27CB-4FD8-B279-AD97BCCD79A0}" type="sibTrans" cxnId="{411A5E5E-C326-41E1-960B-24729075E97C}">
      <dgm:prSet/>
      <dgm:spPr/>
      <dgm:t>
        <a:bodyPr/>
        <a:lstStyle/>
        <a:p>
          <a:endParaRPr lang="en-US" dirty="0"/>
        </a:p>
      </dgm:t>
    </dgm:pt>
    <dgm:pt modelId="{FB4B0883-6B58-4F78-8E42-7FCEF6EEDDDF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pPr rtl="0"/>
          <a:r>
            <a:rPr lang="en-US" b="1" dirty="0">
              <a:solidFill>
                <a:schemeClr val="tx1"/>
              </a:solidFill>
              <a:latin typeface="Candara" panose="020E0502030303020204" pitchFamily="34" charset="0"/>
            </a:rPr>
            <a:t>Sample Transport</a:t>
          </a:r>
        </a:p>
      </dgm:t>
    </dgm:pt>
    <dgm:pt modelId="{A08F9E90-3D78-482B-9B09-2973CFDDB36F}" type="parTrans" cxnId="{D829281F-7118-4F3C-9263-156996FF5C6A}">
      <dgm:prSet/>
      <dgm:spPr/>
      <dgm:t>
        <a:bodyPr/>
        <a:lstStyle/>
        <a:p>
          <a:endParaRPr lang="en-US"/>
        </a:p>
      </dgm:t>
    </dgm:pt>
    <dgm:pt modelId="{8648C5FE-AC51-4F8C-8463-7C3C307F94A9}" type="sibTrans" cxnId="{D829281F-7118-4F3C-9263-156996FF5C6A}">
      <dgm:prSet/>
      <dgm:spPr/>
      <dgm:t>
        <a:bodyPr/>
        <a:lstStyle/>
        <a:p>
          <a:endParaRPr lang="en-US" dirty="0"/>
        </a:p>
      </dgm:t>
    </dgm:pt>
    <dgm:pt modelId="{7FE99242-5EB2-47CE-97E2-EE6168086447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pPr rtl="0"/>
          <a:r>
            <a:rPr lang="en-US" b="1" dirty="0">
              <a:solidFill>
                <a:schemeClr val="tx1"/>
              </a:solidFill>
              <a:latin typeface="Candara" panose="020E0502030303020204" pitchFamily="34" charset="0"/>
            </a:rPr>
            <a:t>Laboratory Testing</a:t>
          </a:r>
        </a:p>
      </dgm:t>
    </dgm:pt>
    <dgm:pt modelId="{963534DE-1459-45B9-B102-F9FB01324EE6}" type="parTrans" cxnId="{FFAA6652-4671-486A-919F-972BF7737EC0}">
      <dgm:prSet/>
      <dgm:spPr/>
      <dgm:t>
        <a:bodyPr/>
        <a:lstStyle/>
        <a:p>
          <a:endParaRPr lang="en-US"/>
        </a:p>
      </dgm:t>
    </dgm:pt>
    <dgm:pt modelId="{35DB09C4-70EC-4244-B21F-2451B964C6F6}" type="sibTrans" cxnId="{FFAA6652-4671-486A-919F-972BF7737EC0}">
      <dgm:prSet/>
      <dgm:spPr/>
      <dgm:t>
        <a:bodyPr/>
        <a:lstStyle/>
        <a:p>
          <a:endParaRPr lang="en-US" dirty="0"/>
        </a:p>
      </dgm:t>
    </dgm:pt>
    <dgm:pt modelId="{47A7D8F8-AFCC-481C-85AD-B66B7EC0247A}">
      <dgm:prSet/>
      <dgm:spPr/>
      <dgm:t>
        <a:bodyPr/>
        <a:lstStyle/>
        <a:p>
          <a:pPr rtl="0"/>
          <a:r>
            <a:rPr lang="en-US" b="1" dirty="0">
              <a:solidFill>
                <a:schemeClr val="tx1"/>
              </a:solidFill>
              <a:latin typeface="Candara" panose="020E0502030303020204" pitchFamily="34" charset="0"/>
            </a:rPr>
            <a:t>Result Reporting</a:t>
          </a:r>
        </a:p>
      </dgm:t>
    </dgm:pt>
    <dgm:pt modelId="{AF46147C-0649-408F-9F7B-550FBD36B84E}" type="parTrans" cxnId="{C48C18C2-2E3D-40C4-9FD8-A439D26C3B68}">
      <dgm:prSet/>
      <dgm:spPr/>
      <dgm:t>
        <a:bodyPr/>
        <a:lstStyle/>
        <a:p>
          <a:endParaRPr lang="en-US"/>
        </a:p>
      </dgm:t>
    </dgm:pt>
    <dgm:pt modelId="{084E3E0B-02CE-473C-91E4-2152CC442ED5}" type="sibTrans" cxnId="{C48C18C2-2E3D-40C4-9FD8-A439D26C3B68}">
      <dgm:prSet/>
      <dgm:spPr/>
      <dgm:t>
        <a:bodyPr/>
        <a:lstStyle/>
        <a:p>
          <a:endParaRPr lang="en-US" dirty="0"/>
        </a:p>
      </dgm:t>
    </dgm:pt>
    <dgm:pt modelId="{095E0245-4623-4C94-89FD-C187E1F32529}">
      <dgm:prSet/>
      <dgm:spPr>
        <a:solidFill>
          <a:schemeClr val="accent6"/>
        </a:solidFill>
      </dgm:spPr>
      <dgm:t>
        <a:bodyPr/>
        <a:lstStyle/>
        <a:p>
          <a:pPr rtl="0"/>
          <a:r>
            <a:rPr lang="en-US" b="1" dirty="0">
              <a:solidFill>
                <a:schemeClr val="tx1"/>
              </a:solidFill>
              <a:latin typeface="Candara" panose="020E0502030303020204" pitchFamily="34" charset="0"/>
            </a:rPr>
            <a:t>Patient Management</a:t>
          </a:r>
        </a:p>
      </dgm:t>
    </dgm:pt>
    <dgm:pt modelId="{3021A4CA-A7FA-4AA6-A5CC-3559CA2AB4E6}" type="parTrans" cxnId="{1DA5553D-32EC-431A-8B12-34A38E0122DD}">
      <dgm:prSet/>
      <dgm:spPr/>
      <dgm:t>
        <a:bodyPr/>
        <a:lstStyle/>
        <a:p>
          <a:endParaRPr lang="en-US"/>
        </a:p>
      </dgm:t>
    </dgm:pt>
    <dgm:pt modelId="{26E5B4CC-3638-406B-8D2B-091A3054E61C}" type="sibTrans" cxnId="{1DA5553D-32EC-431A-8B12-34A38E0122DD}">
      <dgm:prSet/>
      <dgm:spPr/>
      <dgm:t>
        <a:bodyPr/>
        <a:lstStyle/>
        <a:p>
          <a:endParaRPr lang="en-US"/>
        </a:p>
      </dgm:t>
    </dgm:pt>
    <dgm:pt modelId="{C170968C-7C13-4851-B35A-9E9A3FD3F4BE}" type="pres">
      <dgm:prSet presAssocID="{63B102E9-8FA8-47ED-90BD-68A585848B77}" presName="Name0" presStyleCnt="0">
        <dgm:presLayoutVars>
          <dgm:dir/>
          <dgm:resizeHandles val="exact"/>
        </dgm:presLayoutVars>
      </dgm:prSet>
      <dgm:spPr/>
    </dgm:pt>
    <dgm:pt modelId="{4D607563-D312-4C01-BD0D-58BC01F6875C}" type="pres">
      <dgm:prSet presAssocID="{141F7A30-3D68-4437-9AC6-121F76D7F7EB}" presName="node" presStyleLbl="node1" presStyleIdx="0" presStyleCnt="6">
        <dgm:presLayoutVars>
          <dgm:bulletEnabled val="1"/>
        </dgm:presLayoutVars>
      </dgm:prSet>
      <dgm:spPr/>
    </dgm:pt>
    <dgm:pt modelId="{F92EFF5D-0C55-4BCB-826B-30B387A640D3}" type="pres">
      <dgm:prSet presAssocID="{77BF0B94-CAE4-4BC0-A89D-8158A1C4A1AC}" presName="sibTrans" presStyleLbl="sibTrans2D1" presStyleIdx="0" presStyleCnt="5"/>
      <dgm:spPr/>
    </dgm:pt>
    <dgm:pt modelId="{9C10905B-301A-4B15-9254-363A1467B9C8}" type="pres">
      <dgm:prSet presAssocID="{77BF0B94-CAE4-4BC0-A89D-8158A1C4A1AC}" presName="connectorText" presStyleLbl="sibTrans2D1" presStyleIdx="0" presStyleCnt="5"/>
      <dgm:spPr/>
    </dgm:pt>
    <dgm:pt modelId="{E9F4A99C-6845-4844-A9E6-288A98F4F04F}" type="pres">
      <dgm:prSet presAssocID="{D74FD460-41A0-4A77-89AC-049BF9956D15}" presName="node" presStyleLbl="node1" presStyleIdx="1" presStyleCnt="6">
        <dgm:presLayoutVars>
          <dgm:bulletEnabled val="1"/>
        </dgm:presLayoutVars>
      </dgm:prSet>
      <dgm:spPr/>
    </dgm:pt>
    <dgm:pt modelId="{F5FCFDCF-EA28-468B-9674-5377A0497BC6}" type="pres">
      <dgm:prSet presAssocID="{BEE02F52-27CB-4FD8-B279-AD97BCCD79A0}" presName="sibTrans" presStyleLbl="sibTrans2D1" presStyleIdx="1" presStyleCnt="5"/>
      <dgm:spPr/>
    </dgm:pt>
    <dgm:pt modelId="{DD8F58BE-AE42-476C-8C02-615BB967345B}" type="pres">
      <dgm:prSet presAssocID="{BEE02F52-27CB-4FD8-B279-AD97BCCD79A0}" presName="connectorText" presStyleLbl="sibTrans2D1" presStyleIdx="1" presStyleCnt="5"/>
      <dgm:spPr/>
    </dgm:pt>
    <dgm:pt modelId="{D3E74D9C-C8FA-4385-ACBE-018BC4291889}" type="pres">
      <dgm:prSet presAssocID="{FB4B0883-6B58-4F78-8E42-7FCEF6EEDDDF}" presName="node" presStyleLbl="node1" presStyleIdx="2" presStyleCnt="6">
        <dgm:presLayoutVars>
          <dgm:bulletEnabled val="1"/>
        </dgm:presLayoutVars>
      </dgm:prSet>
      <dgm:spPr/>
    </dgm:pt>
    <dgm:pt modelId="{872F2491-B70C-413C-82AE-0E20BE6AE4B0}" type="pres">
      <dgm:prSet presAssocID="{8648C5FE-AC51-4F8C-8463-7C3C307F94A9}" presName="sibTrans" presStyleLbl="sibTrans2D1" presStyleIdx="2" presStyleCnt="5"/>
      <dgm:spPr/>
    </dgm:pt>
    <dgm:pt modelId="{400F2737-AF7A-4638-9529-493F8AF9A091}" type="pres">
      <dgm:prSet presAssocID="{8648C5FE-AC51-4F8C-8463-7C3C307F94A9}" presName="connectorText" presStyleLbl="sibTrans2D1" presStyleIdx="2" presStyleCnt="5"/>
      <dgm:spPr/>
    </dgm:pt>
    <dgm:pt modelId="{D389E005-1586-4A84-B24A-0604E81A1803}" type="pres">
      <dgm:prSet presAssocID="{7FE99242-5EB2-47CE-97E2-EE6168086447}" presName="node" presStyleLbl="node1" presStyleIdx="3" presStyleCnt="6">
        <dgm:presLayoutVars>
          <dgm:bulletEnabled val="1"/>
        </dgm:presLayoutVars>
      </dgm:prSet>
      <dgm:spPr/>
    </dgm:pt>
    <dgm:pt modelId="{28BCDDD0-E7BF-47D3-9478-744999BBE40E}" type="pres">
      <dgm:prSet presAssocID="{35DB09C4-70EC-4244-B21F-2451B964C6F6}" presName="sibTrans" presStyleLbl="sibTrans2D1" presStyleIdx="3" presStyleCnt="5"/>
      <dgm:spPr/>
    </dgm:pt>
    <dgm:pt modelId="{2684B008-671F-4487-B05F-130C6CFE04D2}" type="pres">
      <dgm:prSet presAssocID="{35DB09C4-70EC-4244-B21F-2451B964C6F6}" presName="connectorText" presStyleLbl="sibTrans2D1" presStyleIdx="3" presStyleCnt="5"/>
      <dgm:spPr/>
    </dgm:pt>
    <dgm:pt modelId="{780C7E9A-B5DB-499F-B005-1278C02471C2}" type="pres">
      <dgm:prSet presAssocID="{47A7D8F8-AFCC-481C-85AD-B66B7EC0247A}" presName="node" presStyleLbl="node1" presStyleIdx="4" presStyleCnt="6">
        <dgm:presLayoutVars>
          <dgm:bulletEnabled val="1"/>
        </dgm:presLayoutVars>
      </dgm:prSet>
      <dgm:spPr/>
    </dgm:pt>
    <dgm:pt modelId="{15194090-F82D-4B16-B345-791CE6CD8EBE}" type="pres">
      <dgm:prSet presAssocID="{084E3E0B-02CE-473C-91E4-2152CC442ED5}" presName="sibTrans" presStyleLbl="sibTrans2D1" presStyleIdx="4" presStyleCnt="5"/>
      <dgm:spPr/>
    </dgm:pt>
    <dgm:pt modelId="{A3F3DF58-60F7-418C-A244-F59F516638F5}" type="pres">
      <dgm:prSet presAssocID="{084E3E0B-02CE-473C-91E4-2152CC442ED5}" presName="connectorText" presStyleLbl="sibTrans2D1" presStyleIdx="4" presStyleCnt="5"/>
      <dgm:spPr/>
    </dgm:pt>
    <dgm:pt modelId="{002A3454-E228-46D0-A100-794BE4E669E0}" type="pres">
      <dgm:prSet presAssocID="{095E0245-4623-4C94-89FD-C187E1F32529}" presName="node" presStyleLbl="node1" presStyleIdx="5" presStyleCnt="6">
        <dgm:presLayoutVars>
          <dgm:bulletEnabled val="1"/>
        </dgm:presLayoutVars>
      </dgm:prSet>
      <dgm:spPr/>
    </dgm:pt>
  </dgm:ptLst>
  <dgm:cxnLst>
    <dgm:cxn modelId="{6C065100-2BA3-4628-B78E-313CDE59AB95}" srcId="{63B102E9-8FA8-47ED-90BD-68A585848B77}" destId="{141F7A30-3D68-4437-9AC6-121F76D7F7EB}" srcOrd="0" destOrd="0" parTransId="{2CC58FAF-6FFE-4AA2-A809-2A6D3CF24EB9}" sibTransId="{77BF0B94-CAE4-4BC0-A89D-8158A1C4A1AC}"/>
    <dgm:cxn modelId="{9DE15B03-2D2D-4E73-B5D6-6E0562587FCE}" type="presOf" srcId="{35DB09C4-70EC-4244-B21F-2451B964C6F6}" destId="{28BCDDD0-E7BF-47D3-9478-744999BBE40E}" srcOrd="0" destOrd="0" presId="urn:microsoft.com/office/officeart/2005/8/layout/process1"/>
    <dgm:cxn modelId="{2BF71F1A-3AEA-47AB-805D-E858A3A5589A}" type="presOf" srcId="{8648C5FE-AC51-4F8C-8463-7C3C307F94A9}" destId="{400F2737-AF7A-4638-9529-493F8AF9A091}" srcOrd="1" destOrd="0" presId="urn:microsoft.com/office/officeart/2005/8/layout/process1"/>
    <dgm:cxn modelId="{D829281F-7118-4F3C-9263-156996FF5C6A}" srcId="{63B102E9-8FA8-47ED-90BD-68A585848B77}" destId="{FB4B0883-6B58-4F78-8E42-7FCEF6EEDDDF}" srcOrd="2" destOrd="0" parTransId="{A08F9E90-3D78-482B-9B09-2973CFDDB36F}" sibTransId="{8648C5FE-AC51-4F8C-8463-7C3C307F94A9}"/>
    <dgm:cxn modelId="{0084D324-417A-41E0-B3CE-1DF3AAB0F114}" type="presOf" srcId="{77BF0B94-CAE4-4BC0-A89D-8158A1C4A1AC}" destId="{F92EFF5D-0C55-4BCB-826B-30B387A640D3}" srcOrd="0" destOrd="0" presId="urn:microsoft.com/office/officeart/2005/8/layout/process1"/>
    <dgm:cxn modelId="{0135FE2F-69C7-4149-AF00-26C7C696C75F}" type="presOf" srcId="{FB4B0883-6B58-4F78-8E42-7FCEF6EEDDDF}" destId="{D3E74D9C-C8FA-4385-ACBE-018BC4291889}" srcOrd="0" destOrd="0" presId="urn:microsoft.com/office/officeart/2005/8/layout/process1"/>
    <dgm:cxn modelId="{1DA5553D-32EC-431A-8B12-34A38E0122DD}" srcId="{63B102E9-8FA8-47ED-90BD-68A585848B77}" destId="{095E0245-4623-4C94-89FD-C187E1F32529}" srcOrd="5" destOrd="0" parTransId="{3021A4CA-A7FA-4AA6-A5CC-3559CA2AB4E6}" sibTransId="{26E5B4CC-3638-406B-8D2B-091A3054E61C}"/>
    <dgm:cxn modelId="{4F01805D-9EFE-49E1-9F31-31E541A7A7B7}" type="presOf" srcId="{47A7D8F8-AFCC-481C-85AD-B66B7EC0247A}" destId="{780C7E9A-B5DB-499F-B005-1278C02471C2}" srcOrd="0" destOrd="0" presId="urn:microsoft.com/office/officeart/2005/8/layout/process1"/>
    <dgm:cxn modelId="{411A5E5E-C326-41E1-960B-24729075E97C}" srcId="{63B102E9-8FA8-47ED-90BD-68A585848B77}" destId="{D74FD460-41A0-4A77-89AC-049BF9956D15}" srcOrd="1" destOrd="0" parTransId="{3A30503B-B3EC-449D-A590-015947FE479C}" sibTransId="{BEE02F52-27CB-4FD8-B279-AD97BCCD79A0}"/>
    <dgm:cxn modelId="{2CDF4769-9237-4A6E-8141-E2AAB868D633}" type="presOf" srcId="{BEE02F52-27CB-4FD8-B279-AD97BCCD79A0}" destId="{F5FCFDCF-EA28-468B-9674-5377A0497BC6}" srcOrd="0" destOrd="0" presId="urn:microsoft.com/office/officeart/2005/8/layout/process1"/>
    <dgm:cxn modelId="{E6127F6B-141B-4A07-BEF5-B9F4E36D4814}" type="presOf" srcId="{35DB09C4-70EC-4244-B21F-2451B964C6F6}" destId="{2684B008-671F-4487-B05F-130C6CFE04D2}" srcOrd="1" destOrd="0" presId="urn:microsoft.com/office/officeart/2005/8/layout/process1"/>
    <dgm:cxn modelId="{FFAA6652-4671-486A-919F-972BF7737EC0}" srcId="{63B102E9-8FA8-47ED-90BD-68A585848B77}" destId="{7FE99242-5EB2-47CE-97E2-EE6168086447}" srcOrd="3" destOrd="0" parTransId="{963534DE-1459-45B9-B102-F9FB01324EE6}" sibTransId="{35DB09C4-70EC-4244-B21F-2451B964C6F6}"/>
    <dgm:cxn modelId="{2956AD58-A470-44B3-8369-79AFBCB0802D}" type="presOf" srcId="{77BF0B94-CAE4-4BC0-A89D-8158A1C4A1AC}" destId="{9C10905B-301A-4B15-9254-363A1467B9C8}" srcOrd="1" destOrd="0" presId="urn:microsoft.com/office/officeart/2005/8/layout/process1"/>
    <dgm:cxn modelId="{4E127086-C54F-400F-95F0-926B322AB725}" type="presOf" srcId="{8648C5FE-AC51-4F8C-8463-7C3C307F94A9}" destId="{872F2491-B70C-413C-82AE-0E20BE6AE4B0}" srcOrd="0" destOrd="0" presId="urn:microsoft.com/office/officeart/2005/8/layout/process1"/>
    <dgm:cxn modelId="{8225F794-13D7-4F6E-9665-6E857A09056F}" type="presOf" srcId="{7FE99242-5EB2-47CE-97E2-EE6168086447}" destId="{D389E005-1586-4A84-B24A-0604E81A1803}" srcOrd="0" destOrd="0" presId="urn:microsoft.com/office/officeart/2005/8/layout/process1"/>
    <dgm:cxn modelId="{D59A63B6-1E5E-4A51-8630-AA920939F3E8}" type="presOf" srcId="{095E0245-4623-4C94-89FD-C187E1F32529}" destId="{002A3454-E228-46D0-A100-794BE4E669E0}" srcOrd="0" destOrd="0" presId="urn:microsoft.com/office/officeart/2005/8/layout/process1"/>
    <dgm:cxn modelId="{242B6CB7-559B-499A-958B-85E66D7BC3AF}" type="presOf" srcId="{084E3E0B-02CE-473C-91E4-2152CC442ED5}" destId="{15194090-F82D-4B16-B345-791CE6CD8EBE}" srcOrd="0" destOrd="0" presId="urn:microsoft.com/office/officeart/2005/8/layout/process1"/>
    <dgm:cxn modelId="{372C32B8-3135-4D8D-9D5C-46903EEBEB5C}" type="presOf" srcId="{141F7A30-3D68-4437-9AC6-121F76D7F7EB}" destId="{4D607563-D312-4C01-BD0D-58BC01F6875C}" srcOrd="0" destOrd="0" presId="urn:microsoft.com/office/officeart/2005/8/layout/process1"/>
    <dgm:cxn modelId="{C48C18C2-2E3D-40C4-9FD8-A439D26C3B68}" srcId="{63B102E9-8FA8-47ED-90BD-68A585848B77}" destId="{47A7D8F8-AFCC-481C-85AD-B66B7EC0247A}" srcOrd="4" destOrd="0" parTransId="{AF46147C-0649-408F-9F7B-550FBD36B84E}" sibTransId="{084E3E0B-02CE-473C-91E4-2152CC442ED5}"/>
    <dgm:cxn modelId="{92F25ED4-5471-4383-BCF6-0B63BA100B6B}" type="presOf" srcId="{084E3E0B-02CE-473C-91E4-2152CC442ED5}" destId="{A3F3DF58-60F7-418C-A244-F59F516638F5}" srcOrd="1" destOrd="0" presId="urn:microsoft.com/office/officeart/2005/8/layout/process1"/>
    <dgm:cxn modelId="{EC1182D4-35DB-4782-A62D-1DCFC7706571}" type="presOf" srcId="{BEE02F52-27CB-4FD8-B279-AD97BCCD79A0}" destId="{DD8F58BE-AE42-476C-8C02-615BB967345B}" srcOrd="1" destOrd="0" presId="urn:microsoft.com/office/officeart/2005/8/layout/process1"/>
    <dgm:cxn modelId="{BA4E5FDB-9B97-4E48-92A9-2E549BC76B2A}" type="presOf" srcId="{D74FD460-41A0-4A77-89AC-049BF9956D15}" destId="{E9F4A99C-6845-4844-A9E6-288A98F4F04F}" srcOrd="0" destOrd="0" presId="urn:microsoft.com/office/officeart/2005/8/layout/process1"/>
    <dgm:cxn modelId="{AE472ADF-C2AA-4028-81C9-4C5CE621455D}" type="presOf" srcId="{63B102E9-8FA8-47ED-90BD-68A585848B77}" destId="{C170968C-7C13-4851-B35A-9E9A3FD3F4BE}" srcOrd="0" destOrd="0" presId="urn:microsoft.com/office/officeart/2005/8/layout/process1"/>
    <dgm:cxn modelId="{EE29B54B-C1A1-4516-80D4-1CE5089E729C}" type="presParOf" srcId="{C170968C-7C13-4851-B35A-9E9A3FD3F4BE}" destId="{4D607563-D312-4C01-BD0D-58BC01F6875C}" srcOrd="0" destOrd="0" presId="urn:microsoft.com/office/officeart/2005/8/layout/process1"/>
    <dgm:cxn modelId="{E50AB856-C67E-4381-AEAC-E49069802F33}" type="presParOf" srcId="{C170968C-7C13-4851-B35A-9E9A3FD3F4BE}" destId="{F92EFF5D-0C55-4BCB-826B-30B387A640D3}" srcOrd="1" destOrd="0" presId="urn:microsoft.com/office/officeart/2005/8/layout/process1"/>
    <dgm:cxn modelId="{573B0E06-814E-4CAF-9DC5-809B69BA9CAC}" type="presParOf" srcId="{F92EFF5D-0C55-4BCB-826B-30B387A640D3}" destId="{9C10905B-301A-4B15-9254-363A1467B9C8}" srcOrd="0" destOrd="0" presId="urn:microsoft.com/office/officeart/2005/8/layout/process1"/>
    <dgm:cxn modelId="{E903989F-63AE-4973-B673-CBA0C6E5537D}" type="presParOf" srcId="{C170968C-7C13-4851-B35A-9E9A3FD3F4BE}" destId="{E9F4A99C-6845-4844-A9E6-288A98F4F04F}" srcOrd="2" destOrd="0" presId="urn:microsoft.com/office/officeart/2005/8/layout/process1"/>
    <dgm:cxn modelId="{80B5DF4F-9060-4B44-8771-EE51A42CD75F}" type="presParOf" srcId="{C170968C-7C13-4851-B35A-9E9A3FD3F4BE}" destId="{F5FCFDCF-EA28-468B-9674-5377A0497BC6}" srcOrd="3" destOrd="0" presId="urn:microsoft.com/office/officeart/2005/8/layout/process1"/>
    <dgm:cxn modelId="{94A78373-F406-4B83-A06B-1AEA2E4928A0}" type="presParOf" srcId="{F5FCFDCF-EA28-468B-9674-5377A0497BC6}" destId="{DD8F58BE-AE42-476C-8C02-615BB967345B}" srcOrd="0" destOrd="0" presId="urn:microsoft.com/office/officeart/2005/8/layout/process1"/>
    <dgm:cxn modelId="{C2BFD7CC-F6F1-487A-9EE7-768489D2BE9C}" type="presParOf" srcId="{C170968C-7C13-4851-B35A-9E9A3FD3F4BE}" destId="{D3E74D9C-C8FA-4385-ACBE-018BC4291889}" srcOrd="4" destOrd="0" presId="urn:microsoft.com/office/officeart/2005/8/layout/process1"/>
    <dgm:cxn modelId="{52168D2D-1C47-441E-A0B0-2D2A190496E1}" type="presParOf" srcId="{C170968C-7C13-4851-B35A-9E9A3FD3F4BE}" destId="{872F2491-B70C-413C-82AE-0E20BE6AE4B0}" srcOrd="5" destOrd="0" presId="urn:microsoft.com/office/officeart/2005/8/layout/process1"/>
    <dgm:cxn modelId="{27152FDB-1DE1-403F-AF45-04E74EBBACD1}" type="presParOf" srcId="{872F2491-B70C-413C-82AE-0E20BE6AE4B0}" destId="{400F2737-AF7A-4638-9529-493F8AF9A091}" srcOrd="0" destOrd="0" presId="urn:microsoft.com/office/officeart/2005/8/layout/process1"/>
    <dgm:cxn modelId="{ED363636-B15F-4DD4-91AE-6683ADE15618}" type="presParOf" srcId="{C170968C-7C13-4851-B35A-9E9A3FD3F4BE}" destId="{D389E005-1586-4A84-B24A-0604E81A1803}" srcOrd="6" destOrd="0" presId="urn:microsoft.com/office/officeart/2005/8/layout/process1"/>
    <dgm:cxn modelId="{2DF8F937-B815-4AA9-AF31-3DFDB7EC9C59}" type="presParOf" srcId="{C170968C-7C13-4851-B35A-9E9A3FD3F4BE}" destId="{28BCDDD0-E7BF-47D3-9478-744999BBE40E}" srcOrd="7" destOrd="0" presId="urn:microsoft.com/office/officeart/2005/8/layout/process1"/>
    <dgm:cxn modelId="{2CC57AC6-01C1-49B7-A825-53F14F240176}" type="presParOf" srcId="{28BCDDD0-E7BF-47D3-9478-744999BBE40E}" destId="{2684B008-671F-4487-B05F-130C6CFE04D2}" srcOrd="0" destOrd="0" presId="urn:microsoft.com/office/officeart/2005/8/layout/process1"/>
    <dgm:cxn modelId="{47789F33-90BB-4D56-849A-FA7D3F870AB0}" type="presParOf" srcId="{C170968C-7C13-4851-B35A-9E9A3FD3F4BE}" destId="{780C7E9A-B5DB-499F-B005-1278C02471C2}" srcOrd="8" destOrd="0" presId="urn:microsoft.com/office/officeart/2005/8/layout/process1"/>
    <dgm:cxn modelId="{7CBA3165-2715-40B7-BFCF-1A000A401400}" type="presParOf" srcId="{C170968C-7C13-4851-B35A-9E9A3FD3F4BE}" destId="{15194090-F82D-4B16-B345-791CE6CD8EBE}" srcOrd="9" destOrd="0" presId="urn:microsoft.com/office/officeart/2005/8/layout/process1"/>
    <dgm:cxn modelId="{6758AD73-85EA-473F-8DFD-B6C761B8CB56}" type="presParOf" srcId="{15194090-F82D-4B16-B345-791CE6CD8EBE}" destId="{A3F3DF58-60F7-418C-A244-F59F516638F5}" srcOrd="0" destOrd="0" presId="urn:microsoft.com/office/officeart/2005/8/layout/process1"/>
    <dgm:cxn modelId="{3F99848C-10F3-4920-903A-C125DBA1233A}" type="presParOf" srcId="{C170968C-7C13-4851-B35A-9E9A3FD3F4BE}" destId="{002A3454-E228-46D0-A100-794BE4E669E0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207FAF-3242-4309-B5DD-0BA9D5E941D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4C283E-A72A-43F9-BD36-0DD42118CBE2}">
      <dgm:prSet/>
      <dgm:spPr>
        <a:solidFill>
          <a:srgbClr val="2CA2BE"/>
        </a:solidFill>
      </dgm:spPr>
      <dgm:t>
        <a:bodyPr/>
        <a:lstStyle/>
        <a:p>
          <a:pPr rtl="0"/>
          <a:endParaRPr lang="en-US" dirty="0">
            <a:solidFill>
              <a:schemeClr val="bg1"/>
            </a:solidFill>
          </a:endParaRPr>
        </a:p>
      </dgm:t>
    </dgm:pt>
    <dgm:pt modelId="{CFCE87C7-F457-4384-86A9-041AFBF54D98}" type="parTrans" cxnId="{CEBBD992-F2EB-458F-B638-42A42A3A704F}">
      <dgm:prSet/>
      <dgm:spPr/>
      <dgm:t>
        <a:bodyPr/>
        <a:lstStyle/>
        <a:p>
          <a:endParaRPr lang="en-US"/>
        </a:p>
      </dgm:t>
    </dgm:pt>
    <dgm:pt modelId="{0A873F88-7B5F-437D-9DBD-22BD98CB6A54}" type="sibTrans" cxnId="{CEBBD992-F2EB-458F-B638-42A42A3A704F}">
      <dgm:prSet/>
      <dgm:spPr/>
      <dgm:t>
        <a:bodyPr/>
        <a:lstStyle/>
        <a:p>
          <a:endParaRPr lang="en-US"/>
        </a:p>
      </dgm:t>
    </dgm:pt>
    <dgm:pt modelId="{71297BDC-E7CD-446B-9550-ED6A1EC4506D}" type="pres">
      <dgm:prSet presAssocID="{6F207FAF-3242-4309-B5DD-0BA9D5E941D4}" presName="Name0" presStyleCnt="0">
        <dgm:presLayoutVars>
          <dgm:dir/>
          <dgm:animLvl val="lvl"/>
          <dgm:resizeHandles val="exact"/>
        </dgm:presLayoutVars>
      </dgm:prSet>
      <dgm:spPr/>
    </dgm:pt>
    <dgm:pt modelId="{B3D4E9FF-4248-42AF-BABB-B6B68A0AB3E6}" type="pres">
      <dgm:prSet presAssocID="{6D4C283E-A72A-43F9-BD36-0DD42118CBE2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</dgm:pt>
  </dgm:ptLst>
  <dgm:cxnLst>
    <dgm:cxn modelId="{B0BCA11F-9011-4769-8F68-5A399D048A6C}" type="presOf" srcId="{6F207FAF-3242-4309-B5DD-0BA9D5E941D4}" destId="{71297BDC-E7CD-446B-9550-ED6A1EC4506D}" srcOrd="0" destOrd="0" presId="urn:microsoft.com/office/officeart/2005/8/layout/chevron1"/>
    <dgm:cxn modelId="{CEBBD992-F2EB-458F-B638-42A42A3A704F}" srcId="{6F207FAF-3242-4309-B5DD-0BA9D5E941D4}" destId="{6D4C283E-A72A-43F9-BD36-0DD42118CBE2}" srcOrd="0" destOrd="0" parTransId="{CFCE87C7-F457-4384-86A9-041AFBF54D98}" sibTransId="{0A873F88-7B5F-437D-9DBD-22BD98CB6A54}"/>
    <dgm:cxn modelId="{AC819A99-C717-4044-B094-92C608DD0BA9}" type="presOf" srcId="{6D4C283E-A72A-43F9-BD36-0DD42118CBE2}" destId="{B3D4E9FF-4248-42AF-BABB-B6B68A0AB3E6}" srcOrd="0" destOrd="0" presId="urn:microsoft.com/office/officeart/2005/8/layout/chevron1"/>
    <dgm:cxn modelId="{ED5C7ED1-0E06-4CA0-8548-65082CAF7F0B}" type="presParOf" srcId="{71297BDC-E7CD-446B-9550-ED6A1EC4506D}" destId="{B3D4E9FF-4248-42AF-BABB-B6B68A0AB3E6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F207FAF-3242-4309-B5DD-0BA9D5E941D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4C283E-A72A-43F9-BD36-0DD42118CBE2}">
      <dgm:prSet/>
      <dgm:spPr>
        <a:solidFill>
          <a:srgbClr val="2CA2BE"/>
        </a:solidFill>
      </dgm:spPr>
      <dgm:t>
        <a:bodyPr/>
        <a:lstStyle/>
        <a:p>
          <a:pPr rtl="0"/>
          <a:endParaRPr lang="en-US" dirty="0">
            <a:solidFill>
              <a:schemeClr val="bg1"/>
            </a:solidFill>
          </a:endParaRPr>
        </a:p>
      </dgm:t>
    </dgm:pt>
    <dgm:pt modelId="{CFCE87C7-F457-4384-86A9-041AFBF54D98}" type="parTrans" cxnId="{CEBBD992-F2EB-458F-B638-42A42A3A704F}">
      <dgm:prSet/>
      <dgm:spPr/>
      <dgm:t>
        <a:bodyPr/>
        <a:lstStyle/>
        <a:p>
          <a:endParaRPr lang="en-US"/>
        </a:p>
      </dgm:t>
    </dgm:pt>
    <dgm:pt modelId="{0A873F88-7B5F-437D-9DBD-22BD98CB6A54}" type="sibTrans" cxnId="{CEBBD992-F2EB-458F-B638-42A42A3A704F}">
      <dgm:prSet/>
      <dgm:spPr/>
      <dgm:t>
        <a:bodyPr/>
        <a:lstStyle/>
        <a:p>
          <a:endParaRPr lang="en-US"/>
        </a:p>
      </dgm:t>
    </dgm:pt>
    <dgm:pt modelId="{71297BDC-E7CD-446B-9550-ED6A1EC4506D}" type="pres">
      <dgm:prSet presAssocID="{6F207FAF-3242-4309-B5DD-0BA9D5E941D4}" presName="Name0" presStyleCnt="0">
        <dgm:presLayoutVars>
          <dgm:dir/>
          <dgm:animLvl val="lvl"/>
          <dgm:resizeHandles val="exact"/>
        </dgm:presLayoutVars>
      </dgm:prSet>
      <dgm:spPr/>
    </dgm:pt>
    <dgm:pt modelId="{B3D4E9FF-4248-42AF-BABB-B6B68A0AB3E6}" type="pres">
      <dgm:prSet presAssocID="{6D4C283E-A72A-43F9-BD36-0DD42118CBE2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</dgm:pt>
  </dgm:ptLst>
  <dgm:cxnLst>
    <dgm:cxn modelId="{B0BCA11F-9011-4769-8F68-5A399D048A6C}" type="presOf" srcId="{6F207FAF-3242-4309-B5DD-0BA9D5E941D4}" destId="{71297BDC-E7CD-446B-9550-ED6A1EC4506D}" srcOrd="0" destOrd="0" presId="urn:microsoft.com/office/officeart/2005/8/layout/chevron1"/>
    <dgm:cxn modelId="{CEBBD992-F2EB-458F-B638-42A42A3A704F}" srcId="{6F207FAF-3242-4309-B5DD-0BA9D5E941D4}" destId="{6D4C283E-A72A-43F9-BD36-0DD42118CBE2}" srcOrd="0" destOrd="0" parTransId="{CFCE87C7-F457-4384-86A9-041AFBF54D98}" sibTransId="{0A873F88-7B5F-437D-9DBD-22BD98CB6A54}"/>
    <dgm:cxn modelId="{AC819A99-C717-4044-B094-92C608DD0BA9}" type="presOf" srcId="{6D4C283E-A72A-43F9-BD36-0DD42118CBE2}" destId="{B3D4E9FF-4248-42AF-BABB-B6B68A0AB3E6}" srcOrd="0" destOrd="0" presId="urn:microsoft.com/office/officeart/2005/8/layout/chevron1"/>
    <dgm:cxn modelId="{ED5C7ED1-0E06-4CA0-8548-65082CAF7F0B}" type="presParOf" srcId="{71297BDC-E7CD-446B-9550-ED6A1EC4506D}" destId="{B3D4E9FF-4248-42AF-BABB-B6B68A0AB3E6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F207FAF-3242-4309-B5DD-0BA9D5E941D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4C283E-A72A-43F9-BD36-0DD42118CBE2}">
      <dgm:prSet/>
      <dgm:spPr>
        <a:solidFill>
          <a:srgbClr val="2CA2BE"/>
        </a:solidFill>
      </dgm:spPr>
      <dgm:t>
        <a:bodyPr/>
        <a:lstStyle/>
        <a:p>
          <a:pPr rtl="0"/>
          <a:endParaRPr lang="en-US" dirty="0"/>
        </a:p>
      </dgm:t>
    </dgm:pt>
    <dgm:pt modelId="{CFCE87C7-F457-4384-86A9-041AFBF54D98}" type="parTrans" cxnId="{CEBBD992-F2EB-458F-B638-42A42A3A704F}">
      <dgm:prSet/>
      <dgm:spPr/>
      <dgm:t>
        <a:bodyPr/>
        <a:lstStyle/>
        <a:p>
          <a:endParaRPr lang="en-US"/>
        </a:p>
      </dgm:t>
    </dgm:pt>
    <dgm:pt modelId="{0A873F88-7B5F-437D-9DBD-22BD98CB6A54}" type="sibTrans" cxnId="{CEBBD992-F2EB-458F-B638-42A42A3A704F}">
      <dgm:prSet/>
      <dgm:spPr/>
      <dgm:t>
        <a:bodyPr/>
        <a:lstStyle/>
        <a:p>
          <a:endParaRPr lang="en-US"/>
        </a:p>
      </dgm:t>
    </dgm:pt>
    <dgm:pt modelId="{71297BDC-E7CD-446B-9550-ED6A1EC4506D}" type="pres">
      <dgm:prSet presAssocID="{6F207FAF-3242-4309-B5DD-0BA9D5E941D4}" presName="Name0" presStyleCnt="0">
        <dgm:presLayoutVars>
          <dgm:dir/>
          <dgm:animLvl val="lvl"/>
          <dgm:resizeHandles val="exact"/>
        </dgm:presLayoutVars>
      </dgm:prSet>
      <dgm:spPr/>
    </dgm:pt>
    <dgm:pt modelId="{B3D4E9FF-4248-42AF-BABB-B6B68A0AB3E6}" type="pres">
      <dgm:prSet presAssocID="{6D4C283E-A72A-43F9-BD36-0DD42118CBE2}" presName="parTxOnly" presStyleLbl="node1" presStyleIdx="0" presStyleCnt="1" custLinFactNeighborX="-1297" custLinFactNeighborY="-8438">
        <dgm:presLayoutVars>
          <dgm:chMax val="0"/>
          <dgm:chPref val="0"/>
          <dgm:bulletEnabled val="1"/>
        </dgm:presLayoutVars>
      </dgm:prSet>
      <dgm:spPr/>
    </dgm:pt>
  </dgm:ptLst>
  <dgm:cxnLst>
    <dgm:cxn modelId="{B0BCA11F-9011-4769-8F68-5A399D048A6C}" type="presOf" srcId="{6F207FAF-3242-4309-B5DD-0BA9D5E941D4}" destId="{71297BDC-E7CD-446B-9550-ED6A1EC4506D}" srcOrd="0" destOrd="0" presId="urn:microsoft.com/office/officeart/2005/8/layout/chevron1"/>
    <dgm:cxn modelId="{CEBBD992-F2EB-458F-B638-42A42A3A704F}" srcId="{6F207FAF-3242-4309-B5DD-0BA9D5E941D4}" destId="{6D4C283E-A72A-43F9-BD36-0DD42118CBE2}" srcOrd="0" destOrd="0" parTransId="{CFCE87C7-F457-4384-86A9-041AFBF54D98}" sibTransId="{0A873F88-7B5F-437D-9DBD-22BD98CB6A54}"/>
    <dgm:cxn modelId="{AC819A99-C717-4044-B094-92C608DD0BA9}" type="presOf" srcId="{6D4C283E-A72A-43F9-BD36-0DD42118CBE2}" destId="{B3D4E9FF-4248-42AF-BABB-B6B68A0AB3E6}" srcOrd="0" destOrd="0" presId="urn:microsoft.com/office/officeart/2005/8/layout/chevron1"/>
    <dgm:cxn modelId="{ED5C7ED1-0E06-4CA0-8548-65082CAF7F0B}" type="presParOf" srcId="{71297BDC-E7CD-446B-9550-ED6A1EC4506D}" destId="{B3D4E9FF-4248-42AF-BABB-B6B68A0AB3E6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766E33C-82B1-E742-B1D0-6732A49447AC}" type="doc">
      <dgm:prSet loTypeId="urn:microsoft.com/office/officeart/2009/3/layout/SubStep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DCEB05-B0E7-794F-B4F4-F34F9736F6EB}">
      <dgm:prSet phldrT="[Text]"/>
      <dgm:spPr/>
      <dgm:t>
        <a:bodyPr/>
        <a:lstStyle/>
        <a:p>
          <a:r>
            <a:rPr lang="en-US" dirty="0"/>
            <a:t>Old Process</a:t>
          </a:r>
        </a:p>
      </dgm:t>
    </dgm:pt>
    <dgm:pt modelId="{627406F0-A2DD-5745-BA1F-58831F250C70}" type="parTrans" cxnId="{3E3B8F26-F5D6-094C-B132-BE53E52EC0A2}">
      <dgm:prSet/>
      <dgm:spPr/>
      <dgm:t>
        <a:bodyPr/>
        <a:lstStyle/>
        <a:p>
          <a:endParaRPr lang="en-US"/>
        </a:p>
      </dgm:t>
    </dgm:pt>
    <dgm:pt modelId="{354935C9-3F27-874A-B1B8-16812E9D447C}" type="sibTrans" cxnId="{3E3B8F26-F5D6-094C-B132-BE53E52EC0A2}">
      <dgm:prSet/>
      <dgm:spPr/>
      <dgm:t>
        <a:bodyPr/>
        <a:lstStyle/>
        <a:p>
          <a:endParaRPr lang="en-US"/>
        </a:p>
      </dgm:t>
    </dgm:pt>
    <dgm:pt modelId="{C4BC0B87-FCFA-E546-A2C9-F1D9E2262861}">
      <dgm:prSet phldrT="[Text]"/>
      <dgm:spPr/>
      <dgm:t>
        <a:bodyPr/>
        <a:lstStyle/>
        <a:p>
          <a:r>
            <a:rPr lang="en-US" dirty="0"/>
            <a:t>Tests of </a:t>
          </a:r>
          <a:r>
            <a:rPr lang="en-US" b="1" dirty="0"/>
            <a:t>CHANGE</a:t>
          </a:r>
        </a:p>
      </dgm:t>
    </dgm:pt>
    <dgm:pt modelId="{2FD297F3-1518-2641-94E7-87A542FC71AE}" type="parTrans" cxnId="{6685B6CF-0136-A341-98E2-685FD479BD2C}">
      <dgm:prSet/>
      <dgm:spPr/>
      <dgm:t>
        <a:bodyPr/>
        <a:lstStyle/>
        <a:p>
          <a:endParaRPr lang="en-US"/>
        </a:p>
      </dgm:t>
    </dgm:pt>
    <dgm:pt modelId="{E32E2947-0FF2-7D47-A0E5-2991731D550B}" type="sibTrans" cxnId="{6685B6CF-0136-A341-98E2-685FD479BD2C}">
      <dgm:prSet/>
      <dgm:spPr/>
      <dgm:t>
        <a:bodyPr/>
        <a:lstStyle/>
        <a:p>
          <a:endParaRPr lang="en-US"/>
        </a:p>
      </dgm:t>
    </dgm:pt>
    <dgm:pt modelId="{59A31647-054E-F04F-B256-37D3D567A2FF}">
      <dgm:prSet phldrT="[Text]"/>
      <dgm:spPr/>
      <dgm:t>
        <a:bodyPr/>
        <a:lstStyle/>
        <a:p>
          <a:endParaRPr lang="en-US" dirty="0"/>
        </a:p>
      </dgm:t>
    </dgm:pt>
    <dgm:pt modelId="{29D2B6C6-9FC4-4E45-A77F-9D2A452B51A2}" type="parTrans" cxnId="{F804593C-CC1E-384C-A95A-D355EA56FCDD}">
      <dgm:prSet/>
      <dgm:spPr/>
      <dgm:t>
        <a:bodyPr/>
        <a:lstStyle/>
        <a:p>
          <a:endParaRPr lang="en-US"/>
        </a:p>
      </dgm:t>
    </dgm:pt>
    <dgm:pt modelId="{21C9033B-9332-8A44-8012-84C3DD080150}" type="sibTrans" cxnId="{F804593C-CC1E-384C-A95A-D355EA56FCDD}">
      <dgm:prSet/>
      <dgm:spPr/>
      <dgm:t>
        <a:bodyPr/>
        <a:lstStyle/>
        <a:p>
          <a:endParaRPr lang="en-US"/>
        </a:p>
      </dgm:t>
    </dgm:pt>
    <dgm:pt modelId="{0A13879D-9429-0741-BA3F-4A8584D22693}">
      <dgm:prSet phldrT="[Text]"/>
      <dgm:spPr/>
      <dgm:t>
        <a:bodyPr/>
        <a:lstStyle/>
        <a:p>
          <a:r>
            <a:rPr lang="en-US" dirty="0"/>
            <a:t>Sustain the New </a:t>
          </a:r>
          <a:r>
            <a:rPr lang="en-US" b="1" dirty="0"/>
            <a:t>CHANGE</a:t>
          </a:r>
        </a:p>
      </dgm:t>
    </dgm:pt>
    <dgm:pt modelId="{E82D7050-4E91-BF46-A0D9-B4CFD4941765}" type="parTrans" cxnId="{54EA32C4-EDDD-684E-B988-FC6BE3B5834E}">
      <dgm:prSet/>
      <dgm:spPr/>
      <dgm:t>
        <a:bodyPr/>
        <a:lstStyle/>
        <a:p>
          <a:endParaRPr lang="en-US"/>
        </a:p>
      </dgm:t>
    </dgm:pt>
    <dgm:pt modelId="{335DA216-09D9-9845-9E4E-246FE15B95DD}" type="sibTrans" cxnId="{54EA32C4-EDDD-684E-B988-FC6BE3B5834E}">
      <dgm:prSet/>
      <dgm:spPr/>
      <dgm:t>
        <a:bodyPr/>
        <a:lstStyle/>
        <a:p>
          <a:endParaRPr lang="en-US"/>
        </a:p>
      </dgm:t>
    </dgm:pt>
    <dgm:pt modelId="{1DC893F6-81A5-5949-8653-5EFABE6A0283}">
      <dgm:prSet phldrT="[Text]"/>
      <dgm:spPr/>
      <dgm:t>
        <a:bodyPr/>
        <a:lstStyle/>
        <a:p>
          <a:r>
            <a:rPr lang="en-US" dirty="0"/>
            <a:t>Implement the New </a:t>
          </a:r>
          <a:r>
            <a:rPr lang="en-US" b="1" dirty="0"/>
            <a:t>CHANGE </a:t>
          </a:r>
        </a:p>
      </dgm:t>
    </dgm:pt>
    <dgm:pt modelId="{7484EBC9-9736-114E-9852-6C85BBA7A304}" type="sibTrans" cxnId="{1F4FBB1C-BFCC-2744-B849-6AE0B0CB408E}">
      <dgm:prSet/>
      <dgm:spPr/>
      <dgm:t>
        <a:bodyPr/>
        <a:lstStyle/>
        <a:p>
          <a:endParaRPr lang="en-US"/>
        </a:p>
      </dgm:t>
    </dgm:pt>
    <dgm:pt modelId="{064A95C1-A093-6644-B1E2-775BA9A624F9}" type="parTrans" cxnId="{1F4FBB1C-BFCC-2744-B849-6AE0B0CB408E}">
      <dgm:prSet/>
      <dgm:spPr/>
      <dgm:t>
        <a:bodyPr/>
        <a:lstStyle/>
        <a:p>
          <a:endParaRPr lang="en-US"/>
        </a:p>
      </dgm:t>
    </dgm:pt>
    <dgm:pt modelId="{3A234930-661C-7540-BF32-6E80E72A334F}" type="pres">
      <dgm:prSet presAssocID="{C766E33C-82B1-E742-B1D0-6732A49447AC}" presName="Name0" presStyleCnt="0">
        <dgm:presLayoutVars>
          <dgm:chMax val="7"/>
          <dgm:dir/>
          <dgm:animOne val="branch"/>
        </dgm:presLayoutVars>
      </dgm:prSet>
      <dgm:spPr/>
    </dgm:pt>
    <dgm:pt modelId="{37FD4C1A-FEB4-DD4A-93F1-4D6214697030}" type="pres">
      <dgm:prSet presAssocID="{3EDCEB05-B0E7-794F-B4F4-F34F9736F6EB}" presName="parTx1" presStyleLbl="node1" presStyleIdx="0" presStyleCnt="3" custScaleX="65401" custScaleY="71233" custLinFactNeighborX="-287" custLinFactNeighborY="1023"/>
      <dgm:spPr/>
    </dgm:pt>
    <dgm:pt modelId="{BFF735DA-33D5-5047-B2CF-5793286BE9FA}" type="pres">
      <dgm:prSet presAssocID="{3EDCEB05-B0E7-794F-B4F4-F34F9736F6EB}" presName="spPre1" presStyleCnt="0"/>
      <dgm:spPr/>
    </dgm:pt>
    <dgm:pt modelId="{3FF14FFB-17D0-4249-B256-51DA97A06D15}" type="pres">
      <dgm:prSet presAssocID="{3EDCEB05-B0E7-794F-B4F4-F34F9736F6EB}" presName="chLin1" presStyleCnt="0"/>
      <dgm:spPr/>
    </dgm:pt>
    <dgm:pt modelId="{CC833EA9-74E5-4747-9DB7-EB10C86CCF3E}" type="pres">
      <dgm:prSet presAssocID="{2FD297F3-1518-2641-94E7-87A542FC71AE}" presName="Name11" presStyleLbl="parChTrans1D1" presStyleIdx="0" presStyleCnt="8"/>
      <dgm:spPr/>
    </dgm:pt>
    <dgm:pt modelId="{C59BC8C0-C2A7-5A49-A0B8-7EEE181748D5}" type="pres">
      <dgm:prSet presAssocID="{2FD297F3-1518-2641-94E7-87A542FC71AE}" presName="Name31" presStyleLbl="parChTrans1D1" presStyleIdx="1" presStyleCnt="8"/>
      <dgm:spPr/>
    </dgm:pt>
    <dgm:pt modelId="{2A9D9DCD-267F-244E-BC06-C55C4CD03F6F}" type="pres">
      <dgm:prSet presAssocID="{C4BC0B87-FCFA-E546-A2C9-F1D9E2262861}" presName="txAndLines1" presStyleCnt="0"/>
      <dgm:spPr/>
    </dgm:pt>
    <dgm:pt modelId="{13DA18C3-BDF9-7347-A127-2C5E71385356}" type="pres">
      <dgm:prSet presAssocID="{C4BC0B87-FCFA-E546-A2C9-F1D9E2262861}" presName="anchor1" presStyleCnt="0"/>
      <dgm:spPr/>
    </dgm:pt>
    <dgm:pt modelId="{740F3CC9-86FC-BD4E-92E8-16DDB22CD17D}" type="pres">
      <dgm:prSet presAssocID="{C4BC0B87-FCFA-E546-A2C9-F1D9E2262861}" presName="backup1" presStyleCnt="0"/>
      <dgm:spPr/>
    </dgm:pt>
    <dgm:pt modelId="{8567533E-8022-804D-A301-CBA84824CFDE}" type="pres">
      <dgm:prSet presAssocID="{C4BC0B87-FCFA-E546-A2C9-F1D9E2262861}" presName="preLine1" presStyleLbl="parChTrans1D1" presStyleIdx="2" presStyleCnt="8"/>
      <dgm:spPr/>
    </dgm:pt>
    <dgm:pt modelId="{E61FBB7A-0C16-7A46-8142-A9209A001ECB}" type="pres">
      <dgm:prSet presAssocID="{C4BC0B87-FCFA-E546-A2C9-F1D9E2262861}" presName="desTx1" presStyleLbl="revTx" presStyleIdx="0" presStyleCnt="0">
        <dgm:presLayoutVars>
          <dgm:bulletEnabled val="1"/>
        </dgm:presLayoutVars>
      </dgm:prSet>
      <dgm:spPr/>
    </dgm:pt>
    <dgm:pt modelId="{0D6E13AB-30EA-4E43-9FD7-93436EB2226D}" type="pres">
      <dgm:prSet presAssocID="{C4BC0B87-FCFA-E546-A2C9-F1D9E2262861}" presName="postLine1" presStyleLbl="parChTrans1D1" presStyleIdx="3" presStyleCnt="8"/>
      <dgm:spPr/>
    </dgm:pt>
    <dgm:pt modelId="{B4AF5B18-9B46-1245-B1E6-1FC39900B8A6}" type="pres">
      <dgm:prSet presAssocID="{29D2B6C6-9FC4-4E45-A77F-9D2A452B51A2}" presName="Name11" presStyleLbl="parChTrans1D1" presStyleIdx="4" presStyleCnt="8"/>
      <dgm:spPr/>
    </dgm:pt>
    <dgm:pt modelId="{B721F36E-0391-024C-A450-E7A7B23B5C4B}" type="pres">
      <dgm:prSet presAssocID="{29D2B6C6-9FC4-4E45-A77F-9D2A452B51A2}" presName="Name31" presStyleLbl="parChTrans1D1" presStyleIdx="5" presStyleCnt="8"/>
      <dgm:spPr/>
    </dgm:pt>
    <dgm:pt modelId="{6A12DABF-9DA2-3246-934E-4731ED85D966}" type="pres">
      <dgm:prSet presAssocID="{59A31647-054E-F04F-B256-37D3D567A2FF}" presName="txAndLines1" presStyleCnt="0"/>
      <dgm:spPr/>
    </dgm:pt>
    <dgm:pt modelId="{E060CAB2-DB55-4641-812C-CBDDFCD0DA7D}" type="pres">
      <dgm:prSet presAssocID="{59A31647-054E-F04F-B256-37D3D567A2FF}" presName="anchor1" presStyleCnt="0"/>
      <dgm:spPr/>
    </dgm:pt>
    <dgm:pt modelId="{0A802FF6-B21A-5644-9540-DB4CEC22E66C}" type="pres">
      <dgm:prSet presAssocID="{59A31647-054E-F04F-B256-37D3D567A2FF}" presName="backup1" presStyleCnt="0"/>
      <dgm:spPr/>
    </dgm:pt>
    <dgm:pt modelId="{47400319-9AD4-884E-AFFE-8598FCDF8D8E}" type="pres">
      <dgm:prSet presAssocID="{59A31647-054E-F04F-B256-37D3D567A2FF}" presName="preLine1" presStyleLbl="parChTrans1D1" presStyleIdx="6" presStyleCnt="8"/>
      <dgm:spPr/>
    </dgm:pt>
    <dgm:pt modelId="{9D3CD4FA-C0FF-024B-BB2B-79BC8BEBA663}" type="pres">
      <dgm:prSet presAssocID="{59A31647-054E-F04F-B256-37D3D567A2FF}" presName="desTx1" presStyleLbl="revTx" presStyleIdx="0" presStyleCnt="0">
        <dgm:presLayoutVars>
          <dgm:bulletEnabled val="1"/>
        </dgm:presLayoutVars>
      </dgm:prSet>
      <dgm:spPr/>
    </dgm:pt>
    <dgm:pt modelId="{93676922-0C51-B745-89BD-FDB5471A544B}" type="pres">
      <dgm:prSet presAssocID="{59A31647-054E-F04F-B256-37D3D567A2FF}" presName="postLine1" presStyleLbl="parChTrans1D1" presStyleIdx="7" presStyleCnt="8"/>
      <dgm:spPr/>
    </dgm:pt>
    <dgm:pt modelId="{AC0CA340-3E49-B64A-B87C-E50867B7AA59}" type="pres">
      <dgm:prSet presAssocID="{3EDCEB05-B0E7-794F-B4F4-F34F9736F6EB}" presName="spPost1" presStyleCnt="0"/>
      <dgm:spPr/>
    </dgm:pt>
    <dgm:pt modelId="{99CFA834-237A-6B4F-80E8-D15373D2D1E2}" type="pres">
      <dgm:prSet presAssocID="{1DC893F6-81A5-5949-8653-5EFABE6A0283}" presName="parTx2" presStyleLbl="node1" presStyleIdx="1" presStyleCnt="3" custScaleX="61053" custScaleY="76941" custLinFactNeighborX="-4274" custLinFactNeighborY="975"/>
      <dgm:spPr/>
    </dgm:pt>
    <dgm:pt modelId="{4EB3B5C9-AB13-6049-92D7-CE3500D89722}" type="pres">
      <dgm:prSet presAssocID="{0A13879D-9429-0741-BA3F-4A8584D22693}" presName="parTx3" presStyleLbl="node1" presStyleIdx="2" presStyleCnt="3" custScaleX="60284" custScaleY="79770"/>
      <dgm:spPr/>
    </dgm:pt>
  </dgm:ptLst>
  <dgm:cxnLst>
    <dgm:cxn modelId="{A6F51407-657D-114D-8D31-766A7A4F872B}" type="presOf" srcId="{59A31647-054E-F04F-B256-37D3D567A2FF}" destId="{9D3CD4FA-C0FF-024B-BB2B-79BC8BEBA663}" srcOrd="0" destOrd="0" presId="urn:microsoft.com/office/officeart/2009/3/layout/SubStepProcess"/>
    <dgm:cxn modelId="{1F4FBB1C-BFCC-2744-B849-6AE0B0CB408E}" srcId="{C766E33C-82B1-E742-B1D0-6732A49447AC}" destId="{1DC893F6-81A5-5949-8653-5EFABE6A0283}" srcOrd="1" destOrd="0" parTransId="{064A95C1-A093-6644-B1E2-775BA9A624F9}" sibTransId="{7484EBC9-9736-114E-9852-6C85BBA7A304}"/>
    <dgm:cxn modelId="{3604D725-579C-DD49-BE18-AC7FE005123A}" type="presOf" srcId="{C4BC0B87-FCFA-E546-A2C9-F1D9E2262861}" destId="{E61FBB7A-0C16-7A46-8142-A9209A001ECB}" srcOrd="0" destOrd="0" presId="urn:microsoft.com/office/officeart/2009/3/layout/SubStepProcess"/>
    <dgm:cxn modelId="{41954026-BC45-6E42-9381-9617F5DC34D7}" type="presOf" srcId="{3EDCEB05-B0E7-794F-B4F4-F34F9736F6EB}" destId="{37FD4C1A-FEB4-DD4A-93F1-4D6214697030}" srcOrd="0" destOrd="0" presId="urn:microsoft.com/office/officeart/2009/3/layout/SubStepProcess"/>
    <dgm:cxn modelId="{3E3B8F26-F5D6-094C-B132-BE53E52EC0A2}" srcId="{C766E33C-82B1-E742-B1D0-6732A49447AC}" destId="{3EDCEB05-B0E7-794F-B4F4-F34F9736F6EB}" srcOrd="0" destOrd="0" parTransId="{627406F0-A2DD-5745-BA1F-58831F250C70}" sibTransId="{354935C9-3F27-874A-B1B8-16812E9D447C}"/>
    <dgm:cxn modelId="{9567FC39-5E62-1844-89FB-9A9504D36CC1}" type="presOf" srcId="{C766E33C-82B1-E742-B1D0-6732A49447AC}" destId="{3A234930-661C-7540-BF32-6E80E72A334F}" srcOrd="0" destOrd="0" presId="urn:microsoft.com/office/officeart/2009/3/layout/SubStepProcess"/>
    <dgm:cxn modelId="{F804593C-CC1E-384C-A95A-D355EA56FCDD}" srcId="{3EDCEB05-B0E7-794F-B4F4-F34F9736F6EB}" destId="{59A31647-054E-F04F-B256-37D3D567A2FF}" srcOrd="1" destOrd="0" parTransId="{29D2B6C6-9FC4-4E45-A77F-9D2A452B51A2}" sibTransId="{21C9033B-9332-8A44-8012-84C3DD080150}"/>
    <dgm:cxn modelId="{B87D996C-A14B-1C49-BD6B-5EBA7E9D19FD}" type="presOf" srcId="{0A13879D-9429-0741-BA3F-4A8584D22693}" destId="{4EB3B5C9-AB13-6049-92D7-CE3500D89722}" srcOrd="0" destOrd="0" presId="urn:microsoft.com/office/officeart/2009/3/layout/SubStepProcess"/>
    <dgm:cxn modelId="{3B031D9F-6C2A-9A49-8DA9-D5018D07C606}" type="presOf" srcId="{1DC893F6-81A5-5949-8653-5EFABE6A0283}" destId="{99CFA834-237A-6B4F-80E8-D15373D2D1E2}" srcOrd="0" destOrd="0" presId="urn:microsoft.com/office/officeart/2009/3/layout/SubStepProcess"/>
    <dgm:cxn modelId="{54EA32C4-EDDD-684E-B988-FC6BE3B5834E}" srcId="{C766E33C-82B1-E742-B1D0-6732A49447AC}" destId="{0A13879D-9429-0741-BA3F-4A8584D22693}" srcOrd="2" destOrd="0" parTransId="{E82D7050-4E91-BF46-A0D9-B4CFD4941765}" sibTransId="{335DA216-09D9-9845-9E4E-246FE15B95DD}"/>
    <dgm:cxn modelId="{6685B6CF-0136-A341-98E2-685FD479BD2C}" srcId="{3EDCEB05-B0E7-794F-B4F4-F34F9736F6EB}" destId="{C4BC0B87-FCFA-E546-A2C9-F1D9E2262861}" srcOrd="0" destOrd="0" parTransId="{2FD297F3-1518-2641-94E7-87A542FC71AE}" sibTransId="{E32E2947-0FF2-7D47-A0E5-2991731D550B}"/>
    <dgm:cxn modelId="{E8B9BCEA-72AC-CC4B-B520-86123FC240E8}" type="presParOf" srcId="{3A234930-661C-7540-BF32-6E80E72A334F}" destId="{37FD4C1A-FEB4-DD4A-93F1-4D6214697030}" srcOrd="0" destOrd="0" presId="urn:microsoft.com/office/officeart/2009/3/layout/SubStepProcess"/>
    <dgm:cxn modelId="{9BBAE081-5D94-3E49-B313-4C071E9D17B1}" type="presParOf" srcId="{3A234930-661C-7540-BF32-6E80E72A334F}" destId="{BFF735DA-33D5-5047-B2CF-5793286BE9FA}" srcOrd="1" destOrd="0" presId="urn:microsoft.com/office/officeart/2009/3/layout/SubStepProcess"/>
    <dgm:cxn modelId="{66C99BAF-DFC9-B448-9ED9-C04B2EC0387C}" type="presParOf" srcId="{3A234930-661C-7540-BF32-6E80E72A334F}" destId="{3FF14FFB-17D0-4249-B256-51DA97A06D15}" srcOrd="2" destOrd="0" presId="urn:microsoft.com/office/officeart/2009/3/layout/SubStepProcess"/>
    <dgm:cxn modelId="{AEB9A40F-6FA3-8141-95C2-DFC080068663}" type="presParOf" srcId="{3FF14FFB-17D0-4249-B256-51DA97A06D15}" destId="{CC833EA9-74E5-4747-9DB7-EB10C86CCF3E}" srcOrd="0" destOrd="0" presId="urn:microsoft.com/office/officeart/2009/3/layout/SubStepProcess"/>
    <dgm:cxn modelId="{C31EC212-4FDC-9142-857A-B44C617B6539}" type="presParOf" srcId="{3FF14FFB-17D0-4249-B256-51DA97A06D15}" destId="{C59BC8C0-C2A7-5A49-A0B8-7EEE181748D5}" srcOrd="1" destOrd="0" presId="urn:microsoft.com/office/officeart/2009/3/layout/SubStepProcess"/>
    <dgm:cxn modelId="{F4F40AC8-10B6-314F-9E99-B0D3C519C6DE}" type="presParOf" srcId="{3FF14FFB-17D0-4249-B256-51DA97A06D15}" destId="{2A9D9DCD-267F-244E-BC06-C55C4CD03F6F}" srcOrd="2" destOrd="0" presId="urn:microsoft.com/office/officeart/2009/3/layout/SubStepProcess"/>
    <dgm:cxn modelId="{73A93E88-93D4-2745-AD9C-98A068B65C51}" type="presParOf" srcId="{2A9D9DCD-267F-244E-BC06-C55C4CD03F6F}" destId="{13DA18C3-BDF9-7347-A127-2C5E71385356}" srcOrd="0" destOrd="0" presId="urn:microsoft.com/office/officeart/2009/3/layout/SubStepProcess"/>
    <dgm:cxn modelId="{F6E6D604-07C4-5644-B6FA-7B6DD22DB303}" type="presParOf" srcId="{2A9D9DCD-267F-244E-BC06-C55C4CD03F6F}" destId="{740F3CC9-86FC-BD4E-92E8-16DDB22CD17D}" srcOrd="1" destOrd="0" presId="urn:microsoft.com/office/officeart/2009/3/layout/SubStepProcess"/>
    <dgm:cxn modelId="{836583F4-530B-7B46-AF9A-0ABA892CD30D}" type="presParOf" srcId="{2A9D9DCD-267F-244E-BC06-C55C4CD03F6F}" destId="{8567533E-8022-804D-A301-CBA84824CFDE}" srcOrd="2" destOrd="0" presId="urn:microsoft.com/office/officeart/2009/3/layout/SubStepProcess"/>
    <dgm:cxn modelId="{F5D4F878-7635-084E-9ADC-822BE398D5D5}" type="presParOf" srcId="{2A9D9DCD-267F-244E-BC06-C55C4CD03F6F}" destId="{E61FBB7A-0C16-7A46-8142-A9209A001ECB}" srcOrd="3" destOrd="0" presId="urn:microsoft.com/office/officeart/2009/3/layout/SubStepProcess"/>
    <dgm:cxn modelId="{1A95C0F8-ED3F-BD40-BF0A-EADDA6FEF751}" type="presParOf" srcId="{2A9D9DCD-267F-244E-BC06-C55C4CD03F6F}" destId="{0D6E13AB-30EA-4E43-9FD7-93436EB2226D}" srcOrd="4" destOrd="0" presId="urn:microsoft.com/office/officeart/2009/3/layout/SubStepProcess"/>
    <dgm:cxn modelId="{CBBBC94D-7EF5-6149-BE92-190D90B45438}" type="presParOf" srcId="{3FF14FFB-17D0-4249-B256-51DA97A06D15}" destId="{B4AF5B18-9B46-1245-B1E6-1FC39900B8A6}" srcOrd="3" destOrd="0" presId="urn:microsoft.com/office/officeart/2009/3/layout/SubStepProcess"/>
    <dgm:cxn modelId="{117363F0-6E8B-E74B-B40F-7846CC499340}" type="presParOf" srcId="{3FF14FFB-17D0-4249-B256-51DA97A06D15}" destId="{B721F36E-0391-024C-A450-E7A7B23B5C4B}" srcOrd="4" destOrd="0" presId="urn:microsoft.com/office/officeart/2009/3/layout/SubStepProcess"/>
    <dgm:cxn modelId="{BD373A9C-666C-9F4C-AAC7-0A896AF9E521}" type="presParOf" srcId="{3FF14FFB-17D0-4249-B256-51DA97A06D15}" destId="{6A12DABF-9DA2-3246-934E-4731ED85D966}" srcOrd="5" destOrd="0" presId="urn:microsoft.com/office/officeart/2009/3/layout/SubStepProcess"/>
    <dgm:cxn modelId="{F3E2F6B6-D3EF-E54A-A814-27A9D369563B}" type="presParOf" srcId="{6A12DABF-9DA2-3246-934E-4731ED85D966}" destId="{E060CAB2-DB55-4641-812C-CBDDFCD0DA7D}" srcOrd="0" destOrd="0" presId="urn:microsoft.com/office/officeart/2009/3/layout/SubStepProcess"/>
    <dgm:cxn modelId="{76860F17-65C6-CE43-B937-1E1B06F2886A}" type="presParOf" srcId="{6A12DABF-9DA2-3246-934E-4731ED85D966}" destId="{0A802FF6-B21A-5644-9540-DB4CEC22E66C}" srcOrd="1" destOrd="0" presId="urn:microsoft.com/office/officeart/2009/3/layout/SubStepProcess"/>
    <dgm:cxn modelId="{441B72CC-C1E6-194A-AB9E-78C2418A0A58}" type="presParOf" srcId="{6A12DABF-9DA2-3246-934E-4731ED85D966}" destId="{47400319-9AD4-884E-AFFE-8598FCDF8D8E}" srcOrd="2" destOrd="0" presId="urn:microsoft.com/office/officeart/2009/3/layout/SubStepProcess"/>
    <dgm:cxn modelId="{07EC75BB-490B-844C-A782-DB6EB76B7BCA}" type="presParOf" srcId="{6A12DABF-9DA2-3246-934E-4731ED85D966}" destId="{9D3CD4FA-C0FF-024B-BB2B-79BC8BEBA663}" srcOrd="3" destOrd="0" presId="urn:microsoft.com/office/officeart/2009/3/layout/SubStepProcess"/>
    <dgm:cxn modelId="{0261DF9C-3FA3-F84C-8649-8C6E5B0BB5C5}" type="presParOf" srcId="{6A12DABF-9DA2-3246-934E-4731ED85D966}" destId="{93676922-0C51-B745-89BD-FDB5471A544B}" srcOrd="4" destOrd="0" presId="urn:microsoft.com/office/officeart/2009/3/layout/SubStepProcess"/>
    <dgm:cxn modelId="{A7DEAEDF-7EE3-1640-88D5-044C39A06679}" type="presParOf" srcId="{3A234930-661C-7540-BF32-6E80E72A334F}" destId="{AC0CA340-3E49-B64A-B87C-E50867B7AA59}" srcOrd="3" destOrd="0" presId="urn:microsoft.com/office/officeart/2009/3/layout/SubStepProcess"/>
    <dgm:cxn modelId="{2E1E5C91-1FC8-C147-A81A-475756F6D71E}" type="presParOf" srcId="{3A234930-661C-7540-BF32-6E80E72A334F}" destId="{99CFA834-237A-6B4F-80E8-D15373D2D1E2}" srcOrd="4" destOrd="0" presId="urn:microsoft.com/office/officeart/2009/3/layout/SubStepProcess"/>
    <dgm:cxn modelId="{8268B931-D829-A04B-8392-5051EFE92363}" type="presParOf" srcId="{3A234930-661C-7540-BF32-6E80E72A334F}" destId="{4EB3B5C9-AB13-6049-92D7-CE3500D89722}" srcOrd="5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766E33C-82B1-E742-B1D0-6732A49447AC}" type="doc">
      <dgm:prSet loTypeId="urn:microsoft.com/office/officeart/2009/3/layout/SubStep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DCEB05-B0E7-794F-B4F4-F34F9736F6EB}">
      <dgm:prSet phldrT="[Text]"/>
      <dgm:spPr/>
      <dgm:t>
        <a:bodyPr/>
        <a:lstStyle/>
        <a:p>
          <a:r>
            <a:rPr lang="en-US" dirty="0"/>
            <a:t>Old Process</a:t>
          </a:r>
        </a:p>
      </dgm:t>
    </dgm:pt>
    <dgm:pt modelId="{627406F0-A2DD-5745-BA1F-58831F250C70}" type="parTrans" cxnId="{3E3B8F26-F5D6-094C-B132-BE53E52EC0A2}">
      <dgm:prSet/>
      <dgm:spPr/>
      <dgm:t>
        <a:bodyPr/>
        <a:lstStyle/>
        <a:p>
          <a:endParaRPr lang="en-US"/>
        </a:p>
      </dgm:t>
    </dgm:pt>
    <dgm:pt modelId="{354935C9-3F27-874A-B1B8-16812E9D447C}" type="sibTrans" cxnId="{3E3B8F26-F5D6-094C-B132-BE53E52EC0A2}">
      <dgm:prSet/>
      <dgm:spPr/>
      <dgm:t>
        <a:bodyPr/>
        <a:lstStyle/>
        <a:p>
          <a:endParaRPr lang="en-US"/>
        </a:p>
      </dgm:t>
    </dgm:pt>
    <dgm:pt modelId="{C4BC0B87-FCFA-E546-A2C9-F1D9E2262861}">
      <dgm:prSet phldrT="[Text]"/>
      <dgm:spPr/>
      <dgm:t>
        <a:bodyPr/>
        <a:lstStyle/>
        <a:p>
          <a:r>
            <a:rPr lang="en-US" dirty="0"/>
            <a:t>Tests of </a:t>
          </a:r>
          <a:r>
            <a:rPr lang="en-US" b="1" dirty="0"/>
            <a:t>CHANGE</a:t>
          </a:r>
        </a:p>
      </dgm:t>
    </dgm:pt>
    <dgm:pt modelId="{2FD297F3-1518-2641-94E7-87A542FC71AE}" type="parTrans" cxnId="{6685B6CF-0136-A341-98E2-685FD479BD2C}">
      <dgm:prSet/>
      <dgm:spPr/>
      <dgm:t>
        <a:bodyPr/>
        <a:lstStyle/>
        <a:p>
          <a:endParaRPr lang="en-US"/>
        </a:p>
      </dgm:t>
    </dgm:pt>
    <dgm:pt modelId="{E32E2947-0FF2-7D47-A0E5-2991731D550B}" type="sibTrans" cxnId="{6685B6CF-0136-A341-98E2-685FD479BD2C}">
      <dgm:prSet/>
      <dgm:spPr/>
      <dgm:t>
        <a:bodyPr/>
        <a:lstStyle/>
        <a:p>
          <a:endParaRPr lang="en-US"/>
        </a:p>
      </dgm:t>
    </dgm:pt>
    <dgm:pt modelId="{1DC893F6-81A5-5949-8653-5EFABE6A0283}">
      <dgm:prSet phldrT="[Text]"/>
      <dgm:spPr/>
      <dgm:t>
        <a:bodyPr/>
        <a:lstStyle/>
        <a:p>
          <a:r>
            <a:rPr lang="en-US" dirty="0"/>
            <a:t>Implement the New </a:t>
          </a:r>
          <a:r>
            <a:rPr lang="en-US" b="1" dirty="0"/>
            <a:t>CHANGE</a:t>
          </a:r>
        </a:p>
      </dgm:t>
    </dgm:pt>
    <dgm:pt modelId="{064A95C1-A093-6644-B1E2-775BA9A624F9}" type="parTrans" cxnId="{1F4FBB1C-BFCC-2744-B849-6AE0B0CB408E}">
      <dgm:prSet/>
      <dgm:spPr/>
      <dgm:t>
        <a:bodyPr/>
        <a:lstStyle/>
        <a:p>
          <a:endParaRPr lang="en-US"/>
        </a:p>
      </dgm:t>
    </dgm:pt>
    <dgm:pt modelId="{7484EBC9-9736-114E-9852-6C85BBA7A304}" type="sibTrans" cxnId="{1F4FBB1C-BFCC-2744-B849-6AE0B0CB408E}">
      <dgm:prSet/>
      <dgm:spPr/>
      <dgm:t>
        <a:bodyPr/>
        <a:lstStyle/>
        <a:p>
          <a:endParaRPr lang="en-US"/>
        </a:p>
      </dgm:t>
    </dgm:pt>
    <dgm:pt modelId="{0A13879D-9429-0741-BA3F-4A8584D22693}">
      <dgm:prSet phldrT="[Text]"/>
      <dgm:spPr/>
      <dgm:t>
        <a:bodyPr/>
        <a:lstStyle/>
        <a:p>
          <a:r>
            <a:rPr lang="en-US" dirty="0"/>
            <a:t>Sustain the New </a:t>
          </a:r>
          <a:r>
            <a:rPr lang="en-US" b="1" dirty="0"/>
            <a:t>CHANGE</a:t>
          </a:r>
        </a:p>
      </dgm:t>
    </dgm:pt>
    <dgm:pt modelId="{E82D7050-4E91-BF46-A0D9-B4CFD4941765}" type="parTrans" cxnId="{54EA32C4-EDDD-684E-B988-FC6BE3B5834E}">
      <dgm:prSet/>
      <dgm:spPr/>
      <dgm:t>
        <a:bodyPr/>
        <a:lstStyle/>
        <a:p>
          <a:endParaRPr lang="en-US"/>
        </a:p>
      </dgm:t>
    </dgm:pt>
    <dgm:pt modelId="{335DA216-09D9-9845-9E4E-246FE15B95DD}" type="sibTrans" cxnId="{54EA32C4-EDDD-684E-B988-FC6BE3B5834E}">
      <dgm:prSet/>
      <dgm:spPr/>
      <dgm:t>
        <a:bodyPr/>
        <a:lstStyle/>
        <a:p>
          <a:endParaRPr lang="en-US"/>
        </a:p>
      </dgm:t>
    </dgm:pt>
    <dgm:pt modelId="{59A31647-054E-F04F-B256-37D3D567A2FF}">
      <dgm:prSet phldrT="[Text]"/>
      <dgm:spPr/>
      <dgm:t>
        <a:bodyPr/>
        <a:lstStyle/>
        <a:p>
          <a:endParaRPr lang="en-US" dirty="0"/>
        </a:p>
      </dgm:t>
    </dgm:pt>
    <dgm:pt modelId="{21C9033B-9332-8A44-8012-84C3DD080150}" type="sibTrans" cxnId="{F804593C-CC1E-384C-A95A-D355EA56FCDD}">
      <dgm:prSet/>
      <dgm:spPr/>
      <dgm:t>
        <a:bodyPr/>
        <a:lstStyle/>
        <a:p>
          <a:endParaRPr lang="en-US"/>
        </a:p>
      </dgm:t>
    </dgm:pt>
    <dgm:pt modelId="{29D2B6C6-9FC4-4E45-A77F-9D2A452B51A2}" type="parTrans" cxnId="{F804593C-CC1E-384C-A95A-D355EA56FCDD}">
      <dgm:prSet/>
      <dgm:spPr/>
      <dgm:t>
        <a:bodyPr/>
        <a:lstStyle/>
        <a:p>
          <a:endParaRPr lang="en-US"/>
        </a:p>
      </dgm:t>
    </dgm:pt>
    <dgm:pt modelId="{3A234930-661C-7540-BF32-6E80E72A334F}" type="pres">
      <dgm:prSet presAssocID="{C766E33C-82B1-E742-B1D0-6732A49447AC}" presName="Name0" presStyleCnt="0">
        <dgm:presLayoutVars>
          <dgm:chMax val="7"/>
          <dgm:dir/>
          <dgm:animOne val="branch"/>
        </dgm:presLayoutVars>
      </dgm:prSet>
      <dgm:spPr/>
    </dgm:pt>
    <dgm:pt modelId="{37FD4C1A-FEB4-DD4A-93F1-4D6214697030}" type="pres">
      <dgm:prSet presAssocID="{3EDCEB05-B0E7-794F-B4F4-F34F9736F6EB}" presName="parTx1" presStyleLbl="node1" presStyleIdx="0" presStyleCnt="3"/>
      <dgm:spPr/>
    </dgm:pt>
    <dgm:pt modelId="{BFF735DA-33D5-5047-B2CF-5793286BE9FA}" type="pres">
      <dgm:prSet presAssocID="{3EDCEB05-B0E7-794F-B4F4-F34F9736F6EB}" presName="spPre1" presStyleCnt="0"/>
      <dgm:spPr/>
    </dgm:pt>
    <dgm:pt modelId="{3FF14FFB-17D0-4249-B256-51DA97A06D15}" type="pres">
      <dgm:prSet presAssocID="{3EDCEB05-B0E7-794F-B4F4-F34F9736F6EB}" presName="chLin1" presStyleCnt="0"/>
      <dgm:spPr/>
    </dgm:pt>
    <dgm:pt modelId="{CC833EA9-74E5-4747-9DB7-EB10C86CCF3E}" type="pres">
      <dgm:prSet presAssocID="{2FD297F3-1518-2641-94E7-87A542FC71AE}" presName="Name11" presStyleLbl="parChTrans1D1" presStyleIdx="0" presStyleCnt="8"/>
      <dgm:spPr/>
    </dgm:pt>
    <dgm:pt modelId="{C59BC8C0-C2A7-5A49-A0B8-7EEE181748D5}" type="pres">
      <dgm:prSet presAssocID="{2FD297F3-1518-2641-94E7-87A542FC71AE}" presName="Name31" presStyleLbl="parChTrans1D1" presStyleIdx="1" presStyleCnt="8"/>
      <dgm:spPr/>
    </dgm:pt>
    <dgm:pt modelId="{2A9D9DCD-267F-244E-BC06-C55C4CD03F6F}" type="pres">
      <dgm:prSet presAssocID="{C4BC0B87-FCFA-E546-A2C9-F1D9E2262861}" presName="txAndLines1" presStyleCnt="0"/>
      <dgm:spPr/>
    </dgm:pt>
    <dgm:pt modelId="{13DA18C3-BDF9-7347-A127-2C5E71385356}" type="pres">
      <dgm:prSet presAssocID="{C4BC0B87-FCFA-E546-A2C9-F1D9E2262861}" presName="anchor1" presStyleCnt="0"/>
      <dgm:spPr/>
    </dgm:pt>
    <dgm:pt modelId="{740F3CC9-86FC-BD4E-92E8-16DDB22CD17D}" type="pres">
      <dgm:prSet presAssocID="{C4BC0B87-FCFA-E546-A2C9-F1D9E2262861}" presName="backup1" presStyleCnt="0"/>
      <dgm:spPr/>
    </dgm:pt>
    <dgm:pt modelId="{8567533E-8022-804D-A301-CBA84824CFDE}" type="pres">
      <dgm:prSet presAssocID="{C4BC0B87-FCFA-E546-A2C9-F1D9E2262861}" presName="preLine1" presStyleLbl="parChTrans1D1" presStyleIdx="2" presStyleCnt="8"/>
      <dgm:spPr/>
    </dgm:pt>
    <dgm:pt modelId="{E61FBB7A-0C16-7A46-8142-A9209A001ECB}" type="pres">
      <dgm:prSet presAssocID="{C4BC0B87-FCFA-E546-A2C9-F1D9E2262861}" presName="desTx1" presStyleLbl="revTx" presStyleIdx="0" presStyleCnt="0">
        <dgm:presLayoutVars>
          <dgm:bulletEnabled val="1"/>
        </dgm:presLayoutVars>
      </dgm:prSet>
      <dgm:spPr/>
    </dgm:pt>
    <dgm:pt modelId="{0D6E13AB-30EA-4E43-9FD7-93436EB2226D}" type="pres">
      <dgm:prSet presAssocID="{C4BC0B87-FCFA-E546-A2C9-F1D9E2262861}" presName="postLine1" presStyleLbl="parChTrans1D1" presStyleIdx="3" presStyleCnt="8"/>
      <dgm:spPr/>
    </dgm:pt>
    <dgm:pt modelId="{B4AF5B18-9B46-1245-B1E6-1FC39900B8A6}" type="pres">
      <dgm:prSet presAssocID="{29D2B6C6-9FC4-4E45-A77F-9D2A452B51A2}" presName="Name11" presStyleLbl="parChTrans1D1" presStyleIdx="4" presStyleCnt="8"/>
      <dgm:spPr/>
    </dgm:pt>
    <dgm:pt modelId="{B721F36E-0391-024C-A450-E7A7B23B5C4B}" type="pres">
      <dgm:prSet presAssocID="{29D2B6C6-9FC4-4E45-A77F-9D2A452B51A2}" presName="Name31" presStyleLbl="parChTrans1D1" presStyleIdx="5" presStyleCnt="8"/>
      <dgm:spPr/>
    </dgm:pt>
    <dgm:pt modelId="{6A12DABF-9DA2-3246-934E-4731ED85D966}" type="pres">
      <dgm:prSet presAssocID="{59A31647-054E-F04F-B256-37D3D567A2FF}" presName="txAndLines1" presStyleCnt="0"/>
      <dgm:spPr/>
    </dgm:pt>
    <dgm:pt modelId="{E060CAB2-DB55-4641-812C-CBDDFCD0DA7D}" type="pres">
      <dgm:prSet presAssocID="{59A31647-054E-F04F-B256-37D3D567A2FF}" presName="anchor1" presStyleCnt="0"/>
      <dgm:spPr/>
    </dgm:pt>
    <dgm:pt modelId="{0A802FF6-B21A-5644-9540-DB4CEC22E66C}" type="pres">
      <dgm:prSet presAssocID="{59A31647-054E-F04F-B256-37D3D567A2FF}" presName="backup1" presStyleCnt="0"/>
      <dgm:spPr/>
    </dgm:pt>
    <dgm:pt modelId="{47400319-9AD4-884E-AFFE-8598FCDF8D8E}" type="pres">
      <dgm:prSet presAssocID="{59A31647-054E-F04F-B256-37D3D567A2FF}" presName="preLine1" presStyleLbl="parChTrans1D1" presStyleIdx="6" presStyleCnt="8"/>
      <dgm:spPr/>
    </dgm:pt>
    <dgm:pt modelId="{9D3CD4FA-C0FF-024B-BB2B-79BC8BEBA663}" type="pres">
      <dgm:prSet presAssocID="{59A31647-054E-F04F-B256-37D3D567A2FF}" presName="desTx1" presStyleLbl="revTx" presStyleIdx="0" presStyleCnt="0">
        <dgm:presLayoutVars>
          <dgm:bulletEnabled val="1"/>
        </dgm:presLayoutVars>
      </dgm:prSet>
      <dgm:spPr/>
    </dgm:pt>
    <dgm:pt modelId="{93676922-0C51-B745-89BD-FDB5471A544B}" type="pres">
      <dgm:prSet presAssocID="{59A31647-054E-F04F-B256-37D3D567A2FF}" presName="postLine1" presStyleLbl="parChTrans1D1" presStyleIdx="7" presStyleCnt="8"/>
      <dgm:spPr/>
    </dgm:pt>
    <dgm:pt modelId="{AC0CA340-3E49-B64A-B87C-E50867B7AA59}" type="pres">
      <dgm:prSet presAssocID="{3EDCEB05-B0E7-794F-B4F4-F34F9736F6EB}" presName="spPost1" presStyleCnt="0"/>
      <dgm:spPr/>
    </dgm:pt>
    <dgm:pt modelId="{99CFA834-237A-6B4F-80E8-D15373D2D1E2}" type="pres">
      <dgm:prSet presAssocID="{1DC893F6-81A5-5949-8653-5EFABE6A0283}" presName="parTx2" presStyleLbl="node1" presStyleIdx="1" presStyleCnt="3"/>
      <dgm:spPr/>
    </dgm:pt>
    <dgm:pt modelId="{4EB3B5C9-AB13-6049-92D7-CE3500D89722}" type="pres">
      <dgm:prSet presAssocID="{0A13879D-9429-0741-BA3F-4A8584D22693}" presName="parTx3" presStyleLbl="node1" presStyleIdx="2" presStyleCnt="3"/>
      <dgm:spPr/>
    </dgm:pt>
  </dgm:ptLst>
  <dgm:cxnLst>
    <dgm:cxn modelId="{3868F719-56A2-C34F-BC3A-9DB7D98B2E40}" type="presOf" srcId="{1DC893F6-81A5-5949-8653-5EFABE6A0283}" destId="{99CFA834-237A-6B4F-80E8-D15373D2D1E2}" srcOrd="0" destOrd="0" presId="urn:microsoft.com/office/officeart/2009/3/layout/SubStepProcess"/>
    <dgm:cxn modelId="{1F4FBB1C-BFCC-2744-B849-6AE0B0CB408E}" srcId="{C766E33C-82B1-E742-B1D0-6732A49447AC}" destId="{1DC893F6-81A5-5949-8653-5EFABE6A0283}" srcOrd="1" destOrd="0" parTransId="{064A95C1-A093-6644-B1E2-775BA9A624F9}" sibTransId="{7484EBC9-9736-114E-9852-6C85BBA7A304}"/>
    <dgm:cxn modelId="{3E3B8F26-F5D6-094C-B132-BE53E52EC0A2}" srcId="{C766E33C-82B1-E742-B1D0-6732A49447AC}" destId="{3EDCEB05-B0E7-794F-B4F4-F34F9736F6EB}" srcOrd="0" destOrd="0" parTransId="{627406F0-A2DD-5745-BA1F-58831F250C70}" sibTransId="{354935C9-3F27-874A-B1B8-16812E9D447C}"/>
    <dgm:cxn modelId="{EA0EF827-7BF4-244D-B7E8-D35C4CC3C5E6}" type="presOf" srcId="{C4BC0B87-FCFA-E546-A2C9-F1D9E2262861}" destId="{E61FBB7A-0C16-7A46-8142-A9209A001ECB}" srcOrd="0" destOrd="0" presId="urn:microsoft.com/office/officeart/2009/3/layout/SubStepProcess"/>
    <dgm:cxn modelId="{F804593C-CC1E-384C-A95A-D355EA56FCDD}" srcId="{3EDCEB05-B0E7-794F-B4F4-F34F9736F6EB}" destId="{59A31647-054E-F04F-B256-37D3D567A2FF}" srcOrd="1" destOrd="0" parTransId="{29D2B6C6-9FC4-4E45-A77F-9D2A452B51A2}" sibTransId="{21C9033B-9332-8A44-8012-84C3DD080150}"/>
    <dgm:cxn modelId="{8451483D-CA57-0C4D-8B91-0B88ABCE7C61}" type="presOf" srcId="{3EDCEB05-B0E7-794F-B4F4-F34F9736F6EB}" destId="{37FD4C1A-FEB4-DD4A-93F1-4D6214697030}" srcOrd="0" destOrd="0" presId="urn:microsoft.com/office/officeart/2009/3/layout/SubStepProcess"/>
    <dgm:cxn modelId="{E0BEEE82-AFE9-5C4C-AA5A-22CB8229230F}" type="presOf" srcId="{C766E33C-82B1-E742-B1D0-6732A49447AC}" destId="{3A234930-661C-7540-BF32-6E80E72A334F}" srcOrd="0" destOrd="0" presId="urn:microsoft.com/office/officeart/2009/3/layout/SubStepProcess"/>
    <dgm:cxn modelId="{E196C69D-A517-6E46-9F45-86815F82D5AF}" type="presOf" srcId="{0A13879D-9429-0741-BA3F-4A8584D22693}" destId="{4EB3B5C9-AB13-6049-92D7-CE3500D89722}" srcOrd="0" destOrd="0" presId="urn:microsoft.com/office/officeart/2009/3/layout/SubStepProcess"/>
    <dgm:cxn modelId="{8441C9BD-C6E5-7C4E-88C3-5D5B1A7285AC}" type="presOf" srcId="{59A31647-054E-F04F-B256-37D3D567A2FF}" destId="{9D3CD4FA-C0FF-024B-BB2B-79BC8BEBA663}" srcOrd="0" destOrd="0" presId="urn:microsoft.com/office/officeart/2009/3/layout/SubStepProcess"/>
    <dgm:cxn modelId="{54EA32C4-EDDD-684E-B988-FC6BE3B5834E}" srcId="{C766E33C-82B1-E742-B1D0-6732A49447AC}" destId="{0A13879D-9429-0741-BA3F-4A8584D22693}" srcOrd="2" destOrd="0" parTransId="{E82D7050-4E91-BF46-A0D9-B4CFD4941765}" sibTransId="{335DA216-09D9-9845-9E4E-246FE15B95DD}"/>
    <dgm:cxn modelId="{6685B6CF-0136-A341-98E2-685FD479BD2C}" srcId="{3EDCEB05-B0E7-794F-B4F4-F34F9736F6EB}" destId="{C4BC0B87-FCFA-E546-A2C9-F1D9E2262861}" srcOrd="0" destOrd="0" parTransId="{2FD297F3-1518-2641-94E7-87A542FC71AE}" sibTransId="{E32E2947-0FF2-7D47-A0E5-2991731D550B}"/>
    <dgm:cxn modelId="{E6FD824A-5B1B-7E4D-9F62-EA92E4A0B6AF}" type="presParOf" srcId="{3A234930-661C-7540-BF32-6E80E72A334F}" destId="{37FD4C1A-FEB4-DD4A-93F1-4D6214697030}" srcOrd="0" destOrd="0" presId="urn:microsoft.com/office/officeart/2009/3/layout/SubStepProcess"/>
    <dgm:cxn modelId="{8E72137B-C879-0744-B077-8C7A7FF77579}" type="presParOf" srcId="{3A234930-661C-7540-BF32-6E80E72A334F}" destId="{BFF735DA-33D5-5047-B2CF-5793286BE9FA}" srcOrd="1" destOrd="0" presId="urn:microsoft.com/office/officeart/2009/3/layout/SubStepProcess"/>
    <dgm:cxn modelId="{2EC0C96E-283E-8E4D-BEAB-AC4A02EE6CA4}" type="presParOf" srcId="{3A234930-661C-7540-BF32-6E80E72A334F}" destId="{3FF14FFB-17D0-4249-B256-51DA97A06D15}" srcOrd="2" destOrd="0" presId="urn:microsoft.com/office/officeart/2009/3/layout/SubStepProcess"/>
    <dgm:cxn modelId="{38DEEEF9-1E56-464A-A3FF-DACCE183D6B0}" type="presParOf" srcId="{3FF14FFB-17D0-4249-B256-51DA97A06D15}" destId="{CC833EA9-74E5-4747-9DB7-EB10C86CCF3E}" srcOrd="0" destOrd="0" presId="urn:microsoft.com/office/officeart/2009/3/layout/SubStepProcess"/>
    <dgm:cxn modelId="{AF35097F-6DCF-A94E-9B5A-214CFBD77246}" type="presParOf" srcId="{3FF14FFB-17D0-4249-B256-51DA97A06D15}" destId="{C59BC8C0-C2A7-5A49-A0B8-7EEE181748D5}" srcOrd="1" destOrd="0" presId="urn:microsoft.com/office/officeart/2009/3/layout/SubStepProcess"/>
    <dgm:cxn modelId="{5AF83A0C-000F-4A4F-8476-DF51D68EDF64}" type="presParOf" srcId="{3FF14FFB-17D0-4249-B256-51DA97A06D15}" destId="{2A9D9DCD-267F-244E-BC06-C55C4CD03F6F}" srcOrd="2" destOrd="0" presId="urn:microsoft.com/office/officeart/2009/3/layout/SubStepProcess"/>
    <dgm:cxn modelId="{0CC6C31E-8A4B-0745-A4E6-C73C6046D1DF}" type="presParOf" srcId="{2A9D9DCD-267F-244E-BC06-C55C4CD03F6F}" destId="{13DA18C3-BDF9-7347-A127-2C5E71385356}" srcOrd="0" destOrd="0" presId="urn:microsoft.com/office/officeart/2009/3/layout/SubStepProcess"/>
    <dgm:cxn modelId="{462039A7-D5B4-BC4B-AEB7-1E6F32A3ADA5}" type="presParOf" srcId="{2A9D9DCD-267F-244E-BC06-C55C4CD03F6F}" destId="{740F3CC9-86FC-BD4E-92E8-16DDB22CD17D}" srcOrd="1" destOrd="0" presId="urn:microsoft.com/office/officeart/2009/3/layout/SubStepProcess"/>
    <dgm:cxn modelId="{D1AAC44E-FC64-5749-A67E-0AF48EA76DE2}" type="presParOf" srcId="{2A9D9DCD-267F-244E-BC06-C55C4CD03F6F}" destId="{8567533E-8022-804D-A301-CBA84824CFDE}" srcOrd="2" destOrd="0" presId="urn:microsoft.com/office/officeart/2009/3/layout/SubStepProcess"/>
    <dgm:cxn modelId="{2C524FDF-73DE-A34F-B9BC-EF28C15CCD54}" type="presParOf" srcId="{2A9D9DCD-267F-244E-BC06-C55C4CD03F6F}" destId="{E61FBB7A-0C16-7A46-8142-A9209A001ECB}" srcOrd="3" destOrd="0" presId="urn:microsoft.com/office/officeart/2009/3/layout/SubStepProcess"/>
    <dgm:cxn modelId="{574D5835-DC8D-5048-BBEF-8D1B4ABF4A59}" type="presParOf" srcId="{2A9D9DCD-267F-244E-BC06-C55C4CD03F6F}" destId="{0D6E13AB-30EA-4E43-9FD7-93436EB2226D}" srcOrd="4" destOrd="0" presId="urn:microsoft.com/office/officeart/2009/3/layout/SubStepProcess"/>
    <dgm:cxn modelId="{F01367AA-4933-B74D-A0D2-086CBB52CED9}" type="presParOf" srcId="{3FF14FFB-17D0-4249-B256-51DA97A06D15}" destId="{B4AF5B18-9B46-1245-B1E6-1FC39900B8A6}" srcOrd="3" destOrd="0" presId="urn:microsoft.com/office/officeart/2009/3/layout/SubStepProcess"/>
    <dgm:cxn modelId="{BD2A648E-DE7C-6A40-AC45-F3135710B5D5}" type="presParOf" srcId="{3FF14FFB-17D0-4249-B256-51DA97A06D15}" destId="{B721F36E-0391-024C-A450-E7A7B23B5C4B}" srcOrd="4" destOrd="0" presId="urn:microsoft.com/office/officeart/2009/3/layout/SubStepProcess"/>
    <dgm:cxn modelId="{BB53964E-A297-094A-BCAD-040B92C85FA1}" type="presParOf" srcId="{3FF14FFB-17D0-4249-B256-51DA97A06D15}" destId="{6A12DABF-9DA2-3246-934E-4731ED85D966}" srcOrd="5" destOrd="0" presId="urn:microsoft.com/office/officeart/2009/3/layout/SubStepProcess"/>
    <dgm:cxn modelId="{062E6039-4FC9-954C-A5D0-7010DAD1590D}" type="presParOf" srcId="{6A12DABF-9DA2-3246-934E-4731ED85D966}" destId="{E060CAB2-DB55-4641-812C-CBDDFCD0DA7D}" srcOrd="0" destOrd="0" presId="urn:microsoft.com/office/officeart/2009/3/layout/SubStepProcess"/>
    <dgm:cxn modelId="{BC0ED950-7951-424C-A87B-2AD673C44495}" type="presParOf" srcId="{6A12DABF-9DA2-3246-934E-4731ED85D966}" destId="{0A802FF6-B21A-5644-9540-DB4CEC22E66C}" srcOrd="1" destOrd="0" presId="urn:microsoft.com/office/officeart/2009/3/layout/SubStepProcess"/>
    <dgm:cxn modelId="{FDD263E3-94A3-A048-A59F-5EDCEB98BF7E}" type="presParOf" srcId="{6A12DABF-9DA2-3246-934E-4731ED85D966}" destId="{47400319-9AD4-884E-AFFE-8598FCDF8D8E}" srcOrd="2" destOrd="0" presId="urn:microsoft.com/office/officeart/2009/3/layout/SubStepProcess"/>
    <dgm:cxn modelId="{4E0964C0-3DA9-5B4E-8C41-15B867419EFE}" type="presParOf" srcId="{6A12DABF-9DA2-3246-934E-4731ED85D966}" destId="{9D3CD4FA-C0FF-024B-BB2B-79BC8BEBA663}" srcOrd="3" destOrd="0" presId="urn:microsoft.com/office/officeart/2009/3/layout/SubStepProcess"/>
    <dgm:cxn modelId="{A8CA35BB-AC5D-4443-8D5B-8E24A9B5B152}" type="presParOf" srcId="{6A12DABF-9DA2-3246-934E-4731ED85D966}" destId="{93676922-0C51-B745-89BD-FDB5471A544B}" srcOrd="4" destOrd="0" presId="urn:microsoft.com/office/officeart/2009/3/layout/SubStepProcess"/>
    <dgm:cxn modelId="{1C64668E-128B-E14C-943A-D3FBFABF7861}" type="presParOf" srcId="{3A234930-661C-7540-BF32-6E80E72A334F}" destId="{AC0CA340-3E49-B64A-B87C-E50867B7AA59}" srcOrd="3" destOrd="0" presId="urn:microsoft.com/office/officeart/2009/3/layout/SubStepProcess"/>
    <dgm:cxn modelId="{FE4D7059-C5DE-9842-A32D-EC791BE19A45}" type="presParOf" srcId="{3A234930-661C-7540-BF32-6E80E72A334F}" destId="{99CFA834-237A-6B4F-80E8-D15373D2D1E2}" srcOrd="4" destOrd="0" presId="urn:microsoft.com/office/officeart/2009/3/layout/SubStepProcess"/>
    <dgm:cxn modelId="{E7A76E47-0DD5-FA42-8CC7-436CEC1F2F2A}" type="presParOf" srcId="{3A234930-661C-7540-BF32-6E80E72A334F}" destId="{4EB3B5C9-AB13-6049-92D7-CE3500D89722}" srcOrd="5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766E33C-82B1-E742-B1D0-6732A49447AC}" type="doc">
      <dgm:prSet loTypeId="urn:microsoft.com/office/officeart/2009/3/layout/SubStep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DCEB05-B0E7-794F-B4F4-F34F9736F6EB}">
      <dgm:prSet phldrT="[Text]"/>
      <dgm:spPr/>
      <dgm:t>
        <a:bodyPr/>
        <a:lstStyle/>
        <a:p>
          <a:r>
            <a:rPr lang="en-US" dirty="0"/>
            <a:t>Old Process</a:t>
          </a:r>
        </a:p>
      </dgm:t>
    </dgm:pt>
    <dgm:pt modelId="{627406F0-A2DD-5745-BA1F-58831F250C70}" type="parTrans" cxnId="{3E3B8F26-F5D6-094C-B132-BE53E52EC0A2}">
      <dgm:prSet/>
      <dgm:spPr/>
      <dgm:t>
        <a:bodyPr/>
        <a:lstStyle/>
        <a:p>
          <a:endParaRPr lang="en-US"/>
        </a:p>
      </dgm:t>
    </dgm:pt>
    <dgm:pt modelId="{354935C9-3F27-874A-B1B8-16812E9D447C}" type="sibTrans" cxnId="{3E3B8F26-F5D6-094C-B132-BE53E52EC0A2}">
      <dgm:prSet/>
      <dgm:spPr/>
      <dgm:t>
        <a:bodyPr/>
        <a:lstStyle/>
        <a:p>
          <a:endParaRPr lang="en-US"/>
        </a:p>
      </dgm:t>
    </dgm:pt>
    <dgm:pt modelId="{C4BC0B87-FCFA-E546-A2C9-F1D9E2262861}">
      <dgm:prSet phldrT="[Text]"/>
      <dgm:spPr/>
      <dgm:t>
        <a:bodyPr/>
        <a:lstStyle/>
        <a:p>
          <a:r>
            <a:rPr lang="en-US" dirty="0"/>
            <a:t>Tests of </a:t>
          </a:r>
          <a:r>
            <a:rPr lang="en-US" b="1" dirty="0"/>
            <a:t>CHANGE</a:t>
          </a:r>
        </a:p>
      </dgm:t>
    </dgm:pt>
    <dgm:pt modelId="{2FD297F3-1518-2641-94E7-87A542FC71AE}" type="parTrans" cxnId="{6685B6CF-0136-A341-98E2-685FD479BD2C}">
      <dgm:prSet/>
      <dgm:spPr/>
      <dgm:t>
        <a:bodyPr/>
        <a:lstStyle/>
        <a:p>
          <a:endParaRPr lang="en-US"/>
        </a:p>
      </dgm:t>
    </dgm:pt>
    <dgm:pt modelId="{E32E2947-0FF2-7D47-A0E5-2991731D550B}" type="sibTrans" cxnId="{6685B6CF-0136-A341-98E2-685FD479BD2C}">
      <dgm:prSet/>
      <dgm:spPr/>
      <dgm:t>
        <a:bodyPr/>
        <a:lstStyle/>
        <a:p>
          <a:endParaRPr lang="en-US"/>
        </a:p>
      </dgm:t>
    </dgm:pt>
    <dgm:pt modelId="{1DC893F6-81A5-5949-8653-5EFABE6A0283}">
      <dgm:prSet phldrT="[Text]"/>
      <dgm:spPr/>
      <dgm:t>
        <a:bodyPr/>
        <a:lstStyle/>
        <a:p>
          <a:r>
            <a:rPr lang="en-US" dirty="0"/>
            <a:t>Implement the New </a:t>
          </a:r>
          <a:r>
            <a:rPr lang="en-US" b="1" dirty="0"/>
            <a:t>CHANGE</a:t>
          </a:r>
        </a:p>
      </dgm:t>
    </dgm:pt>
    <dgm:pt modelId="{064A95C1-A093-6644-B1E2-775BA9A624F9}" type="parTrans" cxnId="{1F4FBB1C-BFCC-2744-B849-6AE0B0CB408E}">
      <dgm:prSet/>
      <dgm:spPr/>
      <dgm:t>
        <a:bodyPr/>
        <a:lstStyle/>
        <a:p>
          <a:endParaRPr lang="en-US"/>
        </a:p>
      </dgm:t>
    </dgm:pt>
    <dgm:pt modelId="{7484EBC9-9736-114E-9852-6C85BBA7A304}" type="sibTrans" cxnId="{1F4FBB1C-BFCC-2744-B849-6AE0B0CB408E}">
      <dgm:prSet/>
      <dgm:spPr/>
      <dgm:t>
        <a:bodyPr/>
        <a:lstStyle/>
        <a:p>
          <a:endParaRPr lang="en-US"/>
        </a:p>
      </dgm:t>
    </dgm:pt>
    <dgm:pt modelId="{0A13879D-9429-0741-BA3F-4A8584D22693}">
      <dgm:prSet phldrT="[Text]"/>
      <dgm:spPr/>
      <dgm:t>
        <a:bodyPr/>
        <a:lstStyle/>
        <a:p>
          <a:r>
            <a:rPr lang="en-US" dirty="0"/>
            <a:t>Sustain the New </a:t>
          </a:r>
          <a:r>
            <a:rPr lang="en-US" b="1" dirty="0"/>
            <a:t>CHANGE</a:t>
          </a:r>
        </a:p>
      </dgm:t>
    </dgm:pt>
    <dgm:pt modelId="{E82D7050-4E91-BF46-A0D9-B4CFD4941765}" type="parTrans" cxnId="{54EA32C4-EDDD-684E-B988-FC6BE3B5834E}">
      <dgm:prSet/>
      <dgm:spPr/>
      <dgm:t>
        <a:bodyPr/>
        <a:lstStyle/>
        <a:p>
          <a:endParaRPr lang="en-US"/>
        </a:p>
      </dgm:t>
    </dgm:pt>
    <dgm:pt modelId="{335DA216-09D9-9845-9E4E-246FE15B95DD}" type="sibTrans" cxnId="{54EA32C4-EDDD-684E-B988-FC6BE3B5834E}">
      <dgm:prSet/>
      <dgm:spPr/>
      <dgm:t>
        <a:bodyPr/>
        <a:lstStyle/>
        <a:p>
          <a:endParaRPr lang="en-US"/>
        </a:p>
      </dgm:t>
    </dgm:pt>
    <dgm:pt modelId="{59A31647-054E-F04F-B256-37D3D567A2FF}">
      <dgm:prSet phldrT="[Text]"/>
      <dgm:spPr/>
      <dgm:t>
        <a:bodyPr/>
        <a:lstStyle/>
        <a:p>
          <a:endParaRPr lang="en-US" dirty="0"/>
        </a:p>
      </dgm:t>
    </dgm:pt>
    <dgm:pt modelId="{21C9033B-9332-8A44-8012-84C3DD080150}" type="sibTrans" cxnId="{F804593C-CC1E-384C-A95A-D355EA56FCDD}">
      <dgm:prSet/>
      <dgm:spPr/>
      <dgm:t>
        <a:bodyPr/>
        <a:lstStyle/>
        <a:p>
          <a:endParaRPr lang="en-US"/>
        </a:p>
      </dgm:t>
    </dgm:pt>
    <dgm:pt modelId="{29D2B6C6-9FC4-4E45-A77F-9D2A452B51A2}" type="parTrans" cxnId="{F804593C-CC1E-384C-A95A-D355EA56FCDD}">
      <dgm:prSet/>
      <dgm:spPr/>
      <dgm:t>
        <a:bodyPr/>
        <a:lstStyle/>
        <a:p>
          <a:endParaRPr lang="en-US"/>
        </a:p>
      </dgm:t>
    </dgm:pt>
    <dgm:pt modelId="{3A234930-661C-7540-BF32-6E80E72A334F}" type="pres">
      <dgm:prSet presAssocID="{C766E33C-82B1-E742-B1D0-6732A49447AC}" presName="Name0" presStyleCnt="0">
        <dgm:presLayoutVars>
          <dgm:chMax val="7"/>
          <dgm:dir/>
          <dgm:animOne val="branch"/>
        </dgm:presLayoutVars>
      </dgm:prSet>
      <dgm:spPr/>
    </dgm:pt>
    <dgm:pt modelId="{37FD4C1A-FEB4-DD4A-93F1-4D6214697030}" type="pres">
      <dgm:prSet presAssocID="{3EDCEB05-B0E7-794F-B4F4-F34F9736F6EB}" presName="parTx1" presStyleLbl="node1" presStyleIdx="0" presStyleCnt="3"/>
      <dgm:spPr/>
    </dgm:pt>
    <dgm:pt modelId="{BFF735DA-33D5-5047-B2CF-5793286BE9FA}" type="pres">
      <dgm:prSet presAssocID="{3EDCEB05-B0E7-794F-B4F4-F34F9736F6EB}" presName="spPre1" presStyleCnt="0"/>
      <dgm:spPr/>
    </dgm:pt>
    <dgm:pt modelId="{3FF14FFB-17D0-4249-B256-51DA97A06D15}" type="pres">
      <dgm:prSet presAssocID="{3EDCEB05-B0E7-794F-B4F4-F34F9736F6EB}" presName="chLin1" presStyleCnt="0"/>
      <dgm:spPr/>
    </dgm:pt>
    <dgm:pt modelId="{CC833EA9-74E5-4747-9DB7-EB10C86CCF3E}" type="pres">
      <dgm:prSet presAssocID="{2FD297F3-1518-2641-94E7-87A542FC71AE}" presName="Name11" presStyleLbl="parChTrans1D1" presStyleIdx="0" presStyleCnt="8"/>
      <dgm:spPr/>
    </dgm:pt>
    <dgm:pt modelId="{C59BC8C0-C2A7-5A49-A0B8-7EEE181748D5}" type="pres">
      <dgm:prSet presAssocID="{2FD297F3-1518-2641-94E7-87A542FC71AE}" presName="Name31" presStyleLbl="parChTrans1D1" presStyleIdx="1" presStyleCnt="8"/>
      <dgm:spPr/>
    </dgm:pt>
    <dgm:pt modelId="{2A9D9DCD-267F-244E-BC06-C55C4CD03F6F}" type="pres">
      <dgm:prSet presAssocID="{C4BC0B87-FCFA-E546-A2C9-F1D9E2262861}" presName="txAndLines1" presStyleCnt="0"/>
      <dgm:spPr/>
    </dgm:pt>
    <dgm:pt modelId="{13DA18C3-BDF9-7347-A127-2C5E71385356}" type="pres">
      <dgm:prSet presAssocID="{C4BC0B87-FCFA-E546-A2C9-F1D9E2262861}" presName="anchor1" presStyleCnt="0"/>
      <dgm:spPr/>
    </dgm:pt>
    <dgm:pt modelId="{740F3CC9-86FC-BD4E-92E8-16DDB22CD17D}" type="pres">
      <dgm:prSet presAssocID="{C4BC0B87-FCFA-E546-A2C9-F1D9E2262861}" presName="backup1" presStyleCnt="0"/>
      <dgm:spPr/>
    </dgm:pt>
    <dgm:pt modelId="{8567533E-8022-804D-A301-CBA84824CFDE}" type="pres">
      <dgm:prSet presAssocID="{C4BC0B87-FCFA-E546-A2C9-F1D9E2262861}" presName="preLine1" presStyleLbl="parChTrans1D1" presStyleIdx="2" presStyleCnt="8"/>
      <dgm:spPr/>
    </dgm:pt>
    <dgm:pt modelId="{E61FBB7A-0C16-7A46-8142-A9209A001ECB}" type="pres">
      <dgm:prSet presAssocID="{C4BC0B87-FCFA-E546-A2C9-F1D9E2262861}" presName="desTx1" presStyleLbl="revTx" presStyleIdx="0" presStyleCnt="0">
        <dgm:presLayoutVars>
          <dgm:bulletEnabled val="1"/>
        </dgm:presLayoutVars>
      </dgm:prSet>
      <dgm:spPr/>
    </dgm:pt>
    <dgm:pt modelId="{0D6E13AB-30EA-4E43-9FD7-93436EB2226D}" type="pres">
      <dgm:prSet presAssocID="{C4BC0B87-FCFA-E546-A2C9-F1D9E2262861}" presName="postLine1" presStyleLbl="parChTrans1D1" presStyleIdx="3" presStyleCnt="8"/>
      <dgm:spPr/>
    </dgm:pt>
    <dgm:pt modelId="{B4AF5B18-9B46-1245-B1E6-1FC39900B8A6}" type="pres">
      <dgm:prSet presAssocID="{29D2B6C6-9FC4-4E45-A77F-9D2A452B51A2}" presName="Name11" presStyleLbl="parChTrans1D1" presStyleIdx="4" presStyleCnt="8"/>
      <dgm:spPr/>
    </dgm:pt>
    <dgm:pt modelId="{B721F36E-0391-024C-A450-E7A7B23B5C4B}" type="pres">
      <dgm:prSet presAssocID="{29D2B6C6-9FC4-4E45-A77F-9D2A452B51A2}" presName="Name31" presStyleLbl="parChTrans1D1" presStyleIdx="5" presStyleCnt="8"/>
      <dgm:spPr/>
    </dgm:pt>
    <dgm:pt modelId="{6A12DABF-9DA2-3246-934E-4731ED85D966}" type="pres">
      <dgm:prSet presAssocID="{59A31647-054E-F04F-B256-37D3D567A2FF}" presName="txAndLines1" presStyleCnt="0"/>
      <dgm:spPr/>
    </dgm:pt>
    <dgm:pt modelId="{E060CAB2-DB55-4641-812C-CBDDFCD0DA7D}" type="pres">
      <dgm:prSet presAssocID="{59A31647-054E-F04F-B256-37D3D567A2FF}" presName="anchor1" presStyleCnt="0"/>
      <dgm:spPr/>
    </dgm:pt>
    <dgm:pt modelId="{0A802FF6-B21A-5644-9540-DB4CEC22E66C}" type="pres">
      <dgm:prSet presAssocID="{59A31647-054E-F04F-B256-37D3D567A2FF}" presName="backup1" presStyleCnt="0"/>
      <dgm:spPr/>
    </dgm:pt>
    <dgm:pt modelId="{47400319-9AD4-884E-AFFE-8598FCDF8D8E}" type="pres">
      <dgm:prSet presAssocID="{59A31647-054E-F04F-B256-37D3D567A2FF}" presName="preLine1" presStyleLbl="parChTrans1D1" presStyleIdx="6" presStyleCnt="8"/>
      <dgm:spPr/>
    </dgm:pt>
    <dgm:pt modelId="{9D3CD4FA-C0FF-024B-BB2B-79BC8BEBA663}" type="pres">
      <dgm:prSet presAssocID="{59A31647-054E-F04F-B256-37D3D567A2FF}" presName="desTx1" presStyleLbl="revTx" presStyleIdx="0" presStyleCnt="0">
        <dgm:presLayoutVars>
          <dgm:bulletEnabled val="1"/>
        </dgm:presLayoutVars>
      </dgm:prSet>
      <dgm:spPr/>
    </dgm:pt>
    <dgm:pt modelId="{93676922-0C51-B745-89BD-FDB5471A544B}" type="pres">
      <dgm:prSet presAssocID="{59A31647-054E-F04F-B256-37D3D567A2FF}" presName="postLine1" presStyleLbl="parChTrans1D1" presStyleIdx="7" presStyleCnt="8"/>
      <dgm:spPr/>
    </dgm:pt>
    <dgm:pt modelId="{AC0CA340-3E49-B64A-B87C-E50867B7AA59}" type="pres">
      <dgm:prSet presAssocID="{3EDCEB05-B0E7-794F-B4F4-F34F9736F6EB}" presName="spPost1" presStyleCnt="0"/>
      <dgm:spPr/>
    </dgm:pt>
    <dgm:pt modelId="{99CFA834-237A-6B4F-80E8-D15373D2D1E2}" type="pres">
      <dgm:prSet presAssocID="{1DC893F6-81A5-5949-8653-5EFABE6A0283}" presName="parTx2" presStyleLbl="node1" presStyleIdx="1" presStyleCnt="3"/>
      <dgm:spPr/>
    </dgm:pt>
    <dgm:pt modelId="{4EB3B5C9-AB13-6049-92D7-CE3500D89722}" type="pres">
      <dgm:prSet presAssocID="{0A13879D-9429-0741-BA3F-4A8584D22693}" presName="parTx3" presStyleLbl="node1" presStyleIdx="2" presStyleCnt="3"/>
      <dgm:spPr/>
    </dgm:pt>
  </dgm:ptLst>
  <dgm:cxnLst>
    <dgm:cxn modelId="{3868F719-56A2-C34F-BC3A-9DB7D98B2E40}" type="presOf" srcId="{1DC893F6-81A5-5949-8653-5EFABE6A0283}" destId="{99CFA834-237A-6B4F-80E8-D15373D2D1E2}" srcOrd="0" destOrd="0" presId="urn:microsoft.com/office/officeart/2009/3/layout/SubStepProcess"/>
    <dgm:cxn modelId="{1F4FBB1C-BFCC-2744-B849-6AE0B0CB408E}" srcId="{C766E33C-82B1-E742-B1D0-6732A49447AC}" destId="{1DC893F6-81A5-5949-8653-5EFABE6A0283}" srcOrd="1" destOrd="0" parTransId="{064A95C1-A093-6644-B1E2-775BA9A624F9}" sibTransId="{7484EBC9-9736-114E-9852-6C85BBA7A304}"/>
    <dgm:cxn modelId="{3E3B8F26-F5D6-094C-B132-BE53E52EC0A2}" srcId="{C766E33C-82B1-E742-B1D0-6732A49447AC}" destId="{3EDCEB05-B0E7-794F-B4F4-F34F9736F6EB}" srcOrd="0" destOrd="0" parTransId="{627406F0-A2DD-5745-BA1F-58831F250C70}" sibTransId="{354935C9-3F27-874A-B1B8-16812E9D447C}"/>
    <dgm:cxn modelId="{EA0EF827-7BF4-244D-B7E8-D35C4CC3C5E6}" type="presOf" srcId="{C4BC0B87-FCFA-E546-A2C9-F1D9E2262861}" destId="{E61FBB7A-0C16-7A46-8142-A9209A001ECB}" srcOrd="0" destOrd="0" presId="urn:microsoft.com/office/officeart/2009/3/layout/SubStepProcess"/>
    <dgm:cxn modelId="{F804593C-CC1E-384C-A95A-D355EA56FCDD}" srcId="{3EDCEB05-B0E7-794F-B4F4-F34F9736F6EB}" destId="{59A31647-054E-F04F-B256-37D3D567A2FF}" srcOrd="1" destOrd="0" parTransId="{29D2B6C6-9FC4-4E45-A77F-9D2A452B51A2}" sibTransId="{21C9033B-9332-8A44-8012-84C3DD080150}"/>
    <dgm:cxn modelId="{8451483D-CA57-0C4D-8B91-0B88ABCE7C61}" type="presOf" srcId="{3EDCEB05-B0E7-794F-B4F4-F34F9736F6EB}" destId="{37FD4C1A-FEB4-DD4A-93F1-4D6214697030}" srcOrd="0" destOrd="0" presId="urn:microsoft.com/office/officeart/2009/3/layout/SubStepProcess"/>
    <dgm:cxn modelId="{E0BEEE82-AFE9-5C4C-AA5A-22CB8229230F}" type="presOf" srcId="{C766E33C-82B1-E742-B1D0-6732A49447AC}" destId="{3A234930-661C-7540-BF32-6E80E72A334F}" srcOrd="0" destOrd="0" presId="urn:microsoft.com/office/officeart/2009/3/layout/SubStepProcess"/>
    <dgm:cxn modelId="{E196C69D-A517-6E46-9F45-86815F82D5AF}" type="presOf" srcId="{0A13879D-9429-0741-BA3F-4A8584D22693}" destId="{4EB3B5C9-AB13-6049-92D7-CE3500D89722}" srcOrd="0" destOrd="0" presId="urn:microsoft.com/office/officeart/2009/3/layout/SubStepProcess"/>
    <dgm:cxn modelId="{8441C9BD-C6E5-7C4E-88C3-5D5B1A7285AC}" type="presOf" srcId="{59A31647-054E-F04F-B256-37D3D567A2FF}" destId="{9D3CD4FA-C0FF-024B-BB2B-79BC8BEBA663}" srcOrd="0" destOrd="0" presId="urn:microsoft.com/office/officeart/2009/3/layout/SubStepProcess"/>
    <dgm:cxn modelId="{54EA32C4-EDDD-684E-B988-FC6BE3B5834E}" srcId="{C766E33C-82B1-E742-B1D0-6732A49447AC}" destId="{0A13879D-9429-0741-BA3F-4A8584D22693}" srcOrd="2" destOrd="0" parTransId="{E82D7050-4E91-BF46-A0D9-B4CFD4941765}" sibTransId="{335DA216-09D9-9845-9E4E-246FE15B95DD}"/>
    <dgm:cxn modelId="{6685B6CF-0136-A341-98E2-685FD479BD2C}" srcId="{3EDCEB05-B0E7-794F-B4F4-F34F9736F6EB}" destId="{C4BC0B87-FCFA-E546-A2C9-F1D9E2262861}" srcOrd="0" destOrd="0" parTransId="{2FD297F3-1518-2641-94E7-87A542FC71AE}" sibTransId="{E32E2947-0FF2-7D47-A0E5-2991731D550B}"/>
    <dgm:cxn modelId="{E6FD824A-5B1B-7E4D-9F62-EA92E4A0B6AF}" type="presParOf" srcId="{3A234930-661C-7540-BF32-6E80E72A334F}" destId="{37FD4C1A-FEB4-DD4A-93F1-4D6214697030}" srcOrd="0" destOrd="0" presId="urn:microsoft.com/office/officeart/2009/3/layout/SubStepProcess"/>
    <dgm:cxn modelId="{8E72137B-C879-0744-B077-8C7A7FF77579}" type="presParOf" srcId="{3A234930-661C-7540-BF32-6E80E72A334F}" destId="{BFF735DA-33D5-5047-B2CF-5793286BE9FA}" srcOrd="1" destOrd="0" presId="urn:microsoft.com/office/officeart/2009/3/layout/SubStepProcess"/>
    <dgm:cxn modelId="{2EC0C96E-283E-8E4D-BEAB-AC4A02EE6CA4}" type="presParOf" srcId="{3A234930-661C-7540-BF32-6E80E72A334F}" destId="{3FF14FFB-17D0-4249-B256-51DA97A06D15}" srcOrd="2" destOrd="0" presId="urn:microsoft.com/office/officeart/2009/3/layout/SubStepProcess"/>
    <dgm:cxn modelId="{38DEEEF9-1E56-464A-A3FF-DACCE183D6B0}" type="presParOf" srcId="{3FF14FFB-17D0-4249-B256-51DA97A06D15}" destId="{CC833EA9-74E5-4747-9DB7-EB10C86CCF3E}" srcOrd="0" destOrd="0" presId="urn:microsoft.com/office/officeart/2009/3/layout/SubStepProcess"/>
    <dgm:cxn modelId="{AF35097F-6DCF-A94E-9B5A-214CFBD77246}" type="presParOf" srcId="{3FF14FFB-17D0-4249-B256-51DA97A06D15}" destId="{C59BC8C0-C2A7-5A49-A0B8-7EEE181748D5}" srcOrd="1" destOrd="0" presId="urn:microsoft.com/office/officeart/2009/3/layout/SubStepProcess"/>
    <dgm:cxn modelId="{5AF83A0C-000F-4A4F-8476-DF51D68EDF64}" type="presParOf" srcId="{3FF14FFB-17D0-4249-B256-51DA97A06D15}" destId="{2A9D9DCD-267F-244E-BC06-C55C4CD03F6F}" srcOrd="2" destOrd="0" presId="urn:microsoft.com/office/officeart/2009/3/layout/SubStepProcess"/>
    <dgm:cxn modelId="{0CC6C31E-8A4B-0745-A4E6-C73C6046D1DF}" type="presParOf" srcId="{2A9D9DCD-267F-244E-BC06-C55C4CD03F6F}" destId="{13DA18C3-BDF9-7347-A127-2C5E71385356}" srcOrd="0" destOrd="0" presId="urn:microsoft.com/office/officeart/2009/3/layout/SubStepProcess"/>
    <dgm:cxn modelId="{462039A7-D5B4-BC4B-AEB7-1E6F32A3ADA5}" type="presParOf" srcId="{2A9D9DCD-267F-244E-BC06-C55C4CD03F6F}" destId="{740F3CC9-86FC-BD4E-92E8-16DDB22CD17D}" srcOrd="1" destOrd="0" presId="urn:microsoft.com/office/officeart/2009/3/layout/SubStepProcess"/>
    <dgm:cxn modelId="{D1AAC44E-FC64-5749-A67E-0AF48EA76DE2}" type="presParOf" srcId="{2A9D9DCD-267F-244E-BC06-C55C4CD03F6F}" destId="{8567533E-8022-804D-A301-CBA84824CFDE}" srcOrd="2" destOrd="0" presId="urn:microsoft.com/office/officeart/2009/3/layout/SubStepProcess"/>
    <dgm:cxn modelId="{2C524FDF-73DE-A34F-B9BC-EF28C15CCD54}" type="presParOf" srcId="{2A9D9DCD-267F-244E-BC06-C55C4CD03F6F}" destId="{E61FBB7A-0C16-7A46-8142-A9209A001ECB}" srcOrd="3" destOrd="0" presId="urn:microsoft.com/office/officeart/2009/3/layout/SubStepProcess"/>
    <dgm:cxn modelId="{574D5835-DC8D-5048-BBEF-8D1B4ABF4A59}" type="presParOf" srcId="{2A9D9DCD-267F-244E-BC06-C55C4CD03F6F}" destId="{0D6E13AB-30EA-4E43-9FD7-93436EB2226D}" srcOrd="4" destOrd="0" presId="urn:microsoft.com/office/officeart/2009/3/layout/SubStepProcess"/>
    <dgm:cxn modelId="{F01367AA-4933-B74D-A0D2-086CBB52CED9}" type="presParOf" srcId="{3FF14FFB-17D0-4249-B256-51DA97A06D15}" destId="{B4AF5B18-9B46-1245-B1E6-1FC39900B8A6}" srcOrd="3" destOrd="0" presId="urn:microsoft.com/office/officeart/2009/3/layout/SubStepProcess"/>
    <dgm:cxn modelId="{BD2A648E-DE7C-6A40-AC45-F3135710B5D5}" type="presParOf" srcId="{3FF14FFB-17D0-4249-B256-51DA97A06D15}" destId="{B721F36E-0391-024C-A450-E7A7B23B5C4B}" srcOrd="4" destOrd="0" presId="urn:microsoft.com/office/officeart/2009/3/layout/SubStepProcess"/>
    <dgm:cxn modelId="{BB53964E-A297-094A-BCAD-040B92C85FA1}" type="presParOf" srcId="{3FF14FFB-17D0-4249-B256-51DA97A06D15}" destId="{6A12DABF-9DA2-3246-934E-4731ED85D966}" srcOrd="5" destOrd="0" presId="urn:microsoft.com/office/officeart/2009/3/layout/SubStepProcess"/>
    <dgm:cxn modelId="{062E6039-4FC9-954C-A5D0-7010DAD1590D}" type="presParOf" srcId="{6A12DABF-9DA2-3246-934E-4731ED85D966}" destId="{E060CAB2-DB55-4641-812C-CBDDFCD0DA7D}" srcOrd="0" destOrd="0" presId="urn:microsoft.com/office/officeart/2009/3/layout/SubStepProcess"/>
    <dgm:cxn modelId="{BC0ED950-7951-424C-A87B-2AD673C44495}" type="presParOf" srcId="{6A12DABF-9DA2-3246-934E-4731ED85D966}" destId="{0A802FF6-B21A-5644-9540-DB4CEC22E66C}" srcOrd="1" destOrd="0" presId="urn:microsoft.com/office/officeart/2009/3/layout/SubStepProcess"/>
    <dgm:cxn modelId="{FDD263E3-94A3-A048-A59F-5EDCEB98BF7E}" type="presParOf" srcId="{6A12DABF-9DA2-3246-934E-4731ED85D966}" destId="{47400319-9AD4-884E-AFFE-8598FCDF8D8E}" srcOrd="2" destOrd="0" presId="urn:microsoft.com/office/officeart/2009/3/layout/SubStepProcess"/>
    <dgm:cxn modelId="{4E0964C0-3DA9-5B4E-8C41-15B867419EFE}" type="presParOf" srcId="{6A12DABF-9DA2-3246-934E-4731ED85D966}" destId="{9D3CD4FA-C0FF-024B-BB2B-79BC8BEBA663}" srcOrd="3" destOrd="0" presId="urn:microsoft.com/office/officeart/2009/3/layout/SubStepProcess"/>
    <dgm:cxn modelId="{A8CA35BB-AC5D-4443-8D5B-8E24A9B5B152}" type="presParOf" srcId="{6A12DABF-9DA2-3246-934E-4731ED85D966}" destId="{93676922-0C51-B745-89BD-FDB5471A544B}" srcOrd="4" destOrd="0" presId="urn:microsoft.com/office/officeart/2009/3/layout/SubStepProcess"/>
    <dgm:cxn modelId="{1C64668E-128B-E14C-943A-D3FBFABF7861}" type="presParOf" srcId="{3A234930-661C-7540-BF32-6E80E72A334F}" destId="{AC0CA340-3E49-B64A-B87C-E50867B7AA59}" srcOrd="3" destOrd="0" presId="urn:microsoft.com/office/officeart/2009/3/layout/SubStepProcess"/>
    <dgm:cxn modelId="{FE4D7059-C5DE-9842-A32D-EC791BE19A45}" type="presParOf" srcId="{3A234930-661C-7540-BF32-6E80E72A334F}" destId="{99CFA834-237A-6B4F-80E8-D15373D2D1E2}" srcOrd="4" destOrd="0" presId="urn:microsoft.com/office/officeart/2009/3/layout/SubStepProcess"/>
    <dgm:cxn modelId="{E7A76E47-0DD5-FA42-8CC7-436CEC1F2F2A}" type="presParOf" srcId="{3A234930-661C-7540-BF32-6E80E72A334F}" destId="{4EB3B5C9-AB13-6049-92D7-CE3500D89722}" srcOrd="5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5EA4135-6A2C-E74F-9352-881AC7C6FCCF}" type="doc">
      <dgm:prSet loTypeId="urn:microsoft.com/office/officeart/2009/layout/Reverse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D4811A-8621-004D-A32E-69E0A8B3C907}">
      <dgm:prSet phldrT="[Text]"/>
      <dgm:spPr/>
      <dgm:t>
        <a:bodyPr/>
        <a:lstStyle/>
        <a:p>
          <a:endParaRPr lang="en-US" dirty="0"/>
        </a:p>
        <a:p>
          <a:r>
            <a:rPr lang="en-US" dirty="0"/>
            <a:t>Learning Sessions</a:t>
          </a:r>
        </a:p>
      </dgm:t>
    </dgm:pt>
    <dgm:pt modelId="{3A70FB47-EDB7-2345-8E37-3FA433273E18}" type="parTrans" cxnId="{54157DEB-8808-104D-ADA3-5FAB72B704AF}">
      <dgm:prSet/>
      <dgm:spPr/>
      <dgm:t>
        <a:bodyPr/>
        <a:lstStyle/>
        <a:p>
          <a:endParaRPr lang="en-US"/>
        </a:p>
      </dgm:t>
    </dgm:pt>
    <dgm:pt modelId="{CB45459E-24D4-9B4D-A480-9C790F3F8B2B}" type="sibTrans" cxnId="{54157DEB-8808-104D-ADA3-5FAB72B704AF}">
      <dgm:prSet/>
      <dgm:spPr/>
      <dgm:t>
        <a:bodyPr/>
        <a:lstStyle/>
        <a:p>
          <a:endParaRPr lang="en-US"/>
        </a:p>
      </dgm:t>
    </dgm:pt>
    <dgm:pt modelId="{AED90FB3-6BDE-FD43-9977-0266ABAB8795}">
      <dgm:prSet phldrT="[Text]"/>
      <dgm:spPr/>
      <dgm:t>
        <a:bodyPr/>
        <a:lstStyle/>
        <a:p>
          <a:endParaRPr lang="en-US" dirty="0"/>
        </a:p>
        <a:p>
          <a:r>
            <a:rPr lang="en-US" dirty="0"/>
            <a:t>Site Visits</a:t>
          </a:r>
        </a:p>
      </dgm:t>
    </dgm:pt>
    <dgm:pt modelId="{6E327FC4-1464-6145-93C3-DA4DAE46B271}" type="parTrans" cxnId="{CDB0A072-7173-5447-A3EC-C0D538DEF275}">
      <dgm:prSet/>
      <dgm:spPr/>
      <dgm:t>
        <a:bodyPr/>
        <a:lstStyle/>
        <a:p>
          <a:endParaRPr lang="en-US"/>
        </a:p>
      </dgm:t>
    </dgm:pt>
    <dgm:pt modelId="{AF6BA645-8AC4-1849-8721-FE0D808F6722}" type="sibTrans" cxnId="{CDB0A072-7173-5447-A3EC-C0D538DEF275}">
      <dgm:prSet/>
      <dgm:spPr/>
      <dgm:t>
        <a:bodyPr/>
        <a:lstStyle/>
        <a:p>
          <a:endParaRPr lang="en-US"/>
        </a:p>
      </dgm:t>
    </dgm:pt>
    <dgm:pt modelId="{49B0F683-F433-7E40-8C37-17C4547B33AB}" type="pres">
      <dgm:prSet presAssocID="{35EA4135-6A2C-E74F-9352-881AC7C6FCCF}" presName="Name0" presStyleCnt="0">
        <dgm:presLayoutVars>
          <dgm:chMax val="2"/>
          <dgm:chPref val="2"/>
          <dgm:animLvl val="lvl"/>
        </dgm:presLayoutVars>
      </dgm:prSet>
      <dgm:spPr/>
    </dgm:pt>
    <dgm:pt modelId="{44759413-9754-BD46-81B0-8E304D795546}" type="pres">
      <dgm:prSet presAssocID="{35EA4135-6A2C-E74F-9352-881AC7C6FCCF}" presName="LeftText" presStyleLbl="revTx" presStyleIdx="0" presStyleCnt="0">
        <dgm:presLayoutVars>
          <dgm:bulletEnabled val="1"/>
        </dgm:presLayoutVars>
      </dgm:prSet>
      <dgm:spPr/>
    </dgm:pt>
    <dgm:pt modelId="{5B50F775-0F53-EB4D-9F47-37040F50FFD7}" type="pres">
      <dgm:prSet presAssocID="{35EA4135-6A2C-E74F-9352-881AC7C6FCCF}" presName="LeftNode" presStyleLbl="bgImgPlace1" presStyleIdx="0" presStyleCnt="2">
        <dgm:presLayoutVars>
          <dgm:chMax val="2"/>
          <dgm:chPref val="2"/>
        </dgm:presLayoutVars>
      </dgm:prSet>
      <dgm:spPr/>
    </dgm:pt>
    <dgm:pt modelId="{D3720BFF-4C12-044B-AB3B-2F69B8ABA3B4}" type="pres">
      <dgm:prSet presAssocID="{35EA4135-6A2C-E74F-9352-881AC7C6FCCF}" presName="RightText" presStyleLbl="revTx" presStyleIdx="0" presStyleCnt="0">
        <dgm:presLayoutVars>
          <dgm:bulletEnabled val="1"/>
        </dgm:presLayoutVars>
      </dgm:prSet>
      <dgm:spPr/>
    </dgm:pt>
    <dgm:pt modelId="{9FBCEBAE-5D0D-D34B-A500-2FE41ECD18D2}" type="pres">
      <dgm:prSet presAssocID="{35EA4135-6A2C-E74F-9352-881AC7C6FCCF}" presName="RightNode" presStyleLbl="bgImgPlace1" presStyleIdx="1" presStyleCnt="2">
        <dgm:presLayoutVars>
          <dgm:chMax val="0"/>
          <dgm:chPref val="0"/>
        </dgm:presLayoutVars>
      </dgm:prSet>
      <dgm:spPr/>
    </dgm:pt>
    <dgm:pt modelId="{AD506E10-A6A1-7F4E-AE6B-523A111972B9}" type="pres">
      <dgm:prSet presAssocID="{35EA4135-6A2C-E74F-9352-881AC7C6FCCF}" presName="TopArrow" presStyleLbl="node1" presStyleIdx="0" presStyleCnt="2"/>
      <dgm:spPr>
        <a:solidFill>
          <a:schemeClr val="accent2"/>
        </a:solidFill>
      </dgm:spPr>
    </dgm:pt>
    <dgm:pt modelId="{D26696E2-AC6E-D242-98D6-FDF33D2437D5}" type="pres">
      <dgm:prSet presAssocID="{35EA4135-6A2C-E74F-9352-881AC7C6FCCF}" presName="BottomArrow" presStyleLbl="node1" presStyleIdx="1" presStyleCnt="2"/>
      <dgm:spPr>
        <a:solidFill>
          <a:schemeClr val="accent2"/>
        </a:solidFill>
      </dgm:spPr>
    </dgm:pt>
  </dgm:ptLst>
  <dgm:cxnLst>
    <dgm:cxn modelId="{F2EC5C1B-F692-2649-AA01-D387CEDEBA23}" type="presOf" srcId="{35EA4135-6A2C-E74F-9352-881AC7C6FCCF}" destId="{49B0F683-F433-7E40-8C37-17C4547B33AB}" srcOrd="0" destOrd="0" presId="urn:microsoft.com/office/officeart/2009/layout/ReverseList"/>
    <dgm:cxn modelId="{C3BA7921-B88F-6C42-835F-D31E3D54210D}" type="presOf" srcId="{92D4811A-8621-004D-A32E-69E0A8B3C907}" destId="{5B50F775-0F53-EB4D-9F47-37040F50FFD7}" srcOrd="1" destOrd="0" presId="urn:microsoft.com/office/officeart/2009/layout/ReverseList"/>
    <dgm:cxn modelId="{CDB0A072-7173-5447-A3EC-C0D538DEF275}" srcId="{35EA4135-6A2C-E74F-9352-881AC7C6FCCF}" destId="{AED90FB3-6BDE-FD43-9977-0266ABAB8795}" srcOrd="1" destOrd="0" parTransId="{6E327FC4-1464-6145-93C3-DA4DAE46B271}" sibTransId="{AF6BA645-8AC4-1849-8721-FE0D808F6722}"/>
    <dgm:cxn modelId="{3106D4AC-6522-B148-B466-7C5F1681F797}" type="presOf" srcId="{92D4811A-8621-004D-A32E-69E0A8B3C907}" destId="{44759413-9754-BD46-81B0-8E304D795546}" srcOrd="0" destOrd="0" presId="urn:microsoft.com/office/officeart/2009/layout/ReverseList"/>
    <dgm:cxn modelId="{C17CE3C1-D964-8941-93A7-51BE6932C9B4}" type="presOf" srcId="{AED90FB3-6BDE-FD43-9977-0266ABAB8795}" destId="{9FBCEBAE-5D0D-D34B-A500-2FE41ECD18D2}" srcOrd="1" destOrd="0" presId="urn:microsoft.com/office/officeart/2009/layout/ReverseList"/>
    <dgm:cxn modelId="{9980F0C6-5CBF-1841-A103-A807B2A7D00D}" type="presOf" srcId="{AED90FB3-6BDE-FD43-9977-0266ABAB8795}" destId="{D3720BFF-4C12-044B-AB3B-2F69B8ABA3B4}" srcOrd="0" destOrd="0" presId="urn:microsoft.com/office/officeart/2009/layout/ReverseList"/>
    <dgm:cxn modelId="{54157DEB-8808-104D-ADA3-5FAB72B704AF}" srcId="{35EA4135-6A2C-E74F-9352-881AC7C6FCCF}" destId="{92D4811A-8621-004D-A32E-69E0A8B3C907}" srcOrd="0" destOrd="0" parTransId="{3A70FB47-EDB7-2345-8E37-3FA433273E18}" sibTransId="{CB45459E-24D4-9B4D-A480-9C790F3F8B2B}"/>
    <dgm:cxn modelId="{BF0D3839-C85B-BC44-AC0B-4EDB23120461}" type="presParOf" srcId="{49B0F683-F433-7E40-8C37-17C4547B33AB}" destId="{44759413-9754-BD46-81B0-8E304D795546}" srcOrd="0" destOrd="0" presId="urn:microsoft.com/office/officeart/2009/layout/ReverseList"/>
    <dgm:cxn modelId="{D5AE45FA-5AB4-DB41-B209-701D34721CCF}" type="presParOf" srcId="{49B0F683-F433-7E40-8C37-17C4547B33AB}" destId="{5B50F775-0F53-EB4D-9F47-37040F50FFD7}" srcOrd="1" destOrd="0" presId="urn:microsoft.com/office/officeart/2009/layout/ReverseList"/>
    <dgm:cxn modelId="{BFAAFA47-2836-BA41-A891-CDF3C95320A7}" type="presParOf" srcId="{49B0F683-F433-7E40-8C37-17C4547B33AB}" destId="{D3720BFF-4C12-044B-AB3B-2F69B8ABA3B4}" srcOrd="2" destOrd="0" presId="urn:microsoft.com/office/officeart/2009/layout/ReverseList"/>
    <dgm:cxn modelId="{0C2DBE60-51F9-6C4E-B0DB-46F9EC363E6B}" type="presParOf" srcId="{49B0F683-F433-7E40-8C37-17C4547B33AB}" destId="{9FBCEBAE-5D0D-D34B-A500-2FE41ECD18D2}" srcOrd="3" destOrd="0" presId="urn:microsoft.com/office/officeart/2009/layout/ReverseList"/>
    <dgm:cxn modelId="{DF074552-CE41-DC47-B877-D1CF19852F52}" type="presParOf" srcId="{49B0F683-F433-7E40-8C37-17C4547B33AB}" destId="{AD506E10-A6A1-7F4E-AE6B-523A111972B9}" srcOrd="4" destOrd="0" presId="urn:microsoft.com/office/officeart/2009/layout/ReverseList"/>
    <dgm:cxn modelId="{4DB7985C-5A96-454E-9AC1-04AE59B61BD3}" type="presParOf" srcId="{49B0F683-F433-7E40-8C37-17C4547B33AB}" destId="{D26696E2-AC6E-D242-98D6-FDF33D2437D5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FD4C1A-FEB4-DD4A-93F1-4D6214697030}">
      <dsp:nvSpPr>
        <dsp:cNvPr id="0" name=""/>
        <dsp:cNvSpPr/>
      </dsp:nvSpPr>
      <dsp:spPr>
        <a:xfrm>
          <a:off x="0" y="1020599"/>
          <a:ext cx="2183724" cy="237845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Old Process</a:t>
          </a:r>
        </a:p>
      </dsp:txBody>
      <dsp:txXfrm>
        <a:off x="319799" y="1368916"/>
        <a:ext cx="1544126" cy="1681820"/>
      </dsp:txXfrm>
    </dsp:sp>
    <dsp:sp modelId="{CC833EA9-74E5-4747-9DB7-EB10C86CCF3E}">
      <dsp:nvSpPr>
        <dsp:cNvPr id="0" name=""/>
        <dsp:cNvSpPr/>
      </dsp:nvSpPr>
      <dsp:spPr>
        <a:xfrm rot="18976113">
          <a:off x="2128751" y="1730090"/>
          <a:ext cx="111287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12873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9BC8C0-C2A7-5A49-A0B8-7EEE181748D5}">
      <dsp:nvSpPr>
        <dsp:cNvPr id="0" name=""/>
        <dsp:cNvSpPr/>
      </dsp:nvSpPr>
      <dsp:spPr>
        <a:xfrm rot="13720113">
          <a:off x="6461629" y="1729377"/>
          <a:ext cx="102261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22610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67533E-8022-804D-A301-CBA84824CFDE}">
      <dsp:nvSpPr>
        <dsp:cNvPr id="0" name=""/>
        <dsp:cNvSpPr/>
      </dsp:nvSpPr>
      <dsp:spPr>
        <a:xfrm>
          <a:off x="3087263" y="1345437"/>
          <a:ext cx="390279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1FBB7A-0C16-7A46-8142-A9209A001ECB}">
      <dsp:nvSpPr>
        <dsp:cNvPr id="0" name=""/>
        <dsp:cNvSpPr/>
      </dsp:nvSpPr>
      <dsp:spPr>
        <a:xfrm>
          <a:off x="3477542" y="515205"/>
          <a:ext cx="2767438" cy="166046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Tests of </a:t>
          </a:r>
          <a:r>
            <a:rPr lang="en-US" sz="3900" b="1" kern="1200" dirty="0"/>
            <a:t>CHANGE</a:t>
          </a:r>
        </a:p>
      </dsp:txBody>
      <dsp:txXfrm>
        <a:off x="3477542" y="515205"/>
        <a:ext cx="2767438" cy="1660463"/>
      </dsp:txXfrm>
    </dsp:sp>
    <dsp:sp modelId="{0D6E13AB-30EA-4E43-9FD7-93436EB2226D}">
      <dsp:nvSpPr>
        <dsp:cNvPr id="0" name=""/>
        <dsp:cNvSpPr/>
      </dsp:nvSpPr>
      <dsp:spPr>
        <a:xfrm>
          <a:off x="6244981" y="1345437"/>
          <a:ext cx="390279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AF5B18-9B46-1245-B1E6-1FC39900B8A6}">
      <dsp:nvSpPr>
        <dsp:cNvPr id="0" name=""/>
        <dsp:cNvSpPr/>
      </dsp:nvSpPr>
      <dsp:spPr>
        <a:xfrm rot="2482924">
          <a:off x="2149316" y="2651647"/>
          <a:ext cx="107174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71744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21F36E-0391-024C-A450-E7A7B23B5C4B}">
      <dsp:nvSpPr>
        <dsp:cNvPr id="0" name=""/>
        <dsp:cNvSpPr/>
      </dsp:nvSpPr>
      <dsp:spPr>
        <a:xfrm rot="8014189">
          <a:off x="6483011" y="2650934"/>
          <a:ext cx="97984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79845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400319-9AD4-884E-AFFE-8598FCDF8D8E}">
      <dsp:nvSpPr>
        <dsp:cNvPr id="0" name=""/>
        <dsp:cNvSpPr/>
      </dsp:nvSpPr>
      <dsp:spPr>
        <a:xfrm>
          <a:off x="3087263" y="3005900"/>
          <a:ext cx="390279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3CD4FA-C0FF-024B-BB2B-79BC8BEBA663}">
      <dsp:nvSpPr>
        <dsp:cNvPr id="0" name=""/>
        <dsp:cNvSpPr/>
      </dsp:nvSpPr>
      <dsp:spPr>
        <a:xfrm>
          <a:off x="3477542" y="2175669"/>
          <a:ext cx="2767438" cy="166046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900" kern="1200" dirty="0"/>
        </a:p>
      </dsp:txBody>
      <dsp:txXfrm>
        <a:off x="3477542" y="2175669"/>
        <a:ext cx="2767438" cy="1660463"/>
      </dsp:txXfrm>
    </dsp:sp>
    <dsp:sp modelId="{93676922-0C51-B745-89BD-FDB5471A544B}">
      <dsp:nvSpPr>
        <dsp:cNvPr id="0" name=""/>
        <dsp:cNvSpPr/>
      </dsp:nvSpPr>
      <dsp:spPr>
        <a:xfrm>
          <a:off x="6244981" y="3005900"/>
          <a:ext cx="390279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CFA834-237A-6B4F-80E8-D15373D2D1E2}">
      <dsp:nvSpPr>
        <dsp:cNvPr id="0" name=""/>
        <dsp:cNvSpPr/>
      </dsp:nvSpPr>
      <dsp:spPr>
        <a:xfrm>
          <a:off x="7394077" y="923702"/>
          <a:ext cx="2038546" cy="256904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Implement the New </a:t>
          </a:r>
          <a:r>
            <a:rPr lang="en-US" sz="2500" b="1" kern="1200" dirty="0"/>
            <a:t>CHANGE </a:t>
          </a:r>
        </a:p>
      </dsp:txBody>
      <dsp:txXfrm>
        <a:off x="7692615" y="1299930"/>
        <a:ext cx="1441470" cy="1816587"/>
      </dsp:txXfrm>
    </dsp:sp>
    <dsp:sp modelId="{4EB3B5C9-AB13-6049-92D7-CE3500D89722}">
      <dsp:nvSpPr>
        <dsp:cNvPr id="0" name=""/>
        <dsp:cNvSpPr/>
      </dsp:nvSpPr>
      <dsp:spPr>
        <a:xfrm>
          <a:off x="9575331" y="843917"/>
          <a:ext cx="2012869" cy="266350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Sustain the New </a:t>
          </a:r>
          <a:r>
            <a:rPr lang="en-US" sz="2500" b="1" kern="1200" dirty="0"/>
            <a:t>CHANGE</a:t>
          </a:r>
        </a:p>
      </dsp:txBody>
      <dsp:txXfrm>
        <a:off x="9870109" y="1233978"/>
        <a:ext cx="1423313" cy="188338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50F775-0F53-EB4D-9F47-37040F50FFD7}">
      <dsp:nvSpPr>
        <dsp:cNvPr id="0" name=""/>
        <dsp:cNvSpPr/>
      </dsp:nvSpPr>
      <dsp:spPr>
        <a:xfrm rot="16200000">
          <a:off x="1209392" y="1645161"/>
          <a:ext cx="3483661" cy="2128886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234950" rIns="211455" bIns="23495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700" kern="1200" dirty="0"/>
        </a:p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Learning Sessions</a:t>
          </a:r>
        </a:p>
      </dsp:txBody>
      <dsp:txXfrm rot="5400000">
        <a:off x="1990721" y="1071716"/>
        <a:ext cx="2024944" cy="3275777"/>
      </dsp:txXfrm>
    </dsp:sp>
    <dsp:sp modelId="{9FBCEBAE-5D0D-D34B-A500-2FE41ECD18D2}">
      <dsp:nvSpPr>
        <dsp:cNvPr id="0" name=""/>
        <dsp:cNvSpPr/>
      </dsp:nvSpPr>
      <dsp:spPr>
        <a:xfrm rot="5400000">
          <a:off x="3434946" y="1645161"/>
          <a:ext cx="3483661" cy="2128886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455" tIns="234950" rIns="140970" bIns="23495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700" kern="1200" dirty="0"/>
        </a:p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solidFill>
                <a:srgbClr val="FF0000"/>
              </a:solidFill>
            </a:rPr>
            <a:t>Site Visits</a:t>
          </a:r>
        </a:p>
      </dsp:txBody>
      <dsp:txXfrm rot="-5400000">
        <a:off x="4112333" y="1071716"/>
        <a:ext cx="2024944" cy="3275777"/>
      </dsp:txXfrm>
    </dsp:sp>
    <dsp:sp modelId="{AD506E10-A6A1-7F4E-AE6B-523A111972B9}">
      <dsp:nvSpPr>
        <dsp:cNvPr id="0" name=""/>
        <dsp:cNvSpPr/>
      </dsp:nvSpPr>
      <dsp:spPr>
        <a:xfrm>
          <a:off x="2951004" y="0"/>
          <a:ext cx="2225554" cy="222544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6696E2-AC6E-D242-98D6-FDF33D2437D5}">
      <dsp:nvSpPr>
        <dsp:cNvPr id="0" name=""/>
        <dsp:cNvSpPr/>
      </dsp:nvSpPr>
      <dsp:spPr>
        <a:xfrm rot="10800000">
          <a:off x="2951004" y="3193220"/>
          <a:ext cx="2225554" cy="222544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BA93CC-75B3-C14B-8AA5-27561B6DB20F}">
      <dsp:nvSpPr>
        <dsp:cNvPr id="0" name=""/>
        <dsp:cNvSpPr/>
      </dsp:nvSpPr>
      <dsp:spPr>
        <a:xfrm>
          <a:off x="3174007" y="3160"/>
          <a:ext cx="1779984" cy="11569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LARC FACULTY</a:t>
          </a:r>
        </a:p>
      </dsp:txBody>
      <dsp:txXfrm>
        <a:off x="3230487" y="59640"/>
        <a:ext cx="1667024" cy="1044029"/>
      </dsp:txXfrm>
    </dsp:sp>
    <dsp:sp modelId="{7A743966-4372-9D48-90C9-0E2656E276F6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3212328" y="183458"/>
              </a:moveTo>
              <a:arcTo wR="2310126" hR="2310126" stAng="17579295" swAng="195999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5B33EF-0F85-4A47-922B-F17ABCF22B4B}">
      <dsp:nvSpPr>
        <dsp:cNvPr id="0" name=""/>
        <dsp:cNvSpPr/>
      </dsp:nvSpPr>
      <dsp:spPr>
        <a:xfrm>
          <a:off x="5371068" y="1599418"/>
          <a:ext cx="1779984" cy="1156989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COACH D</a:t>
          </a:r>
        </a:p>
      </dsp:txBody>
      <dsp:txXfrm>
        <a:off x="5427548" y="1655898"/>
        <a:ext cx="1667024" cy="1044029"/>
      </dsp:txXfrm>
    </dsp:sp>
    <dsp:sp modelId="{7B60439F-C214-D64E-8CF3-EFD92ECD68E7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4617101" y="2189512"/>
              </a:moveTo>
              <a:arcTo wR="2310126" hR="2310126" stAng="21420430" swAng="219511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43276E-8447-3643-A6F8-0C24BC733CA1}">
      <dsp:nvSpPr>
        <dsp:cNvPr id="0" name=""/>
        <dsp:cNvSpPr/>
      </dsp:nvSpPr>
      <dsp:spPr>
        <a:xfrm>
          <a:off x="4531865" y="4182218"/>
          <a:ext cx="1779984" cy="1156989"/>
        </a:xfrm>
        <a:prstGeom prst="round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COACH C</a:t>
          </a:r>
        </a:p>
      </dsp:txBody>
      <dsp:txXfrm>
        <a:off x="4588345" y="4238698"/>
        <a:ext cx="1667024" cy="1044029"/>
      </dsp:txXfrm>
    </dsp:sp>
    <dsp:sp modelId="{C235A1F4-DBBC-474E-A42F-05155E0C07DF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2768824" y="4574254"/>
              </a:moveTo>
              <a:arcTo wR="2310126" hR="2310126" stAng="4712834" swAng="137433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79C9D9-4EEC-F240-8922-FF67C4233256}">
      <dsp:nvSpPr>
        <dsp:cNvPr id="0" name=""/>
        <dsp:cNvSpPr/>
      </dsp:nvSpPr>
      <dsp:spPr>
        <a:xfrm>
          <a:off x="1816149" y="4182218"/>
          <a:ext cx="1779984" cy="1156989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COACH B</a:t>
          </a:r>
        </a:p>
      </dsp:txBody>
      <dsp:txXfrm>
        <a:off x="1872629" y="4238698"/>
        <a:ext cx="1667024" cy="1044029"/>
      </dsp:txXfrm>
    </dsp:sp>
    <dsp:sp modelId="{2977CC6A-88CB-EE43-9918-FA3C93DCC9FF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385803" y="3588275"/>
              </a:moveTo>
              <a:arcTo wR="2310126" hR="2310126" stAng="8784456" swAng="219511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45613F-D8DC-C04D-9DC6-18D0B23B0E91}">
      <dsp:nvSpPr>
        <dsp:cNvPr id="0" name=""/>
        <dsp:cNvSpPr/>
      </dsp:nvSpPr>
      <dsp:spPr>
        <a:xfrm>
          <a:off x="976947" y="1599418"/>
          <a:ext cx="1779984" cy="1156989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COACH A</a:t>
          </a:r>
        </a:p>
      </dsp:txBody>
      <dsp:txXfrm>
        <a:off x="1033427" y="1655898"/>
        <a:ext cx="1667024" cy="1044029"/>
      </dsp:txXfrm>
    </dsp:sp>
    <dsp:sp modelId="{995BE621-40B5-A847-B47A-613EC7524ABE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402763" y="1006803"/>
              </a:moveTo>
              <a:arcTo wR="2310126" hR="2310126" stAng="12860714" swAng="195999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BA93CC-75B3-C14B-8AA5-27561B6DB20F}">
      <dsp:nvSpPr>
        <dsp:cNvPr id="0" name=""/>
        <dsp:cNvSpPr/>
      </dsp:nvSpPr>
      <dsp:spPr>
        <a:xfrm>
          <a:off x="1210560" y="158874"/>
          <a:ext cx="979740" cy="6368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LARC FACULTY</a:t>
          </a:r>
        </a:p>
      </dsp:txBody>
      <dsp:txXfrm>
        <a:off x="1241648" y="189962"/>
        <a:ext cx="917564" cy="574655"/>
      </dsp:txXfrm>
    </dsp:sp>
    <dsp:sp modelId="{7A743966-4372-9D48-90C9-0E2656E276F6}">
      <dsp:nvSpPr>
        <dsp:cNvPr id="0" name=""/>
        <dsp:cNvSpPr/>
      </dsp:nvSpPr>
      <dsp:spPr>
        <a:xfrm>
          <a:off x="427577" y="477289"/>
          <a:ext cx="2545705" cy="2545705"/>
        </a:xfrm>
        <a:custGeom>
          <a:avLst/>
          <a:gdLst/>
          <a:ahLst/>
          <a:cxnLst/>
          <a:rect l="0" t="0" r="0" b="0"/>
          <a:pathLst>
            <a:path>
              <a:moveTo>
                <a:pt x="1769460" y="100873"/>
              </a:moveTo>
              <a:arcTo wR="1272852" hR="1272852" stAng="17577841" swAng="196249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5B33EF-0F85-4A47-922B-F17ABCF22B4B}">
      <dsp:nvSpPr>
        <dsp:cNvPr id="0" name=""/>
        <dsp:cNvSpPr/>
      </dsp:nvSpPr>
      <dsp:spPr>
        <a:xfrm>
          <a:off x="2421115" y="1038394"/>
          <a:ext cx="979740" cy="636831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COACH D</a:t>
          </a:r>
        </a:p>
      </dsp:txBody>
      <dsp:txXfrm>
        <a:off x="2452203" y="1069482"/>
        <a:ext cx="917564" cy="574655"/>
      </dsp:txXfrm>
    </dsp:sp>
    <dsp:sp modelId="{7B60439F-C214-D64E-8CF3-EFD92ECD68E7}">
      <dsp:nvSpPr>
        <dsp:cNvPr id="0" name=""/>
        <dsp:cNvSpPr/>
      </dsp:nvSpPr>
      <dsp:spPr>
        <a:xfrm>
          <a:off x="427577" y="477289"/>
          <a:ext cx="2545705" cy="2545705"/>
        </a:xfrm>
        <a:custGeom>
          <a:avLst/>
          <a:gdLst/>
          <a:ahLst/>
          <a:cxnLst/>
          <a:rect l="0" t="0" r="0" b="0"/>
          <a:pathLst>
            <a:path>
              <a:moveTo>
                <a:pt x="2543952" y="1206074"/>
              </a:moveTo>
              <a:arcTo wR="1272852" hR="1272852" stAng="21419560" swAng="219703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43276E-8447-3643-A6F8-0C24BC733CA1}">
      <dsp:nvSpPr>
        <dsp:cNvPr id="0" name=""/>
        <dsp:cNvSpPr/>
      </dsp:nvSpPr>
      <dsp:spPr>
        <a:xfrm>
          <a:off x="1958724" y="2461486"/>
          <a:ext cx="979740" cy="636831"/>
        </a:xfrm>
        <a:prstGeom prst="round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COACH C</a:t>
          </a:r>
        </a:p>
      </dsp:txBody>
      <dsp:txXfrm>
        <a:off x="1989812" y="2492574"/>
        <a:ext cx="917564" cy="574655"/>
      </dsp:txXfrm>
    </dsp:sp>
    <dsp:sp modelId="{C235A1F4-DBBC-474E-A42F-05155E0C07DF}">
      <dsp:nvSpPr>
        <dsp:cNvPr id="0" name=""/>
        <dsp:cNvSpPr/>
      </dsp:nvSpPr>
      <dsp:spPr>
        <a:xfrm>
          <a:off x="427577" y="477289"/>
          <a:ext cx="2545705" cy="2545705"/>
        </a:xfrm>
        <a:custGeom>
          <a:avLst/>
          <a:gdLst/>
          <a:ahLst/>
          <a:cxnLst/>
          <a:rect l="0" t="0" r="0" b="0"/>
          <a:pathLst>
            <a:path>
              <a:moveTo>
                <a:pt x="1526086" y="2520261"/>
              </a:moveTo>
              <a:arcTo wR="1272852" hR="1272852" stAng="4711468" swAng="137706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79C9D9-4EEC-F240-8922-FF67C4233256}">
      <dsp:nvSpPr>
        <dsp:cNvPr id="0" name=""/>
        <dsp:cNvSpPr/>
      </dsp:nvSpPr>
      <dsp:spPr>
        <a:xfrm>
          <a:off x="462396" y="2461486"/>
          <a:ext cx="979740" cy="636831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COACH B</a:t>
          </a:r>
        </a:p>
      </dsp:txBody>
      <dsp:txXfrm>
        <a:off x="493484" y="2492574"/>
        <a:ext cx="917564" cy="574655"/>
      </dsp:txXfrm>
    </dsp:sp>
    <dsp:sp modelId="{2977CC6A-88CB-EE43-9918-FA3C93DCC9FF}">
      <dsp:nvSpPr>
        <dsp:cNvPr id="0" name=""/>
        <dsp:cNvSpPr/>
      </dsp:nvSpPr>
      <dsp:spPr>
        <a:xfrm>
          <a:off x="427577" y="477289"/>
          <a:ext cx="2545705" cy="2545705"/>
        </a:xfrm>
        <a:custGeom>
          <a:avLst/>
          <a:gdLst/>
          <a:ahLst/>
          <a:cxnLst/>
          <a:rect l="0" t="0" r="0" b="0"/>
          <a:pathLst>
            <a:path>
              <a:moveTo>
                <a:pt x="212788" y="1977422"/>
              </a:moveTo>
              <a:arcTo wR="1272852" hR="1272852" stAng="8783404" swAng="219703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45613F-D8DC-C04D-9DC6-18D0B23B0E91}">
      <dsp:nvSpPr>
        <dsp:cNvPr id="0" name=""/>
        <dsp:cNvSpPr/>
      </dsp:nvSpPr>
      <dsp:spPr>
        <a:xfrm>
          <a:off x="5" y="1038394"/>
          <a:ext cx="979740" cy="636831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COACH A</a:t>
          </a:r>
        </a:p>
      </dsp:txBody>
      <dsp:txXfrm>
        <a:off x="31093" y="1069482"/>
        <a:ext cx="917564" cy="574655"/>
      </dsp:txXfrm>
    </dsp:sp>
    <dsp:sp modelId="{995BE621-40B5-A847-B47A-613EC7524ABE}">
      <dsp:nvSpPr>
        <dsp:cNvPr id="0" name=""/>
        <dsp:cNvSpPr/>
      </dsp:nvSpPr>
      <dsp:spPr>
        <a:xfrm>
          <a:off x="427577" y="477289"/>
          <a:ext cx="2545705" cy="2545705"/>
        </a:xfrm>
        <a:custGeom>
          <a:avLst/>
          <a:gdLst/>
          <a:ahLst/>
          <a:cxnLst/>
          <a:rect l="0" t="0" r="0" b="0"/>
          <a:pathLst>
            <a:path>
              <a:moveTo>
                <a:pt x="221699" y="555057"/>
              </a:moveTo>
              <a:arcTo wR="1272852" hR="1272852" stAng="12859668" swAng="196249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607563-D312-4C01-BD0D-58BC01F6875C}">
      <dsp:nvSpPr>
        <dsp:cNvPr id="0" name=""/>
        <dsp:cNvSpPr/>
      </dsp:nvSpPr>
      <dsp:spPr>
        <a:xfrm>
          <a:off x="0" y="1317916"/>
          <a:ext cx="1054579" cy="751388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  <a:latin typeface="Candara" panose="020E0502030303020204" pitchFamily="34" charset="0"/>
            </a:rPr>
            <a:t>Demand Creation for Testing</a:t>
          </a:r>
        </a:p>
      </dsp:txBody>
      <dsp:txXfrm>
        <a:off x="22007" y="1339923"/>
        <a:ext cx="1010565" cy="707374"/>
      </dsp:txXfrm>
    </dsp:sp>
    <dsp:sp modelId="{F92EFF5D-0C55-4BCB-826B-30B387A640D3}">
      <dsp:nvSpPr>
        <dsp:cNvPr id="0" name=""/>
        <dsp:cNvSpPr/>
      </dsp:nvSpPr>
      <dsp:spPr>
        <a:xfrm>
          <a:off x="1160037" y="1562843"/>
          <a:ext cx="223570" cy="2615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1160037" y="1615150"/>
        <a:ext cx="156499" cy="156921"/>
      </dsp:txXfrm>
    </dsp:sp>
    <dsp:sp modelId="{E9F4A99C-6845-4844-A9E6-288A98F4F04F}">
      <dsp:nvSpPr>
        <dsp:cNvPr id="0" name=""/>
        <dsp:cNvSpPr/>
      </dsp:nvSpPr>
      <dsp:spPr>
        <a:xfrm>
          <a:off x="1476411" y="1317916"/>
          <a:ext cx="1054579" cy="751388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  <a:latin typeface="Candara" panose="020E0502030303020204" pitchFamily="34" charset="0"/>
            </a:rPr>
            <a:t>Specimen Collection and Processing</a:t>
          </a:r>
        </a:p>
      </dsp:txBody>
      <dsp:txXfrm>
        <a:off x="1498418" y="1339923"/>
        <a:ext cx="1010565" cy="707374"/>
      </dsp:txXfrm>
    </dsp:sp>
    <dsp:sp modelId="{F5FCFDCF-EA28-468B-9674-5377A0497BC6}">
      <dsp:nvSpPr>
        <dsp:cNvPr id="0" name=""/>
        <dsp:cNvSpPr/>
      </dsp:nvSpPr>
      <dsp:spPr>
        <a:xfrm>
          <a:off x="2636449" y="1562843"/>
          <a:ext cx="223570" cy="2615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2636449" y="1615150"/>
        <a:ext cx="156499" cy="156921"/>
      </dsp:txXfrm>
    </dsp:sp>
    <dsp:sp modelId="{D3E74D9C-C8FA-4385-ACBE-018BC4291889}">
      <dsp:nvSpPr>
        <dsp:cNvPr id="0" name=""/>
        <dsp:cNvSpPr/>
      </dsp:nvSpPr>
      <dsp:spPr>
        <a:xfrm>
          <a:off x="2952823" y="1317916"/>
          <a:ext cx="1054579" cy="751388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  <a:latin typeface="Candara" panose="020E0502030303020204" pitchFamily="34" charset="0"/>
            </a:rPr>
            <a:t>Sample Transport</a:t>
          </a:r>
        </a:p>
      </dsp:txBody>
      <dsp:txXfrm>
        <a:off x="2974830" y="1339923"/>
        <a:ext cx="1010565" cy="707374"/>
      </dsp:txXfrm>
    </dsp:sp>
    <dsp:sp modelId="{872F2491-B70C-413C-82AE-0E20BE6AE4B0}">
      <dsp:nvSpPr>
        <dsp:cNvPr id="0" name=""/>
        <dsp:cNvSpPr/>
      </dsp:nvSpPr>
      <dsp:spPr>
        <a:xfrm>
          <a:off x="4112861" y="1562843"/>
          <a:ext cx="223570" cy="2615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4112861" y="1615150"/>
        <a:ext cx="156499" cy="156921"/>
      </dsp:txXfrm>
    </dsp:sp>
    <dsp:sp modelId="{D389E005-1586-4A84-B24A-0604E81A1803}">
      <dsp:nvSpPr>
        <dsp:cNvPr id="0" name=""/>
        <dsp:cNvSpPr/>
      </dsp:nvSpPr>
      <dsp:spPr>
        <a:xfrm>
          <a:off x="4429235" y="1317916"/>
          <a:ext cx="1054579" cy="751388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  <a:latin typeface="Candara" panose="020E0502030303020204" pitchFamily="34" charset="0"/>
            </a:rPr>
            <a:t>Laboratory Testing</a:t>
          </a:r>
        </a:p>
      </dsp:txBody>
      <dsp:txXfrm>
        <a:off x="4451242" y="1339923"/>
        <a:ext cx="1010565" cy="707374"/>
      </dsp:txXfrm>
    </dsp:sp>
    <dsp:sp modelId="{28BCDDD0-E7BF-47D3-9478-744999BBE40E}">
      <dsp:nvSpPr>
        <dsp:cNvPr id="0" name=""/>
        <dsp:cNvSpPr/>
      </dsp:nvSpPr>
      <dsp:spPr>
        <a:xfrm>
          <a:off x="5589273" y="1562843"/>
          <a:ext cx="223570" cy="2615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5589273" y="1615150"/>
        <a:ext cx="156499" cy="156921"/>
      </dsp:txXfrm>
    </dsp:sp>
    <dsp:sp modelId="{780C7E9A-B5DB-499F-B005-1278C02471C2}">
      <dsp:nvSpPr>
        <dsp:cNvPr id="0" name=""/>
        <dsp:cNvSpPr/>
      </dsp:nvSpPr>
      <dsp:spPr>
        <a:xfrm>
          <a:off x="5905647" y="1317916"/>
          <a:ext cx="1054579" cy="75138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  <a:latin typeface="Candara" panose="020E0502030303020204" pitchFamily="34" charset="0"/>
            </a:rPr>
            <a:t>Result Reporting</a:t>
          </a:r>
        </a:p>
      </dsp:txBody>
      <dsp:txXfrm>
        <a:off x="5927654" y="1339923"/>
        <a:ext cx="1010565" cy="707374"/>
      </dsp:txXfrm>
    </dsp:sp>
    <dsp:sp modelId="{15194090-F82D-4B16-B345-791CE6CD8EBE}">
      <dsp:nvSpPr>
        <dsp:cNvPr id="0" name=""/>
        <dsp:cNvSpPr/>
      </dsp:nvSpPr>
      <dsp:spPr>
        <a:xfrm>
          <a:off x="7065685" y="1562843"/>
          <a:ext cx="223570" cy="2615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7065685" y="1615150"/>
        <a:ext cx="156499" cy="156921"/>
      </dsp:txXfrm>
    </dsp:sp>
    <dsp:sp modelId="{002A3454-E228-46D0-A100-794BE4E669E0}">
      <dsp:nvSpPr>
        <dsp:cNvPr id="0" name=""/>
        <dsp:cNvSpPr/>
      </dsp:nvSpPr>
      <dsp:spPr>
        <a:xfrm>
          <a:off x="7382059" y="1317916"/>
          <a:ext cx="1054579" cy="751388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  <a:latin typeface="Candara" panose="020E0502030303020204" pitchFamily="34" charset="0"/>
            </a:rPr>
            <a:t>Result interpretation &amp; Client Management</a:t>
          </a:r>
        </a:p>
      </dsp:txBody>
      <dsp:txXfrm>
        <a:off x="7404066" y="1339923"/>
        <a:ext cx="1010565" cy="7073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607563-D312-4C01-BD0D-58BC01F6875C}">
      <dsp:nvSpPr>
        <dsp:cNvPr id="0" name=""/>
        <dsp:cNvSpPr/>
      </dsp:nvSpPr>
      <dsp:spPr>
        <a:xfrm>
          <a:off x="0" y="1393341"/>
          <a:ext cx="1000898" cy="600538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  <a:latin typeface="Candara" panose="020E0502030303020204" pitchFamily="34" charset="0"/>
            </a:rPr>
            <a:t>Demand Creation for Testing</a:t>
          </a:r>
        </a:p>
      </dsp:txBody>
      <dsp:txXfrm>
        <a:off x="17589" y="1410930"/>
        <a:ext cx="965720" cy="565360"/>
      </dsp:txXfrm>
    </dsp:sp>
    <dsp:sp modelId="{F92EFF5D-0C55-4BCB-826B-30B387A640D3}">
      <dsp:nvSpPr>
        <dsp:cNvPr id="0" name=""/>
        <dsp:cNvSpPr/>
      </dsp:nvSpPr>
      <dsp:spPr>
        <a:xfrm>
          <a:off x="1100988" y="1569499"/>
          <a:ext cx="212190" cy="2482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1100988" y="1619143"/>
        <a:ext cx="148533" cy="148934"/>
      </dsp:txXfrm>
    </dsp:sp>
    <dsp:sp modelId="{E9F4A99C-6845-4844-A9E6-288A98F4F04F}">
      <dsp:nvSpPr>
        <dsp:cNvPr id="0" name=""/>
        <dsp:cNvSpPr/>
      </dsp:nvSpPr>
      <dsp:spPr>
        <a:xfrm>
          <a:off x="1401257" y="1393341"/>
          <a:ext cx="1000898" cy="600538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  <a:latin typeface="Candara" panose="020E0502030303020204" pitchFamily="34" charset="0"/>
            </a:rPr>
            <a:t>Specimen Collection and Processing</a:t>
          </a:r>
        </a:p>
      </dsp:txBody>
      <dsp:txXfrm>
        <a:off x="1418846" y="1410930"/>
        <a:ext cx="965720" cy="565360"/>
      </dsp:txXfrm>
    </dsp:sp>
    <dsp:sp modelId="{F5FCFDCF-EA28-468B-9674-5377A0497BC6}">
      <dsp:nvSpPr>
        <dsp:cNvPr id="0" name=""/>
        <dsp:cNvSpPr/>
      </dsp:nvSpPr>
      <dsp:spPr>
        <a:xfrm>
          <a:off x="2502245" y="1569499"/>
          <a:ext cx="212190" cy="2482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2502245" y="1619143"/>
        <a:ext cx="148533" cy="148934"/>
      </dsp:txXfrm>
    </dsp:sp>
    <dsp:sp modelId="{D3E74D9C-C8FA-4385-ACBE-018BC4291889}">
      <dsp:nvSpPr>
        <dsp:cNvPr id="0" name=""/>
        <dsp:cNvSpPr/>
      </dsp:nvSpPr>
      <dsp:spPr>
        <a:xfrm>
          <a:off x="2802515" y="1393341"/>
          <a:ext cx="1000898" cy="600538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  <a:latin typeface="Candara" panose="020E0502030303020204" pitchFamily="34" charset="0"/>
            </a:rPr>
            <a:t>Sample Transport</a:t>
          </a:r>
        </a:p>
      </dsp:txBody>
      <dsp:txXfrm>
        <a:off x="2820104" y="1410930"/>
        <a:ext cx="965720" cy="565360"/>
      </dsp:txXfrm>
    </dsp:sp>
    <dsp:sp modelId="{872F2491-B70C-413C-82AE-0E20BE6AE4B0}">
      <dsp:nvSpPr>
        <dsp:cNvPr id="0" name=""/>
        <dsp:cNvSpPr/>
      </dsp:nvSpPr>
      <dsp:spPr>
        <a:xfrm>
          <a:off x="3903503" y="1569499"/>
          <a:ext cx="212190" cy="2482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3903503" y="1619143"/>
        <a:ext cx="148533" cy="148934"/>
      </dsp:txXfrm>
    </dsp:sp>
    <dsp:sp modelId="{D389E005-1586-4A84-B24A-0604E81A1803}">
      <dsp:nvSpPr>
        <dsp:cNvPr id="0" name=""/>
        <dsp:cNvSpPr/>
      </dsp:nvSpPr>
      <dsp:spPr>
        <a:xfrm>
          <a:off x="4203772" y="1393341"/>
          <a:ext cx="1000898" cy="600538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  <a:latin typeface="Candara" panose="020E0502030303020204" pitchFamily="34" charset="0"/>
            </a:rPr>
            <a:t>Laboratory Testing</a:t>
          </a:r>
        </a:p>
      </dsp:txBody>
      <dsp:txXfrm>
        <a:off x="4221361" y="1410930"/>
        <a:ext cx="965720" cy="565360"/>
      </dsp:txXfrm>
    </dsp:sp>
    <dsp:sp modelId="{28BCDDD0-E7BF-47D3-9478-744999BBE40E}">
      <dsp:nvSpPr>
        <dsp:cNvPr id="0" name=""/>
        <dsp:cNvSpPr/>
      </dsp:nvSpPr>
      <dsp:spPr>
        <a:xfrm>
          <a:off x="5304760" y="1569499"/>
          <a:ext cx="212190" cy="2482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5304760" y="1619143"/>
        <a:ext cx="148533" cy="148934"/>
      </dsp:txXfrm>
    </dsp:sp>
    <dsp:sp modelId="{780C7E9A-B5DB-499F-B005-1278C02471C2}">
      <dsp:nvSpPr>
        <dsp:cNvPr id="0" name=""/>
        <dsp:cNvSpPr/>
      </dsp:nvSpPr>
      <dsp:spPr>
        <a:xfrm>
          <a:off x="5605030" y="1393341"/>
          <a:ext cx="1000898" cy="60053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  <a:latin typeface="Candara" panose="020E0502030303020204" pitchFamily="34" charset="0"/>
            </a:rPr>
            <a:t>Result Reporting</a:t>
          </a:r>
        </a:p>
      </dsp:txBody>
      <dsp:txXfrm>
        <a:off x="5622619" y="1410930"/>
        <a:ext cx="965720" cy="565360"/>
      </dsp:txXfrm>
    </dsp:sp>
    <dsp:sp modelId="{15194090-F82D-4B16-B345-791CE6CD8EBE}">
      <dsp:nvSpPr>
        <dsp:cNvPr id="0" name=""/>
        <dsp:cNvSpPr/>
      </dsp:nvSpPr>
      <dsp:spPr>
        <a:xfrm>
          <a:off x="6706018" y="1569499"/>
          <a:ext cx="212190" cy="2482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6706018" y="1619143"/>
        <a:ext cx="148533" cy="148934"/>
      </dsp:txXfrm>
    </dsp:sp>
    <dsp:sp modelId="{002A3454-E228-46D0-A100-794BE4E669E0}">
      <dsp:nvSpPr>
        <dsp:cNvPr id="0" name=""/>
        <dsp:cNvSpPr/>
      </dsp:nvSpPr>
      <dsp:spPr>
        <a:xfrm>
          <a:off x="7006287" y="1393341"/>
          <a:ext cx="1000898" cy="600538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  <a:latin typeface="Candara" panose="020E0502030303020204" pitchFamily="34" charset="0"/>
            </a:rPr>
            <a:t>Patient Management</a:t>
          </a:r>
        </a:p>
      </dsp:txBody>
      <dsp:txXfrm>
        <a:off x="7023876" y="1410930"/>
        <a:ext cx="965720" cy="5653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D4E9FF-4248-42AF-BABB-B6B68A0AB3E6}">
      <dsp:nvSpPr>
        <dsp:cNvPr id="0" name=""/>
        <dsp:cNvSpPr/>
      </dsp:nvSpPr>
      <dsp:spPr>
        <a:xfrm>
          <a:off x="0" y="302579"/>
          <a:ext cx="1487924" cy="595169"/>
        </a:xfrm>
        <a:prstGeom prst="chevron">
          <a:avLst/>
        </a:prstGeom>
        <a:solidFill>
          <a:srgbClr val="2CA2B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46673" rIns="46673" bIns="46673" numCol="1" spcCol="1270" anchor="ctr" anchorCtr="0">
          <a:noAutofit/>
        </a:bodyPr>
        <a:lstStyle/>
        <a:p>
          <a:pPr marL="0" lvl="0" indent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 dirty="0">
            <a:solidFill>
              <a:schemeClr val="bg1"/>
            </a:solidFill>
          </a:endParaRPr>
        </a:p>
      </dsp:txBody>
      <dsp:txXfrm>
        <a:off x="297585" y="302579"/>
        <a:ext cx="892755" cy="59516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D4E9FF-4248-42AF-BABB-B6B68A0AB3E6}">
      <dsp:nvSpPr>
        <dsp:cNvPr id="0" name=""/>
        <dsp:cNvSpPr/>
      </dsp:nvSpPr>
      <dsp:spPr>
        <a:xfrm>
          <a:off x="0" y="302579"/>
          <a:ext cx="1487924" cy="595169"/>
        </a:xfrm>
        <a:prstGeom prst="chevron">
          <a:avLst/>
        </a:prstGeom>
        <a:solidFill>
          <a:srgbClr val="2CA2B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46673" rIns="46673" bIns="46673" numCol="1" spcCol="1270" anchor="ctr" anchorCtr="0">
          <a:noAutofit/>
        </a:bodyPr>
        <a:lstStyle/>
        <a:p>
          <a:pPr marL="0" lvl="0" indent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 dirty="0">
            <a:solidFill>
              <a:schemeClr val="bg1"/>
            </a:solidFill>
          </a:endParaRPr>
        </a:p>
      </dsp:txBody>
      <dsp:txXfrm>
        <a:off x="297585" y="302579"/>
        <a:ext cx="892755" cy="59516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D4E9FF-4248-42AF-BABB-B6B68A0AB3E6}">
      <dsp:nvSpPr>
        <dsp:cNvPr id="0" name=""/>
        <dsp:cNvSpPr/>
      </dsp:nvSpPr>
      <dsp:spPr>
        <a:xfrm>
          <a:off x="0" y="252359"/>
          <a:ext cx="1487924" cy="595169"/>
        </a:xfrm>
        <a:prstGeom prst="chevron">
          <a:avLst/>
        </a:prstGeom>
        <a:solidFill>
          <a:srgbClr val="2CA2B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46673" rIns="46673" bIns="46673" numCol="1" spcCol="1270" anchor="ctr" anchorCtr="0">
          <a:noAutofit/>
        </a:bodyPr>
        <a:lstStyle/>
        <a:p>
          <a:pPr marL="0" lvl="0" indent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 dirty="0"/>
        </a:p>
      </dsp:txBody>
      <dsp:txXfrm>
        <a:off x="297585" y="252359"/>
        <a:ext cx="892755" cy="59516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FD4C1A-FEB4-DD4A-93F1-4D6214697030}">
      <dsp:nvSpPr>
        <dsp:cNvPr id="0" name=""/>
        <dsp:cNvSpPr/>
      </dsp:nvSpPr>
      <dsp:spPr>
        <a:xfrm>
          <a:off x="0" y="1020599"/>
          <a:ext cx="2183724" cy="237845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Old Process</a:t>
          </a:r>
        </a:p>
      </dsp:txBody>
      <dsp:txXfrm>
        <a:off x="319799" y="1368916"/>
        <a:ext cx="1544126" cy="1681820"/>
      </dsp:txXfrm>
    </dsp:sp>
    <dsp:sp modelId="{CC833EA9-74E5-4747-9DB7-EB10C86CCF3E}">
      <dsp:nvSpPr>
        <dsp:cNvPr id="0" name=""/>
        <dsp:cNvSpPr/>
      </dsp:nvSpPr>
      <dsp:spPr>
        <a:xfrm rot="18976113">
          <a:off x="2128751" y="1730090"/>
          <a:ext cx="111287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12873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9BC8C0-C2A7-5A49-A0B8-7EEE181748D5}">
      <dsp:nvSpPr>
        <dsp:cNvPr id="0" name=""/>
        <dsp:cNvSpPr/>
      </dsp:nvSpPr>
      <dsp:spPr>
        <a:xfrm rot="13720113">
          <a:off x="6461629" y="1729377"/>
          <a:ext cx="102261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22610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67533E-8022-804D-A301-CBA84824CFDE}">
      <dsp:nvSpPr>
        <dsp:cNvPr id="0" name=""/>
        <dsp:cNvSpPr/>
      </dsp:nvSpPr>
      <dsp:spPr>
        <a:xfrm>
          <a:off x="3087263" y="1345437"/>
          <a:ext cx="390279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1FBB7A-0C16-7A46-8142-A9209A001ECB}">
      <dsp:nvSpPr>
        <dsp:cNvPr id="0" name=""/>
        <dsp:cNvSpPr/>
      </dsp:nvSpPr>
      <dsp:spPr>
        <a:xfrm>
          <a:off x="3477542" y="515205"/>
          <a:ext cx="2767438" cy="166046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Tests of </a:t>
          </a:r>
          <a:r>
            <a:rPr lang="en-US" sz="3900" b="1" kern="1200" dirty="0"/>
            <a:t>CHANGE</a:t>
          </a:r>
        </a:p>
      </dsp:txBody>
      <dsp:txXfrm>
        <a:off x="3477542" y="515205"/>
        <a:ext cx="2767438" cy="1660463"/>
      </dsp:txXfrm>
    </dsp:sp>
    <dsp:sp modelId="{0D6E13AB-30EA-4E43-9FD7-93436EB2226D}">
      <dsp:nvSpPr>
        <dsp:cNvPr id="0" name=""/>
        <dsp:cNvSpPr/>
      </dsp:nvSpPr>
      <dsp:spPr>
        <a:xfrm>
          <a:off x="6244981" y="1345437"/>
          <a:ext cx="390279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AF5B18-9B46-1245-B1E6-1FC39900B8A6}">
      <dsp:nvSpPr>
        <dsp:cNvPr id="0" name=""/>
        <dsp:cNvSpPr/>
      </dsp:nvSpPr>
      <dsp:spPr>
        <a:xfrm rot="2482924">
          <a:off x="2149316" y="2651647"/>
          <a:ext cx="107174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71744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21F36E-0391-024C-A450-E7A7B23B5C4B}">
      <dsp:nvSpPr>
        <dsp:cNvPr id="0" name=""/>
        <dsp:cNvSpPr/>
      </dsp:nvSpPr>
      <dsp:spPr>
        <a:xfrm rot="8014189">
          <a:off x="6483011" y="2650934"/>
          <a:ext cx="97984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79845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400319-9AD4-884E-AFFE-8598FCDF8D8E}">
      <dsp:nvSpPr>
        <dsp:cNvPr id="0" name=""/>
        <dsp:cNvSpPr/>
      </dsp:nvSpPr>
      <dsp:spPr>
        <a:xfrm>
          <a:off x="3087263" y="3005900"/>
          <a:ext cx="390279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3CD4FA-C0FF-024B-BB2B-79BC8BEBA663}">
      <dsp:nvSpPr>
        <dsp:cNvPr id="0" name=""/>
        <dsp:cNvSpPr/>
      </dsp:nvSpPr>
      <dsp:spPr>
        <a:xfrm>
          <a:off x="3477542" y="2175669"/>
          <a:ext cx="2767438" cy="166046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900" kern="1200" dirty="0"/>
        </a:p>
      </dsp:txBody>
      <dsp:txXfrm>
        <a:off x="3477542" y="2175669"/>
        <a:ext cx="2767438" cy="1660463"/>
      </dsp:txXfrm>
    </dsp:sp>
    <dsp:sp modelId="{93676922-0C51-B745-89BD-FDB5471A544B}">
      <dsp:nvSpPr>
        <dsp:cNvPr id="0" name=""/>
        <dsp:cNvSpPr/>
      </dsp:nvSpPr>
      <dsp:spPr>
        <a:xfrm>
          <a:off x="6244981" y="3005900"/>
          <a:ext cx="390279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CFA834-237A-6B4F-80E8-D15373D2D1E2}">
      <dsp:nvSpPr>
        <dsp:cNvPr id="0" name=""/>
        <dsp:cNvSpPr/>
      </dsp:nvSpPr>
      <dsp:spPr>
        <a:xfrm>
          <a:off x="7394077" y="923702"/>
          <a:ext cx="2038546" cy="256904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Implement the New </a:t>
          </a:r>
          <a:r>
            <a:rPr lang="en-US" sz="2500" b="1" kern="1200" dirty="0"/>
            <a:t>CHANGE </a:t>
          </a:r>
        </a:p>
      </dsp:txBody>
      <dsp:txXfrm>
        <a:off x="7692615" y="1299930"/>
        <a:ext cx="1441470" cy="1816587"/>
      </dsp:txXfrm>
    </dsp:sp>
    <dsp:sp modelId="{4EB3B5C9-AB13-6049-92D7-CE3500D89722}">
      <dsp:nvSpPr>
        <dsp:cNvPr id="0" name=""/>
        <dsp:cNvSpPr/>
      </dsp:nvSpPr>
      <dsp:spPr>
        <a:xfrm>
          <a:off x="9575331" y="843917"/>
          <a:ext cx="2012869" cy="266350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Sustain the New </a:t>
          </a:r>
          <a:r>
            <a:rPr lang="en-US" sz="2500" b="1" kern="1200" dirty="0"/>
            <a:t>CHANGE</a:t>
          </a:r>
        </a:p>
      </dsp:txBody>
      <dsp:txXfrm>
        <a:off x="9870109" y="1233978"/>
        <a:ext cx="1423313" cy="188338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FD4C1A-FEB4-DD4A-93F1-4D6214697030}">
      <dsp:nvSpPr>
        <dsp:cNvPr id="0" name=""/>
        <dsp:cNvSpPr/>
      </dsp:nvSpPr>
      <dsp:spPr>
        <a:xfrm>
          <a:off x="5505" y="1034510"/>
          <a:ext cx="2282316" cy="228231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Old Process</a:t>
          </a:r>
        </a:p>
      </dsp:txBody>
      <dsp:txXfrm>
        <a:off x="339742" y="1368747"/>
        <a:ext cx="1613842" cy="1613842"/>
      </dsp:txXfrm>
    </dsp:sp>
    <dsp:sp modelId="{CC833EA9-74E5-4747-9DB7-EB10C86CCF3E}">
      <dsp:nvSpPr>
        <dsp:cNvPr id="0" name=""/>
        <dsp:cNvSpPr/>
      </dsp:nvSpPr>
      <dsp:spPr>
        <a:xfrm rot="19041445">
          <a:off x="2257038" y="1860709"/>
          <a:ext cx="7455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5575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9BC8C0-C2A7-5A49-A0B8-7EEE181748D5}">
      <dsp:nvSpPr>
        <dsp:cNvPr id="0" name=""/>
        <dsp:cNvSpPr/>
      </dsp:nvSpPr>
      <dsp:spPr>
        <a:xfrm rot="13358555">
          <a:off x="5230669" y="1860709"/>
          <a:ext cx="7455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5575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67533E-8022-804D-A301-CBA84824CFDE}">
      <dsp:nvSpPr>
        <dsp:cNvPr id="0" name=""/>
        <dsp:cNvSpPr/>
      </dsp:nvSpPr>
      <dsp:spPr>
        <a:xfrm>
          <a:off x="2904046" y="1608174"/>
          <a:ext cx="266770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1FBB7A-0C16-7A46-8142-A9209A001ECB}">
      <dsp:nvSpPr>
        <dsp:cNvPr id="0" name=""/>
        <dsp:cNvSpPr/>
      </dsp:nvSpPr>
      <dsp:spPr>
        <a:xfrm>
          <a:off x="3170817" y="1040680"/>
          <a:ext cx="1891647" cy="113498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Tests of </a:t>
          </a:r>
          <a:r>
            <a:rPr lang="en-US" sz="2600" b="1" kern="1200" dirty="0"/>
            <a:t>CHANGE</a:t>
          </a:r>
        </a:p>
      </dsp:txBody>
      <dsp:txXfrm>
        <a:off x="3170817" y="1040680"/>
        <a:ext cx="1891647" cy="1134988"/>
      </dsp:txXfrm>
    </dsp:sp>
    <dsp:sp modelId="{0D6E13AB-30EA-4E43-9FD7-93436EB2226D}">
      <dsp:nvSpPr>
        <dsp:cNvPr id="0" name=""/>
        <dsp:cNvSpPr/>
      </dsp:nvSpPr>
      <dsp:spPr>
        <a:xfrm>
          <a:off x="5062465" y="1608174"/>
          <a:ext cx="266770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AF5B18-9B46-1245-B1E6-1FC39900B8A6}">
      <dsp:nvSpPr>
        <dsp:cNvPr id="0" name=""/>
        <dsp:cNvSpPr/>
      </dsp:nvSpPr>
      <dsp:spPr>
        <a:xfrm rot="2558555">
          <a:off x="2257038" y="2490628"/>
          <a:ext cx="7455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5575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21F36E-0391-024C-A450-E7A7B23B5C4B}">
      <dsp:nvSpPr>
        <dsp:cNvPr id="0" name=""/>
        <dsp:cNvSpPr/>
      </dsp:nvSpPr>
      <dsp:spPr>
        <a:xfrm rot="8241445">
          <a:off x="5230669" y="2490628"/>
          <a:ext cx="7455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5575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400319-9AD4-884E-AFFE-8598FCDF8D8E}">
      <dsp:nvSpPr>
        <dsp:cNvPr id="0" name=""/>
        <dsp:cNvSpPr/>
      </dsp:nvSpPr>
      <dsp:spPr>
        <a:xfrm>
          <a:off x="2904046" y="2743163"/>
          <a:ext cx="266770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3CD4FA-C0FF-024B-BB2B-79BC8BEBA663}">
      <dsp:nvSpPr>
        <dsp:cNvPr id="0" name=""/>
        <dsp:cNvSpPr/>
      </dsp:nvSpPr>
      <dsp:spPr>
        <a:xfrm>
          <a:off x="3170817" y="2175669"/>
          <a:ext cx="1891647" cy="113498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/>
        </a:p>
      </dsp:txBody>
      <dsp:txXfrm>
        <a:off x="3170817" y="2175669"/>
        <a:ext cx="1891647" cy="1134988"/>
      </dsp:txXfrm>
    </dsp:sp>
    <dsp:sp modelId="{93676922-0C51-B745-89BD-FDB5471A544B}">
      <dsp:nvSpPr>
        <dsp:cNvPr id="0" name=""/>
        <dsp:cNvSpPr/>
      </dsp:nvSpPr>
      <dsp:spPr>
        <a:xfrm>
          <a:off x="5062465" y="2743163"/>
          <a:ext cx="266770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CFA834-237A-6B4F-80E8-D15373D2D1E2}">
      <dsp:nvSpPr>
        <dsp:cNvPr id="0" name=""/>
        <dsp:cNvSpPr/>
      </dsp:nvSpPr>
      <dsp:spPr>
        <a:xfrm>
          <a:off x="5945461" y="1034510"/>
          <a:ext cx="2282316" cy="228231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Implement the New </a:t>
          </a:r>
          <a:r>
            <a:rPr lang="en-US" sz="2800" b="1" kern="1200" dirty="0"/>
            <a:t>CHANGE</a:t>
          </a:r>
        </a:p>
      </dsp:txBody>
      <dsp:txXfrm>
        <a:off x="6279698" y="1368747"/>
        <a:ext cx="1613842" cy="1613842"/>
      </dsp:txXfrm>
    </dsp:sp>
    <dsp:sp modelId="{4EB3B5C9-AB13-6049-92D7-CE3500D89722}">
      <dsp:nvSpPr>
        <dsp:cNvPr id="0" name=""/>
        <dsp:cNvSpPr/>
      </dsp:nvSpPr>
      <dsp:spPr>
        <a:xfrm>
          <a:off x="8227778" y="1034510"/>
          <a:ext cx="2282316" cy="228231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Sustain the New </a:t>
          </a:r>
          <a:r>
            <a:rPr lang="en-US" sz="2800" b="1" kern="1200" dirty="0"/>
            <a:t>CHANGE</a:t>
          </a:r>
        </a:p>
      </dsp:txBody>
      <dsp:txXfrm>
        <a:off x="8562015" y="1368747"/>
        <a:ext cx="1613842" cy="161384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FD4C1A-FEB4-DD4A-93F1-4D6214697030}">
      <dsp:nvSpPr>
        <dsp:cNvPr id="0" name=""/>
        <dsp:cNvSpPr/>
      </dsp:nvSpPr>
      <dsp:spPr>
        <a:xfrm>
          <a:off x="5505" y="1034510"/>
          <a:ext cx="2282316" cy="228231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Old Process</a:t>
          </a:r>
        </a:p>
      </dsp:txBody>
      <dsp:txXfrm>
        <a:off x="339742" y="1368747"/>
        <a:ext cx="1613842" cy="1613842"/>
      </dsp:txXfrm>
    </dsp:sp>
    <dsp:sp modelId="{CC833EA9-74E5-4747-9DB7-EB10C86CCF3E}">
      <dsp:nvSpPr>
        <dsp:cNvPr id="0" name=""/>
        <dsp:cNvSpPr/>
      </dsp:nvSpPr>
      <dsp:spPr>
        <a:xfrm rot="19041445">
          <a:off x="2257038" y="1860709"/>
          <a:ext cx="7455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5575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9BC8C0-C2A7-5A49-A0B8-7EEE181748D5}">
      <dsp:nvSpPr>
        <dsp:cNvPr id="0" name=""/>
        <dsp:cNvSpPr/>
      </dsp:nvSpPr>
      <dsp:spPr>
        <a:xfrm rot="13358555">
          <a:off x="5230669" y="1860709"/>
          <a:ext cx="7455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5575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67533E-8022-804D-A301-CBA84824CFDE}">
      <dsp:nvSpPr>
        <dsp:cNvPr id="0" name=""/>
        <dsp:cNvSpPr/>
      </dsp:nvSpPr>
      <dsp:spPr>
        <a:xfrm>
          <a:off x="2904046" y="1608174"/>
          <a:ext cx="266770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1FBB7A-0C16-7A46-8142-A9209A001ECB}">
      <dsp:nvSpPr>
        <dsp:cNvPr id="0" name=""/>
        <dsp:cNvSpPr/>
      </dsp:nvSpPr>
      <dsp:spPr>
        <a:xfrm>
          <a:off x="3170817" y="1040680"/>
          <a:ext cx="1891647" cy="113498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Tests of </a:t>
          </a:r>
          <a:r>
            <a:rPr lang="en-US" sz="2600" b="1" kern="1200" dirty="0"/>
            <a:t>CHANGE</a:t>
          </a:r>
        </a:p>
      </dsp:txBody>
      <dsp:txXfrm>
        <a:off x="3170817" y="1040680"/>
        <a:ext cx="1891647" cy="1134988"/>
      </dsp:txXfrm>
    </dsp:sp>
    <dsp:sp modelId="{0D6E13AB-30EA-4E43-9FD7-93436EB2226D}">
      <dsp:nvSpPr>
        <dsp:cNvPr id="0" name=""/>
        <dsp:cNvSpPr/>
      </dsp:nvSpPr>
      <dsp:spPr>
        <a:xfrm>
          <a:off x="5062465" y="1608174"/>
          <a:ext cx="266770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AF5B18-9B46-1245-B1E6-1FC39900B8A6}">
      <dsp:nvSpPr>
        <dsp:cNvPr id="0" name=""/>
        <dsp:cNvSpPr/>
      </dsp:nvSpPr>
      <dsp:spPr>
        <a:xfrm rot="2558555">
          <a:off x="2257038" y="2490628"/>
          <a:ext cx="7455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5575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21F36E-0391-024C-A450-E7A7B23B5C4B}">
      <dsp:nvSpPr>
        <dsp:cNvPr id="0" name=""/>
        <dsp:cNvSpPr/>
      </dsp:nvSpPr>
      <dsp:spPr>
        <a:xfrm rot="8241445">
          <a:off x="5230669" y="2490628"/>
          <a:ext cx="7455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5575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400319-9AD4-884E-AFFE-8598FCDF8D8E}">
      <dsp:nvSpPr>
        <dsp:cNvPr id="0" name=""/>
        <dsp:cNvSpPr/>
      </dsp:nvSpPr>
      <dsp:spPr>
        <a:xfrm>
          <a:off x="2904046" y="2743163"/>
          <a:ext cx="266770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3CD4FA-C0FF-024B-BB2B-79BC8BEBA663}">
      <dsp:nvSpPr>
        <dsp:cNvPr id="0" name=""/>
        <dsp:cNvSpPr/>
      </dsp:nvSpPr>
      <dsp:spPr>
        <a:xfrm>
          <a:off x="3170817" y="2175669"/>
          <a:ext cx="1891647" cy="113498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/>
        </a:p>
      </dsp:txBody>
      <dsp:txXfrm>
        <a:off x="3170817" y="2175669"/>
        <a:ext cx="1891647" cy="1134988"/>
      </dsp:txXfrm>
    </dsp:sp>
    <dsp:sp modelId="{93676922-0C51-B745-89BD-FDB5471A544B}">
      <dsp:nvSpPr>
        <dsp:cNvPr id="0" name=""/>
        <dsp:cNvSpPr/>
      </dsp:nvSpPr>
      <dsp:spPr>
        <a:xfrm>
          <a:off x="5062465" y="2743163"/>
          <a:ext cx="266770" cy="0"/>
        </a:xfrm>
        <a:prstGeom prst="line">
          <a:avLst/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CFA834-237A-6B4F-80E8-D15373D2D1E2}">
      <dsp:nvSpPr>
        <dsp:cNvPr id="0" name=""/>
        <dsp:cNvSpPr/>
      </dsp:nvSpPr>
      <dsp:spPr>
        <a:xfrm>
          <a:off x="5945461" y="1034510"/>
          <a:ext cx="2282316" cy="228231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Implement the New </a:t>
          </a:r>
          <a:r>
            <a:rPr lang="en-US" sz="2800" b="1" kern="1200" dirty="0"/>
            <a:t>CHANGE</a:t>
          </a:r>
        </a:p>
      </dsp:txBody>
      <dsp:txXfrm>
        <a:off x="6279698" y="1368747"/>
        <a:ext cx="1613842" cy="1613842"/>
      </dsp:txXfrm>
    </dsp:sp>
    <dsp:sp modelId="{4EB3B5C9-AB13-6049-92D7-CE3500D89722}">
      <dsp:nvSpPr>
        <dsp:cNvPr id="0" name=""/>
        <dsp:cNvSpPr/>
      </dsp:nvSpPr>
      <dsp:spPr>
        <a:xfrm>
          <a:off x="8227778" y="1034510"/>
          <a:ext cx="2282316" cy="228231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Sustain the New </a:t>
          </a:r>
          <a:r>
            <a:rPr lang="en-US" sz="2800" b="1" kern="1200" dirty="0"/>
            <a:t>CHANGE</a:t>
          </a:r>
        </a:p>
      </dsp:txBody>
      <dsp:txXfrm>
        <a:off x="8562015" y="1368747"/>
        <a:ext cx="1613842" cy="161384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50F775-0F53-EB4D-9F47-37040F50FFD7}">
      <dsp:nvSpPr>
        <dsp:cNvPr id="0" name=""/>
        <dsp:cNvSpPr/>
      </dsp:nvSpPr>
      <dsp:spPr>
        <a:xfrm rot="16200000">
          <a:off x="1209392" y="1645161"/>
          <a:ext cx="3483661" cy="2128886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234950" rIns="211455" bIns="23495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700" kern="1200" dirty="0"/>
        </a:p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Learning Sessions</a:t>
          </a:r>
        </a:p>
      </dsp:txBody>
      <dsp:txXfrm rot="5400000">
        <a:off x="1990721" y="1071716"/>
        <a:ext cx="2024944" cy="3275777"/>
      </dsp:txXfrm>
    </dsp:sp>
    <dsp:sp modelId="{9FBCEBAE-5D0D-D34B-A500-2FE41ECD18D2}">
      <dsp:nvSpPr>
        <dsp:cNvPr id="0" name=""/>
        <dsp:cNvSpPr/>
      </dsp:nvSpPr>
      <dsp:spPr>
        <a:xfrm rot="5400000">
          <a:off x="3434946" y="1645161"/>
          <a:ext cx="3483661" cy="2128886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455" tIns="234950" rIns="140970" bIns="23495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700" kern="1200" dirty="0"/>
        </a:p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Site Visits</a:t>
          </a:r>
        </a:p>
      </dsp:txBody>
      <dsp:txXfrm rot="-5400000">
        <a:off x="4112333" y="1071716"/>
        <a:ext cx="2024944" cy="3275777"/>
      </dsp:txXfrm>
    </dsp:sp>
    <dsp:sp modelId="{AD506E10-A6A1-7F4E-AE6B-523A111972B9}">
      <dsp:nvSpPr>
        <dsp:cNvPr id="0" name=""/>
        <dsp:cNvSpPr/>
      </dsp:nvSpPr>
      <dsp:spPr>
        <a:xfrm>
          <a:off x="2951004" y="0"/>
          <a:ext cx="2225554" cy="222544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6696E2-AC6E-D242-98D6-FDF33D2437D5}">
      <dsp:nvSpPr>
        <dsp:cNvPr id="0" name=""/>
        <dsp:cNvSpPr/>
      </dsp:nvSpPr>
      <dsp:spPr>
        <a:xfrm rot="10800000">
          <a:off x="2951004" y="3193220"/>
          <a:ext cx="2225554" cy="222544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0.372</cdr:x>
      <cdr:y>0.24654</cdr:y>
    </cdr:from>
    <cdr:to>
      <cdr:x>0.372</cdr:x>
      <cdr:y>0.6159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7C3F0354-3208-C144-AD37-222341895B1C}"/>
            </a:ext>
          </a:extLst>
        </cdr:cNvPr>
        <cdr:cNvCxnSpPr/>
      </cdr:nvCxnSpPr>
      <cdr:spPr>
        <a:xfrm xmlns:a="http://schemas.openxmlformats.org/drawingml/2006/main">
          <a:off x="1467815" y="615719"/>
          <a:ext cx="0" cy="922417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0.28867</cdr:x>
      <cdr:y>0.0945</cdr:y>
    </cdr:from>
    <cdr:to>
      <cdr:x>0.28941</cdr:x>
      <cdr:y>0.68559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B210C410-D12D-45DD-9070-3FB109E3DF45}"/>
            </a:ext>
          </a:extLst>
        </cdr:cNvPr>
        <cdr:cNvCxnSpPr/>
      </cdr:nvCxnSpPr>
      <cdr:spPr>
        <a:xfrm xmlns:a="http://schemas.openxmlformats.org/drawingml/2006/main">
          <a:off x="848739" y="218596"/>
          <a:ext cx="2192" cy="1367325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FF0000">
              <a:alpha val="93000"/>
            </a:srgbClr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0.42491</cdr:x>
      <cdr:y>0.23712</cdr:y>
    </cdr:from>
    <cdr:to>
      <cdr:x>0.5155</cdr:x>
      <cdr:y>0.39158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003673" y="1199007"/>
          <a:ext cx="1066800" cy="7810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GB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0.28867</cdr:x>
      <cdr:y>0.0945</cdr:y>
    </cdr:from>
    <cdr:to>
      <cdr:x>0.28941</cdr:x>
      <cdr:y>0.68559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B210C410-D12D-45DD-9070-3FB109E3DF45}"/>
            </a:ext>
          </a:extLst>
        </cdr:cNvPr>
        <cdr:cNvCxnSpPr/>
      </cdr:nvCxnSpPr>
      <cdr:spPr>
        <a:xfrm xmlns:a="http://schemas.openxmlformats.org/drawingml/2006/main">
          <a:off x="848739" y="218596"/>
          <a:ext cx="2192" cy="1367325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FF0000">
              <a:alpha val="93000"/>
            </a:srgbClr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0.42491</cdr:x>
      <cdr:y>0.23712</cdr:y>
    </cdr:from>
    <cdr:to>
      <cdr:x>0.5155</cdr:x>
      <cdr:y>0.39158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003673" y="1199007"/>
          <a:ext cx="1066800" cy="7810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GB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1DA13F6-E711-164A-B6F0-E74268EEFC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FD5420-DE4D-D041-B27B-EB69264D8A4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1E7345-2296-094C-AFE1-79C408B9F59A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C698E8-1842-1D4D-B5A1-1373D00B9A1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5ED761-1BE5-A14A-8BBE-CAE951A0ED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0902EC-5BDE-C549-AAB8-902F9F40F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4283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35A49-D0C0-2A42-9FDC-8AFAE25FDA3D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4CD22-4435-C74B-A570-35D25AAA2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36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does quality matter?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FEED2-1209-0348-B2A6-C924627F60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05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Leave behind resource with all the tools &amp;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773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look at the following 4 aspects of the way that the LARC curriculum will be delivered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1675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6437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New sessions: </a:t>
            </a:r>
          </a:p>
          <a:p>
            <a:r>
              <a:rPr lang="en-US" dirty="0"/>
              <a:t>The introductory webinar is for the in-country leadership, faculty, site mentors, coaches &amp; team leaders.</a:t>
            </a:r>
          </a:p>
          <a:p>
            <a:r>
              <a:rPr lang="en-US" dirty="0"/>
              <a:t>Key purposes:</a:t>
            </a:r>
          </a:p>
          <a:p>
            <a:pPr marL="228600" indent="-228600">
              <a:buAutoNum type="arabicParenR"/>
            </a:pPr>
            <a:r>
              <a:rPr lang="en-US" dirty="0"/>
              <a:t>Sensitization</a:t>
            </a:r>
          </a:p>
          <a:p>
            <a:pPr marL="228600" indent="-228600">
              <a:buAutoNum type="arabicParenR"/>
            </a:pPr>
            <a:r>
              <a:rPr lang="en-US" dirty="0"/>
              <a:t>Identifying &amp; engaging stakeholders</a:t>
            </a:r>
          </a:p>
          <a:p>
            <a:pPr marL="228600" indent="-228600">
              <a:buAutoNum type="arabicParenR"/>
            </a:pPr>
            <a:r>
              <a:rPr lang="en-US" dirty="0"/>
              <a:t>Selecting &amp; engaging team</a:t>
            </a:r>
          </a:p>
          <a:p>
            <a:pPr marL="228600" indent="-228600">
              <a:buAutoNum type="arabicParenR"/>
            </a:pPr>
            <a:r>
              <a:rPr lang="en-US" dirty="0"/>
              <a:t>Assuring planning &amp; preparation complete prior to the first Smart Start Session – Essential to the success of this new model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017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The Smart Start Session – NEW Session</a:t>
            </a:r>
          </a:p>
          <a:p>
            <a:pPr marL="0" indent="0">
              <a:buFontTx/>
              <a:buNone/>
            </a:pPr>
            <a:r>
              <a:rPr lang="en-US" dirty="0"/>
              <a:t>Purpose:      </a:t>
            </a:r>
          </a:p>
          <a:p>
            <a:pPr marL="0" indent="0">
              <a:buFontTx/>
              <a:buNone/>
            </a:pPr>
            <a:r>
              <a:rPr lang="en-US" dirty="0"/>
              <a:t>To clearly understand the problem through process mapping</a:t>
            </a:r>
          </a:p>
          <a:p>
            <a:pPr marL="0" indent="0">
              <a:buFontTx/>
              <a:buNone/>
            </a:pPr>
            <a:r>
              <a:rPr lang="en-US" dirty="0"/>
              <a:t>To provide direction to start the improvement work – quicker, faster, smarter</a:t>
            </a:r>
          </a:p>
          <a:p>
            <a:endParaRPr lang="en-US" dirty="0"/>
          </a:p>
          <a:p>
            <a:r>
              <a:rPr lang="en-US" dirty="0"/>
              <a:t>A critical new session to get the project off to a productive start – On-site coaching of the team in process mapping and project implementation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987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Conducted in several of the countries for LARC 1.0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98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Assuring that there is ACTION in the Action Periods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682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a reminder for the countries – start small and plan for spread from the beginning</a:t>
            </a:r>
          </a:p>
          <a:p>
            <a:r>
              <a:rPr lang="en-US" dirty="0"/>
              <a:t>Encourage the country LARC leaders to take the IHI course early – while ”piloting” LARC 2.0 so they will be ready for spread when the “pilot” is complete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13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skeleton of the Quality Improvement process…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698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FEED2-1209-0348-B2A6-C924627F601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348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skeleton of the Quality Improvement process…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4349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392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planning &amp; preparation are essential to a successful LARC implementation. This is new to LARC 2.0 and will require a significant amount of focus, commitment, time and resources – not to be taken lightly!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162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– Because LARC is proven to be effective in creating improvement!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70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387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Next, let’s discuss WHAT… WHAT is LARC…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FEED2-1209-0348-B2A6-C924627F60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77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LARC – 2 components</a:t>
            </a:r>
          </a:p>
          <a:p>
            <a:r>
              <a:rPr lang="en-US" dirty="0"/>
              <a:t>The educational content, - material, tools, concepts, skills = the curriculum – includes the content – delivered by PPT, and the Playbook – the resource for tools</a:t>
            </a:r>
          </a:p>
          <a:p>
            <a:r>
              <a:rPr lang="en-US" dirty="0"/>
              <a:t>The model of delivery - # of sessions, timing of sessions, action periods – all = The Delivery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82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curriculum is the educational content of the program – the concepts, tools, skills, etc.</a:t>
            </a:r>
          </a:p>
          <a:p>
            <a:r>
              <a:rPr lang="en-US" dirty="0"/>
              <a:t>We will cover these 4 elements of the Curriculum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58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Important implications for in-country LARC leads, faculty, and site mentors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67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curriculum is based on over 30 proven QI tools (Details not important – just to see the number of tools)</a:t>
            </a:r>
          </a:p>
          <a:p>
            <a:endParaRPr lang="en-US" dirty="0"/>
          </a:p>
          <a:p>
            <a:r>
              <a:rPr lang="en-US" dirty="0"/>
              <a:t>LARC 2.0 - New Tools Added – Change Management, Voice of the Customer, Etc.</a:t>
            </a:r>
          </a:p>
          <a:p>
            <a:r>
              <a:rPr lang="en-US" dirty="0"/>
              <a:t>	Enhanced practical training on the use of each tool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C04CD-86E5-BD47-8C04-D2DB8E5C74D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50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1542-BC4D-F149-BDF8-A6B23A5BF754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A5F6E-68D8-7E43-9F49-8E4E4D23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172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1542-BC4D-F149-BDF8-A6B23A5BF754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A5F6E-68D8-7E43-9F49-8E4E4D23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332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1542-BC4D-F149-BDF8-A6B23A5BF754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A5F6E-68D8-7E43-9F49-8E4E4D23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35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1542-BC4D-F149-BDF8-A6B23A5BF754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A5F6E-68D8-7E43-9F49-8E4E4D23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927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1542-BC4D-F149-BDF8-A6B23A5BF754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A5F6E-68D8-7E43-9F49-8E4E4D23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20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1542-BC4D-F149-BDF8-A6B23A5BF754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A5F6E-68D8-7E43-9F49-8E4E4D23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66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1542-BC4D-F149-BDF8-A6B23A5BF754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A5F6E-68D8-7E43-9F49-8E4E4D23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4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1542-BC4D-F149-BDF8-A6B23A5BF754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A5F6E-68D8-7E43-9F49-8E4E4D23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93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1542-BC4D-F149-BDF8-A6B23A5BF754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A5F6E-68D8-7E43-9F49-8E4E4D23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2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1542-BC4D-F149-BDF8-A6B23A5BF754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A5F6E-68D8-7E43-9F49-8E4E4D23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54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1542-BC4D-F149-BDF8-A6B23A5BF754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A5F6E-68D8-7E43-9F49-8E4E4D23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26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B1542-BC4D-F149-BDF8-A6B23A5BF754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A5F6E-68D8-7E43-9F49-8E4E4D23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4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hart" Target="../charts/chart7.xml"/><Relationship Id="rId7" Type="http://schemas.openxmlformats.org/officeDocument/2006/relationships/chart" Target="../charts/chart1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larccqi.org/" TargetMode="Externa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chart" Target="../charts/char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diagramData" Target="../diagrams/data5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microsoft.com/office/2007/relationships/diagramDrawing" Target="../diagrams/drawing5.xml"/><Relationship Id="rId2" Type="http://schemas.openxmlformats.org/officeDocument/2006/relationships/notesSlide" Target="../notesSlides/notesSlide12.xml"/><Relationship Id="rId16" Type="http://schemas.openxmlformats.org/officeDocument/2006/relationships/diagramColors" Target="../diagrams/colors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diagramLayout" Target="../diagrams/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36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7" Type="http://schemas.openxmlformats.org/officeDocument/2006/relationships/chart" Target="../charts/chart1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larccqi.org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vZxvxUCDvo?feature=oembed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larccqi.org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51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(null)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54.png"/><Relationship Id="rId7" Type="http://schemas.openxmlformats.org/officeDocument/2006/relationships/diagramColors" Target="../diagrams/colors12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Relationship Id="rId9" Type="http://schemas.openxmlformats.org/officeDocument/2006/relationships/image" Target="../media/image1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larccqi.org/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chart" Target="../charts/chart6.xml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chart" Target="../charts/chart5.xml"/><Relationship Id="rId5" Type="http://schemas.openxmlformats.org/officeDocument/2006/relationships/chart" Target="../charts/chart2.xml"/><Relationship Id="rId10" Type="http://schemas.openxmlformats.org/officeDocument/2006/relationships/chart" Target="../charts/chart4.xml"/><Relationship Id="rId4" Type="http://schemas.openxmlformats.org/officeDocument/2006/relationships/image" Target="../media/image5.png"/><Relationship Id="rId9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65374"/>
            <a:ext cx="9144000" cy="2718117"/>
          </a:xfrm>
        </p:spPr>
        <p:txBody>
          <a:bodyPr>
            <a:noAutofit/>
          </a:bodyPr>
          <a:lstStyle/>
          <a:p>
            <a:pPr algn="l"/>
            <a:r>
              <a:rPr lang="en-US" sz="9600" dirty="0"/>
              <a:t>LARC</a:t>
            </a:r>
            <a:br>
              <a:rPr lang="en-US" sz="7200" dirty="0"/>
            </a:br>
            <a:r>
              <a:rPr lang="en-US" sz="7200" dirty="0"/>
              <a:t>Quality Improvement Collaborative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23071"/>
            <a:ext cx="9144000" cy="2300748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pPr algn="l"/>
            <a:r>
              <a:rPr lang="en-US" sz="3200" dirty="0"/>
              <a:t>Introductory Webinar: </a:t>
            </a:r>
          </a:p>
          <a:p>
            <a:pPr algn="l"/>
            <a:r>
              <a:rPr lang="en-US" dirty="0"/>
              <a:t>Overview of LARC</a:t>
            </a:r>
          </a:p>
          <a:p>
            <a:pPr algn="l"/>
            <a:r>
              <a:rPr lang="en-US" dirty="0"/>
              <a:t>Need-to-Know Information to Prepare for LARC</a:t>
            </a:r>
          </a:p>
          <a:p>
            <a:pPr algn="l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679F8F4-1081-4C4B-AC66-5BDE2AA37BF3}"/>
              </a:ext>
            </a:extLst>
          </p:cNvPr>
          <p:cNvGrpSpPr/>
          <p:nvPr/>
        </p:nvGrpSpPr>
        <p:grpSpPr>
          <a:xfrm>
            <a:off x="8279013" y="4183491"/>
            <a:ext cx="2947722" cy="1356600"/>
            <a:chOff x="3924507" y="2906308"/>
            <a:chExt cx="2947722" cy="1356600"/>
          </a:xfrm>
        </p:grpSpPr>
        <p:pic>
          <p:nvPicPr>
            <p:cNvPr id="6" name="Picture 5" descr="Home Page - &lt;strong&gt;Collaborative&lt;/strong&gt; Practice Solutions">
              <a:extLst>
                <a:ext uri="{FF2B5EF4-FFF2-40B4-BE49-F238E27FC236}">
                  <a16:creationId xmlns:a16="http://schemas.microsoft.com/office/drawing/2014/main" id="{E70E4D73-330F-3546-BB60-C18232AB9C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75"/>
            <a:stretch/>
          </p:blipFill>
          <p:spPr>
            <a:xfrm>
              <a:off x="3924507" y="2906308"/>
              <a:ext cx="2947722" cy="13566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3188FDF-0492-D547-8151-0BDA4C646C05}"/>
                </a:ext>
              </a:extLst>
            </p:cNvPr>
            <p:cNvSpPr txBox="1"/>
            <p:nvPr/>
          </p:nvSpPr>
          <p:spPr>
            <a:xfrm>
              <a:off x="5013386" y="3385802"/>
              <a:ext cx="872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Arial Black" panose="020B0A04020102020204" pitchFamily="34" charset="0"/>
                </a:rPr>
                <a:t>LARC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605171A-0D5D-9E42-96A0-3A7F7CDF90AB}"/>
              </a:ext>
            </a:extLst>
          </p:cNvPr>
          <p:cNvSpPr txBox="1"/>
          <p:nvPr/>
        </p:nvSpPr>
        <p:spPr>
          <a:xfrm>
            <a:off x="8707120" y="5697289"/>
            <a:ext cx="30764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Barbara C McKinney, MD, MPH</a:t>
            </a:r>
          </a:p>
          <a:p>
            <a:r>
              <a:rPr lang="en-US" i="1" dirty="0"/>
              <a:t>Katy Yao, PhD</a:t>
            </a:r>
          </a:p>
          <a:p>
            <a:r>
              <a:rPr lang="en-US" i="1" dirty="0"/>
              <a:t>10 October 2019</a:t>
            </a:r>
          </a:p>
        </p:txBody>
      </p:sp>
    </p:spTree>
    <p:extLst>
      <p:ext uri="{BB962C8B-B14F-4D97-AF65-F5344CB8AC3E}">
        <p14:creationId xmlns:p14="http://schemas.microsoft.com/office/powerpoint/2010/main" val="3890008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804451" y="423304"/>
            <a:ext cx="2821577" cy="2951108"/>
          </a:xfrm>
          <a:prstGeom prst="rect">
            <a:avLst/>
          </a:prstGeom>
          <a:solidFill>
            <a:srgbClr val="FCEB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4662058" y="423304"/>
            <a:ext cx="2980620" cy="2951108"/>
          </a:xfrm>
          <a:prstGeom prst="rect">
            <a:avLst/>
          </a:prstGeom>
          <a:solidFill>
            <a:srgbClr val="E0E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Rectangle 21"/>
          <p:cNvSpPr/>
          <p:nvPr/>
        </p:nvSpPr>
        <p:spPr>
          <a:xfrm>
            <a:off x="4651390" y="428018"/>
            <a:ext cx="2991289" cy="5615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TextBox 24"/>
          <p:cNvSpPr txBox="1"/>
          <p:nvPr/>
        </p:nvSpPr>
        <p:spPr>
          <a:xfrm>
            <a:off x="4697797" y="423304"/>
            <a:ext cx="30077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rgbClr val="FFFF00"/>
                </a:solidFill>
              </a:rPr>
              <a:t>Embakasi</a:t>
            </a:r>
            <a:r>
              <a:rPr lang="en-US" sz="1000" dirty="0">
                <a:solidFill>
                  <a:srgbClr val="FFFF00"/>
                </a:solidFill>
              </a:rPr>
              <a:t> Health Centre</a:t>
            </a:r>
          </a:p>
          <a:p>
            <a:r>
              <a:rPr lang="en-US" sz="1000" dirty="0">
                <a:solidFill>
                  <a:schemeClr val="bg1"/>
                </a:solidFill>
              </a:rPr>
              <a:t>To reduce % of missing viral load results in the viral load tracking log from 2% to 0% by March 2019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804452" y="423305"/>
            <a:ext cx="2821577" cy="5662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TextBox 28"/>
          <p:cNvSpPr txBox="1"/>
          <p:nvPr/>
        </p:nvSpPr>
        <p:spPr>
          <a:xfrm>
            <a:off x="7800043" y="428948"/>
            <a:ext cx="27851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solidFill>
                  <a:srgbClr val="FFFF00"/>
                </a:solidFill>
              </a:rPr>
              <a:t>Thika</a:t>
            </a:r>
            <a:r>
              <a:rPr lang="en-US" sz="900" dirty="0">
                <a:solidFill>
                  <a:srgbClr val="FFFF00"/>
                </a:solidFill>
              </a:rPr>
              <a:t> L5 Hospital</a:t>
            </a:r>
          </a:p>
          <a:p>
            <a:r>
              <a:rPr lang="en-US" sz="900" dirty="0">
                <a:solidFill>
                  <a:schemeClr val="bg1"/>
                </a:solidFill>
              </a:rPr>
              <a:t>To increase % of hardcopy viral load results placed in patient files from 0 % to 90% by March 2019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692788" y="3455601"/>
            <a:ext cx="3553606" cy="3227301"/>
            <a:chOff x="4168788" y="3455600"/>
            <a:chExt cx="3326165" cy="3227301"/>
          </a:xfrm>
        </p:grpSpPr>
        <p:grpSp>
          <p:nvGrpSpPr>
            <p:cNvPr id="9" name="Group 8"/>
            <p:cNvGrpSpPr/>
            <p:nvPr/>
          </p:nvGrpSpPr>
          <p:grpSpPr>
            <a:xfrm>
              <a:off x="4207866" y="3468625"/>
              <a:ext cx="3248011" cy="3214276"/>
              <a:chOff x="3191866" y="3468625"/>
              <a:chExt cx="3248011" cy="3214276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3197131" y="3468625"/>
                <a:ext cx="3242746" cy="3214276"/>
              </a:xfrm>
              <a:prstGeom prst="rect">
                <a:avLst/>
              </a:prstGeom>
              <a:solidFill>
                <a:srgbClr val="E6F2D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3191866" y="3475051"/>
                <a:ext cx="3248011" cy="58699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4168788" y="3455600"/>
              <a:ext cx="33261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FFFF00"/>
                  </a:solidFill>
                </a:rPr>
                <a:t>Baraka Dispensary</a:t>
              </a:r>
            </a:p>
            <a:p>
              <a:r>
                <a:rPr lang="en-US" sz="1000" dirty="0">
                  <a:solidFill>
                    <a:schemeClr val="bg1"/>
                  </a:solidFill>
                </a:rPr>
                <a:t>To decrease % of patients with HVL not attending EAC within 30 days of receiving results from 48% to 10% by March 2019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540514" y="407496"/>
            <a:ext cx="2998800" cy="2951108"/>
            <a:chOff x="268276" y="51066"/>
            <a:chExt cx="3769122" cy="3311434"/>
          </a:xfrm>
        </p:grpSpPr>
        <p:sp>
          <p:nvSpPr>
            <p:cNvPr id="59" name="Rectangle 58"/>
            <p:cNvSpPr/>
            <p:nvPr/>
          </p:nvSpPr>
          <p:spPr>
            <a:xfrm>
              <a:off x="268276" y="51066"/>
              <a:ext cx="3762103" cy="3311434"/>
            </a:xfrm>
            <a:prstGeom prst="rect">
              <a:avLst/>
            </a:prstGeom>
            <a:solidFill>
              <a:srgbClr val="E3E7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75295" y="51067"/>
              <a:ext cx="3762103" cy="630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26588" y="57042"/>
              <a:ext cx="3689753" cy="621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>
                  <a:solidFill>
                    <a:srgbClr val="FFFF00"/>
                  </a:solidFill>
                </a:rPr>
                <a:t>Riruta</a:t>
              </a:r>
              <a:r>
                <a:rPr lang="en-US" sz="1000" dirty="0">
                  <a:solidFill>
                    <a:srgbClr val="FFFF00"/>
                  </a:solidFill>
                </a:rPr>
                <a:t> Health Centre</a:t>
              </a:r>
            </a:p>
            <a:p>
              <a:r>
                <a:rPr lang="en-US" sz="1000" dirty="0">
                  <a:solidFill>
                    <a:schemeClr val="bg1"/>
                  </a:solidFill>
                </a:rPr>
                <a:t>To reduce the number of missed appointments due for viral load test from 25% to 10% by March 2019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2031241" y="3508437"/>
            <a:ext cx="3540143" cy="3214277"/>
          </a:xfrm>
          <a:prstGeom prst="rect">
            <a:avLst/>
          </a:prstGeom>
          <a:solidFill>
            <a:srgbClr val="FFF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Rectangle 42"/>
          <p:cNvSpPr/>
          <p:nvPr/>
        </p:nvSpPr>
        <p:spPr>
          <a:xfrm>
            <a:off x="2031241" y="3470963"/>
            <a:ext cx="3540143" cy="5934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TextBox 45"/>
          <p:cNvSpPr txBox="1"/>
          <p:nvPr/>
        </p:nvSpPr>
        <p:spPr>
          <a:xfrm>
            <a:off x="1999861" y="3469876"/>
            <a:ext cx="35031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rgbClr val="FFFF00"/>
                </a:solidFill>
              </a:rPr>
              <a:t>Maragua</a:t>
            </a:r>
            <a:r>
              <a:rPr lang="en-US" sz="1000" dirty="0">
                <a:solidFill>
                  <a:srgbClr val="FFFF00"/>
                </a:solidFill>
              </a:rPr>
              <a:t> Sub County Hospital</a:t>
            </a:r>
          </a:p>
          <a:p>
            <a:r>
              <a:rPr lang="en-US" sz="1000" dirty="0">
                <a:solidFill>
                  <a:schemeClr val="bg1"/>
                </a:solidFill>
              </a:rPr>
              <a:t>To increase the % of HVL results documented in the green cards in patients’ files from 23% to 80% by March 2019 </a:t>
            </a: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B210C410-D12D-45DD-9070-3FB109E3DF45}"/>
              </a:ext>
            </a:extLst>
          </p:cNvPr>
          <p:cNvCxnSpPr/>
          <p:nvPr/>
        </p:nvCxnSpPr>
        <p:spPr>
          <a:xfrm flipH="1">
            <a:off x="3126163" y="4494461"/>
            <a:ext cx="9904" cy="1596216"/>
          </a:xfrm>
          <a:prstGeom prst="line">
            <a:avLst/>
          </a:prstGeom>
          <a:ln w="12700">
            <a:solidFill>
              <a:srgbClr val="FF0000">
                <a:alpha val="93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B210C410-D12D-45DD-9070-3FB109E3DF45}"/>
              </a:ext>
            </a:extLst>
          </p:cNvPr>
          <p:cNvCxnSpPr/>
          <p:nvPr/>
        </p:nvCxnSpPr>
        <p:spPr>
          <a:xfrm flipH="1">
            <a:off x="5524602" y="1494813"/>
            <a:ext cx="2492" cy="1251124"/>
          </a:xfrm>
          <a:prstGeom prst="line">
            <a:avLst/>
          </a:prstGeom>
          <a:ln w="12700">
            <a:solidFill>
              <a:srgbClr val="FF0000">
                <a:alpha val="93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Chart 30"/>
          <p:cNvGraphicFramePr>
            <a:graphicFrameLocks/>
          </p:cNvGraphicFramePr>
          <p:nvPr/>
        </p:nvGraphicFramePr>
        <p:xfrm>
          <a:off x="2025225" y="4060463"/>
          <a:ext cx="3546159" cy="2558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2" name="Chart 31"/>
          <p:cNvGraphicFramePr>
            <a:graphicFrameLocks/>
          </p:cNvGraphicFramePr>
          <p:nvPr/>
        </p:nvGraphicFramePr>
        <p:xfrm>
          <a:off x="5731866" y="4124791"/>
          <a:ext cx="3472780" cy="2335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3" name="Straight Connector 32"/>
          <p:cNvCxnSpPr/>
          <p:nvPr/>
        </p:nvCxnSpPr>
        <p:spPr>
          <a:xfrm>
            <a:off x="7712420" y="4554696"/>
            <a:ext cx="7413" cy="15905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7" name="Content Placeholder 3"/>
          <p:cNvGraphicFramePr>
            <a:graphicFrameLocks/>
          </p:cNvGraphicFramePr>
          <p:nvPr/>
        </p:nvGraphicFramePr>
        <p:xfrm>
          <a:off x="7755419" y="1154625"/>
          <a:ext cx="2940205" cy="2313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9" name="Chart 38"/>
          <p:cNvGraphicFramePr>
            <a:graphicFrameLocks/>
          </p:cNvGraphicFramePr>
          <p:nvPr/>
        </p:nvGraphicFramePr>
        <p:xfrm>
          <a:off x="1534104" y="943272"/>
          <a:ext cx="3083711" cy="2461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210C410-D12D-45DD-9070-3FB109E3DF45}"/>
              </a:ext>
            </a:extLst>
          </p:cNvPr>
          <p:cNvCxnSpPr/>
          <p:nvPr/>
        </p:nvCxnSpPr>
        <p:spPr>
          <a:xfrm flipH="1">
            <a:off x="2414608" y="1244185"/>
            <a:ext cx="8803" cy="1518877"/>
          </a:xfrm>
          <a:prstGeom prst="line">
            <a:avLst/>
          </a:prstGeom>
          <a:ln w="12700">
            <a:solidFill>
              <a:srgbClr val="FF0000">
                <a:alpha val="93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4" name="Chart 43"/>
          <p:cNvGraphicFramePr>
            <a:graphicFrameLocks/>
          </p:cNvGraphicFramePr>
          <p:nvPr/>
        </p:nvGraphicFramePr>
        <p:xfrm>
          <a:off x="4729064" y="869750"/>
          <a:ext cx="2768305" cy="2460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5" name="TextBox 44"/>
          <p:cNvSpPr txBox="1"/>
          <p:nvPr/>
        </p:nvSpPr>
        <p:spPr>
          <a:xfrm>
            <a:off x="5827191" y="1541351"/>
            <a:ext cx="59273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00" dirty="0"/>
              <a:t>Delay of results due to reagent shortage</a:t>
            </a:r>
          </a:p>
        </p:txBody>
      </p:sp>
      <p:sp>
        <p:nvSpPr>
          <p:cNvPr id="47" name="TextBox 1"/>
          <p:cNvSpPr txBox="1"/>
          <p:nvPr/>
        </p:nvSpPr>
        <p:spPr>
          <a:xfrm>
            <a:off x="7069247" y="1279805"/>
            <a:ext cx="636278" cy="10315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/>
              <a:t>Due to result delays, 100% results were missing in last 2 periods (not shown here)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985E92-8B7E-ED49-AAD1-732259E754F7}"/>
              </a:ext>
            </a:extLst>
          </p:cNvPr>
          <p:cNvSpPr txBox="1"/>
          <p:nvPr/>
        </p:nvSpPr>
        <p:spPr>
          <a:xfrm>
            <a:off x="380409" y="4597229"/>
            <a:ext cx="1465529" cy="52322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LARC 2.0</a:t>
            </a:r>
          </a:p>
        </p:txBody>
      </p:sp>
      <p:pic>
        <p:nvPicPr>
          <p:cNvPr id="34" name="Picture 33" descr="File:Flag of &lt;strong&gt;Kenya&lt;/strong&gt;.png">
            <a:extLst>
              <a:ext uri="{FF2B5EF4-FFF2-40B4-BE49-F238E27FC236}">
                <a16:creationId xmlns:a16="http://schemas.microsoft.com/office/drawing/2014/main" id="{AE09E769-3C1B-5346-83E2-6022DA203C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798" y="4349044"/>
            <a:ext cx="1514760" cy="1009842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600315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9600" dirty="0"/>
              <a:t>WHAT</a:t>
            </a:r>
          </a:p>
        </p:txBody>
      </p:sp>
    </p:spTree>
    <p:extLst>
      <p:ext uri="{BB962C8B-B14F-4D97-AF65-F5344CB8AC3E}">
        <p14:creationId xmlns:p14="http://schemas.microsoft.com/office/powerpoint/2010/main" val="191086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F9EC9-6C07-D045-833D-D3459BCCE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Frequently Asked Questions (FAQs) </a:t>
            </a:r>
            <a:br>
              <a:rPr lang="en-US" dirty="0"/>
            </a:br>
            <a:r>
              <a:rPr lang="en-US" b="1" i="1" dirty="0"/>
              <a:t>What is LARC?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06AC3-13BD-2741-B700-57150DFFC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400" dirty="0"/>
              <a:t>Learning Collaborative Initiative </a:t>
            </a:r>
            <a:r>
              <a:rPr lang="en-US" sz="4400" dirty="0">
                <a:sym typeface="Wingdings" pitchFamily="2" charset="2"/>
              </a:rPr>
              <a:t> Improvement</a:t>
            </a:r>
            <a:r>
              <a:rPr lang="en-US" sz="4400" dirty="0"/>
              <a:t> </a:t>
            </a:r>
          </a:p>
          <a:p>
            <a:pPr lvl="1"/>
            <a:r>
              <a:rPr lang="en-US" sz="3600" dirty="0"/>
              <a:t>To achieve better patient/client care, to improve measurable results, through a multidisciplinary, CQI approach </a:t>
            </a:r>
          </a:p>
          <a:p>
            <a:pPr lvl="1"/>
            <a:r>
              <a:rPr lang="en-US" sz="3600" dirty="0"/>
              <a:t>To advance and embed institutional improvement capacity and effectiveness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A4F31B-43A0-7F43-AFC9-95C2CBC62113}"/>
              </a:ext>
            </a:extLst>
          </p:cNvPr>
          <p:cNvSpPr txBox="1"/>
          <p:nvPr/>
        </p:nvSpPr>
        <p:spPr>
          <a:xfrm flipH="1">
            <a:off x="1725535" y="6169967"/>
            <a:ext cx="1587794" cy="46166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2"/>
              </a:rPr>
              <a:t>larccqi.org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52EE0A-8FD6-CA4B-A06F-2EAED9815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088" y="2057400"/>
            <a:ext cx="3066689" cy="3965944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843726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4825419" y="1668379"/>
            <a:ext cx="7049742" cy="4704347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32347" y="1660358"/>
            <a:ext cx="4439653" cy="4704347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23185-93B3-EF46-A6CC-C8F064DC4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293" y="9094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Curriculum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/>
              <a:t>Delivery Model = Results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461840" y="4236927"/>
            <a:ext cx="1862048" cy="2006108"/>
            <a:chOff x="1736107" y="4310222"/>
            <a:chExt cx="1862048" cy="20061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AB49B95-4321-0D40-9E61-B74F18665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1517" y="4310222"/>
              <a:ext cx="1553477" cy="20061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736107" y="5485333"/>
              <a:ext cx="186204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anose="020B0A04020102020204" pitchFamily="34" charset="0"/>
                </a:rPr>
                <a:t>Workbook</a:t>
              </a:r>
            </a:p>
            <a:p>
              <a:pPr algn="ctr"/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anose="020B0A04020102020204" pitchFamily="34" charset="0"/>
                </a:rPr>
                <a:t>QI Tools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19083" t="5094" r="4348" b="3339"/>
          <a:stretch/>
        </p:blipFill>
        <p:spPr>
          <a:xfrm>
            <a:off x="874290" y="2303468"/>
            <a:ext cx="2941028" cy="197837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441516" y="1780250"/>
            <a:ext cx="1827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Curriculum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7117483" y="1824205"/>
            <a:ext cx="2465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Delivery Model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69898" y="3055955"/>
            <a:ext cx="3260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rial Black" panose="020B0A04020102020204" pitchFamily="34" charset="0"/>
              </a:rPr>
              <a:t>QI Concepts/Skills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765" t="25332" b="7551"/>
          <a:stretch/>
        </p:blipFill>
        <p:spPr>
          <a:xfrm>
            <a:off x="4953046" y="2599301"/>
            <a:ext cx="6794487" cy="26380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9BF307-2610-D349-83A1-835AFF9EAA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247" y="4495137"/>
            <a:ext cx="1781076" cy="1484521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955DF80-DCC2-2247-A30B-478D3D459656}"/>
              </a:ext>
            </a:extLst>
          </p:cNvPr>
          <p:cNvSpPr txBox="1"/>
          <p:nvPr/>
        </p:nvSpPr>
        <p:spPr>
          <a:xfrm>
            <a:off x="489700" y="4672994"/>
            <a:ext cx="1394870" cy="1200329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IHI Open School</a:t>
            </a:r>
          </a:p>
        </p:txBody>
      </p:sp>
    </p:spTree>
    <p:extLst>
      <p:ext uri="{BB962C8B-B14F-4D97-AF65-F5344CB8AC3E}">
        <p14:creationId xmlns:p14="http://schemas.microsoft.com/office/powerpoint/2010/main" val="2254526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3F227C8-D1E3-3C4D-BA07-204B023A25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5209741"/>
              </p:ext>
            </p:extLst>
          </p:nvPr>
        </p:nvGraphicFramePr>
        <p:xfrm>
          <a:off x="717177" y="1894052"/>
          <a:ext cx="10773513" cy="48325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6012">
                  <a:extLst>
                    <a:ext uri="{9D8B030D-6E8A-4147-A177-3AD203B41FA5}">
                      <a16:colId xmlns:a16="http://schemas.microsoft.com/office/drawing/2014/main" val="1200024780"/>
                    </a:ext>
                  </a:extLst>
                </a:gridCol>
                <a:gridCol w="558351">
                  <a:extLst>
                    <a:ext uri="{9D8B030D-6E8A-4147-A177-3AD203B41FA5}">
                      <a16:colId xmlns:a16="http://schemas.microsoft.com/office/drawing/2014/main" val="572567473"/>
                    </a:ext>
                  </a:extLst>
                </a:gridCol>
                <a:gridCol w="3528127">
                  <a:extLst>
                    <a:ext uri="{9D8B030D-6E8A-4147-A177-3AD203B41FA5}">
                      <a16:colId xmlns:a16="http://schemas.microsoft.com/office/drawing/2014/main" val="2576740197"/>
                    </a:ext>
                  </a:extLst>
                </a:gridCol>
                <a:gridCol w="550259">
                  <a:extLst>
                    <a:ext uri="{9D8B030D-6E8A-4147-A177-3AD203B41FA5}">
                      <a16:colId xmlns:a16="http://schemas.microsoft.com/office/drawing/2014/main" val="1313763906"/>
                    </a:ext>
                  </a:extLst>
                </a:gridCol>
                <a:gridCol w="2880764">
                  <a:extLst>
                    <a:ext uri="{9D8B030D-6E8A-4147-A177-3AD203B41FA5}">
                      <a16:colId xmlns:a16="http://schemas.microsoft.com/office/drawing/2014/main" val="2208094849"/>
                    </a:ext>
                  </a:extLst>
                </a:gridCol>
              </a:tblGrid>
              <a:tr h="634858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CURRICULUM:  Quality</a:t>
                      </a:r>
                    </a:p>
                    <a:p>
                      <a:pPr algn="ctr"/>
                      <a:r>
                        <a:rPr lang="en-US" sz="1700" dirty="0"/>
                        <a:t>Improvement (QI) Methodologies</a:t>
                      </a:r>
                      <a:endParaRPr lang="en-US" sz="1700" b="1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DELIVERY MODEL:</a:t>
                      </a:r>
                    </a:p>
                    <a:p>
                      <a:pPr algn="ctr"/>
                      <a:r>
                        <a:rPr lang="en-US" sz="1700" dirty="0"/>
                        <a:t>Learning Collaborative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OUTCOME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8273592"/>
                  </a:ext>
                </a:extLst>
              </a:tr>
              <a:tr h="17231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560192"/>
                  </a:ext>
                </a:extLst>
              </a:tr>
              <a:tr h="247452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Focused on QI concepts, skills, tools &amp; implementation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30+ QI Tools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Coordinated step-by-step guidance through project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Just-in-time training to produce QI project deliverables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Learning Sessions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Delivered over 3-18 months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Action Periods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Mentoring &amp; Coaching Site Visits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Learning shared among collaborative members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Improved Healthcare Delivery – Safer, higher-quality, client-centered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Successfully  Completed Project/s - Result-driven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Embedded QI Concepts &amp; Skills </a:t>
                      </a:r>
                      <a:r>
                        <a:rPr lang="en-US" dirty="0">
                          <a:sym typeface="Wingdings" pitchFamily="2" charset="2"/>
                        </a:rPr>
                        <a:t> Culture of Improvement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73915"/>
                  </a:ext>
                </a:extLst>
              </a:tr>
            </a:tbl>
          </a:graphicData>
        </a:graphic>
      </p:graphicFrame>
      <p:sp>
        <p:nvSpPr>
          <p:cNvPr id="7" name="Plus 6">
            <a:extLst>
              <a:ext uri="{FF2B5EF4-FFF2-40B4-BE49-F238E27FC236}">
                <a16:creationId xmlns:a16="http://schemas.microsoft.com/office/drawing/2014/main" id="{354F131D-9BD1-A94A-B08D-7E114AC28A69}"/>
              </a:ext>
            </a:extLst>
          </p:cNvPr>
          <p:cNvSpPr/>
          <p:nvPr/>
        </p:nvSpPr>
        <p:spPr>
          <a:xfrm>
            <a:off x="3980657" y="3657600"/>
            <a:ext cx="572414" cy="815814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Equal 7">
            <a:extLst>
              <a:ext uri="{FF2B5EF4-FFF2-40B4-BE49-F238E27FC236}">
                <a16:creationId xmlns:a16="http://schemas.microsoft.com/office/drawing/2014/main" id="{208FCFF3-1BA3-7D4B-87EA-346071B30296}"/>
              </a:ext>
            </a:extLst>
          </p:cNvPr>
          <p:cNvSpPr/>
          <p:nvPr/>
        </p:nvSpPr>
        <p:spPr>
          <a:xfrm>
            <a:off x="8043484" y="3657600"/>
            <a:ext cx="572414" cy="815814"/>
          </a:xfrm>
          <a:prstGeom prst="mathEqua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8ADECC9-2C47-6347-B8FB-53C4DD0FB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77" y="121335"/>
            <a:ext cx="10773512" cy="1176968"/>
          </a:xfrm>
        </p:spPr>
        <p:txBody>
          <a:bodyPr>
            <a:noAutofit/>
          </a:bodyPr>
          <a:lstStyle/>
          <a:p>
            <a:r>
              <a:rPr lang="en-US" sz="3200" b="1" dirty="0"/>
              <a:t>What is LARC? </a:t>
            </a:r>
            <a:br>
              <a:rPr lang="en-US" sz="3200" dirty="0"/>
            </a:br>
            <a:r>
              <a:rPr lang="en-US" sz="3200" dirty="0"/>
              <a:t>African Regional Improvement Collaborative </a:t>
            </a:r>
            <a:br>
              <a:rPr lang="en-US" sz="3200" dirty="0"/>
            </a:br>
            <a:r>
              <a:rPr lang="en-US" sz="3200" dirty="0"/>
              <a:t>focused on the Laboratory-Clinic Interface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0727B4-F45F-7E40-AC8D-9D07C5D05EA7}"/>
              </a:ext>
            </a:extLst>
          </p:cNvPr>
          <p:cNvSpPr txBox="1"/>
          <p:nvPr/>
        </p:nvSpPr>
        <p:spPr>
          <a:xfrm>
            <a:off x="717177" y="1372622"/>
            <a:ext cx="10757646" cy="46166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Bringing together multidisciplinary clinical teams to improve any process or system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C016C10-4203-174B-8221-91DCA7197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072" y="2996281"/>
            <a:ext cx="3490412" cy="8813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705D70-91E5-494E-AD92-87CFA1678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836" y="2582944"/>
            <a:ext cx="1821348" cy="15947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DDCDE1-FBBD-314D-BFF3-AD002C1AA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407" y="2561651"/>
            <a:ext cx="1653212" cy="161606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DAD18B9-1F4E-584B-8901-31E52BC8F9F0}"/>
              </a:ext>
            </a:extLst>
          </p:cNvPr>
          <p:cNvGrpSpPr/>
          <p:nvPr/>
        </p:nvGrpSpPr>
        <p:grpSpPr>
          <a:xfrm>
            <a:off x="8881180" y="71678"/>
            <a:ext cx="2947722" cy="1356600"/>
            <a:chOff x="3924507" y="2906308"/>
            <a:chExt cx="2947722" cy="1356600"/>
          </a:xfrm>
        </p:grpSpPr>
        <p:pic>
          <p:nvPicPr>
            <p:cNvPr id="14" name="Picture 13" descr="Home Page - &lt;strong&gt;Collaborative&lt;/strong&gt; Practice Solutions">
              <a:extLst>
                <a:ext uri="{FF2B5EF4-FFF2-40B4-BE49-F238E27FC236}">
                  <a16:creationId xmlns:a16="http://schemas.microsoft.com/office/drawing/2014/main" id="{073B2D3D-9E18-FE4B-A118-36BA32FD48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75"/>
            <a:stretch/>
          </p:blipFill>
          <p:spPr>
            <a:xfrm>
              <a:off x="3924507" y="2906308"/>
              <a:ext cx="2947722" cy="13566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532E9C-2E36-ED4F-B630-CB158CE97331}"/>
                </a:ext>
              </a:extLst>
            </p:cNvPr>
            <p:cNvSpPr txBox="1"/>
            <p:nvPr/>
          </p:nvSpPr>
          <p:spPr>
            <a:xfrm>
              <a:off x="5013386" y="3385802"/>
              <a:ext cx="872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Arial Black" panose="020B0A04020102020204" pitchFamily="34" charset="0"/>
                </a:rPr>
                <a:t>LARC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0874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018C-F9AC-8847-8483-5598CDFE6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13" y="365125"/>
            <a:ext cx="11471563" cy="1325563"/>
          </a:xfrm>
        </p:spPr>
        <p:txBody>
          <a:bodyPr>
            <a:normAutofit/>
          </a:bodyPr>
          <a:lstStyle/>
          <a:p>
            <a:r>
              <a:rPr lang="en-US" dirty="0"/>
              <a:t>LARC = </a:t>
            </a:r>
            <a:br>
              <a:rPr lang="en-US" dirty="0"/>
            </a:br>
            <a:r>
              <a:rPr lang="en-US" sz="4000" dirty="0"/>
              <a:t>African Regional Improvement Collaborative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6D662D-56B0-F84F-A10B-1DEC6FFE40C0}"/>
              </a:ext>
            </a:extLst>
          </p:cNvPr>
          <p:cNvSpPr txBox="1"/>
          <p:nvPr/>
        </p:nvSpPr>
        <p:spPr>
          <a:xfrm>
            <a:off x="9553771" y="2266263"/>
            <a:ext cx="2147785" cy="30469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Bringing together the laboratory and clinical cadres to implement and scale up HIV viral load testing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F4EBCA0-E852-5341-A140-9A430DDAC972}"/>
              </a:ext>
            </a:extLst>
          </p:cNvPr>
          <p:cNvGrpSpPr/>
          <p:nvPr/>
        </p:nvGrpSpPr>
        <p:grpSpPr>
          <a:xfrm>
            <a:off x="9153802" y="634971"/>
            <a:ext cx="2947722" cy="1356600"/>
            <a:chOff x="3924507" y="2906308"/>
            <a:chExt cx="2947722" cy="1356600"/>
          </a:xfrm>
        </p:grpSpPr>
        <p:pic>
          <p:nvPicPr>
            <p:cNvPr id="31" name="Picture 30" descr="Home Page - &lt;strong&gt;Collaborative&lt;/strong&gt; Practice Solutions">
              <a:extLst>
                <a:ext uri="{FF2B5EF4-FFF2-40B4-BE49-F238E27FC236}">
                  <a16:creationId xmlns:a16="http://schemas.microsoft.com/office/drawing/2014/main" id="{7408C9BC-65DF-884F-B205-7061B24265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75"/>
            <a:stretch/>
          </p:blipFill>
          <p:spPr>
            <a:xfrm>
              <a:off x="3924507" y="2906308"/>
              <a:ext cx="2947722" cy="13566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F128A2A-93E3-4043-9DB8-F3157734DEBB}"/>
                </a:ext>
              </a:extLst>
            </p:cNvPr>
            <p:cNvSpPr txBox="1"/>
            <p:nvPr/>
          </p:nvSpPr>
          <p:spPr>
            <a:xfrm>
              <a:off x="5013386" y="3385802"/>
              <a:ext cx="872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Arial Black" panose="020B0A04020102020204" pitchFamily="34" charset="0"/>
                </a:rPr>
                <a:t>LARC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EA743B1-3576-1D41-86B7-749B8F542C6D}"/>
              </a:ext>
            </a:extLst>
          </p:cNvPr>
          <p:cNvGrpSpPr/>
          <p:nvPr/>
        </p:nvGrpSpPr>
        <p:grpSpPr>
          <a:xfrm>
            <a:off x="615152" y="2409521"/>
            <a:ext cx="8275140" cy="3447465"/>
            <a:chOff x="245282" y="1516613"/>
            <a:chExt cx="8275140" cy="344746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B6F83A0-5E17-3241-987E-D6B591629FBF}"/>
                </a:ext>
              </a:extLst>
            </p:cNvPr>
            <p:cNvSpPr/>
            <p:nvPr/>
          </p:nvSpPr>
          <p:spPr>
            <a:xfrm>
              <a:off x="245282" y="1516613"/>
              <a:ext cx="8275140" cy="283145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2061B83-00C2-844D-BC6F-41F8B3BA1B20}"/>
                </a:ext>
              </a:extLst>
            </p:cNvPr>
            <p:cNvGrpSpPr/>
            <p:nvPr/>
          </p:nvGrpSpPr>
          <p:grpSpPr>
            <a:xfrm>
              <a:off x="379259" y="1576856"/>
              <a:ext cx="8007186" cy="3387222"/>
              <a:chOff x="-1193506" y="4113421"/>
              <a:chExt cx="9018855" cy="4065998"/>
            </a:xfrm>
          </p:grpSpPr>
          <p:graphicFrame>
            <p:nvGraphicFramePr>
              <p:cNvPr id="40" name="Diagram 39">
                <a:extLst>
                  <a:ext uri="{FF2B5EF4-FFF2-40B4-BE49-F238E27FC236}">
                    <a16:creationId xmlns:a16="http://schemas.microsoft.com/office/drawing/2014/main" id="{3DE2F20E-0757-5040-B063-783BB7081D38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881991047"/>
                  </p:ext>
                </p:extLst>
              </p:nvPr>
            </p:nvGraphicFramePr>
            <p:xfrm>
              <a:off x="-1193506" y="4113421"/>
              <a:ext cx="9018855" cy="406599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075D203-1655-4949-8D8B-D283EA421C8F}"/>
                  </a:ext>
                </a:extLst>
              </p:cNvPr>
              <p:cNvSpPr txBox="1"/>
              <p:nvPr/>
            </p:nvSpPr>
            <p:spPr>
              <a:xfrm>
                <a:off x="1642147" y="4335296"/>
                <a:ext cx="3880455" cy="701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Candara" panose="020E0502030303020204" pitchFamily="34" charset="0"/>
                  </a:rPr>
                  <a:t>Viral Load Cascade</a:t>
                </a:r>
              </a:p>
            </p:txBody>
          </p:sp>
        </p:grpSp>
        <p:sp>
          <p:nvSpPr>
            <p:cNvPr id="36" name="Frame 35">
              <a:extLst>
                <a:ext uri="{FF2B5EF4-FFF2-40B4-BE49-F238E27FC236}">
                  <a16:creationId xmlns:a16="http://schemas.microsoft.com/office/drawing/2014/main" id="{7CC8E0AE-8E7C-344C-9EAD-BDE3D2AC2D59}"/>
                </a:ext>
              </a:extLst>
            </p:cNvPr>
            <p:cNvSpPr/>
            <p:nvPr/>
          </p:nvSpPr>
          <p:spPr>
            <a:xfrm>
              <a:off x="309356" y="2787780"/>
              <a:ext cx="1131987" cy="1000447"/>
            </a:xfrm>
            <a:prstGeom prst="frame">
              <a:avLst>
                <a:gd name="adj1" fmla="val 3838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Frame 36">
              <a:extLst>
                <a:ext uri="{FF2B5EF4-FFF2-40B4-BE49-F238E27FC236}">
                  <a16:creationId xmlns:a16="http://schemas.microsoft.com/office/drawing/2014/main" id="{CD71840A-78CA-DB45-A948-228E94E94C66}"/>
                </a:ext>
              </a:extLst>
            </p:cNvPr>
            <p:cNvSpPr/>
            <p:nvPr/>
          </p:nvSpPr>
          <p:spPr>
            <a:xfrm>
              <a:off x="5920353" y="2796781"/>
              <a:ext cx="2526664" cy="991446"/>
            </a:xfrm>
            <a:prstGeom prst="frame">
              <a:avLst>
                <a:gd name="adj1" fmla="val 3471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8F3A15-9472-3F41-9418-C28A0B5CDDE6}"/>
                </a:ext>
              </a:extLst>
            </p:cNvPr>
            <p:cNvSpPr txBox="1"/>
            <p:nvPr/>
          </p:nvSpPr>
          <p:spPr>
            <a:xfrm>
              <a:off x="379259" y="3929646"/>
              <a:ext cx="1449436" cy="276999"/>
            </a:xfrm>
            <a:prstGeom prst="rect">
              <a:avLst/>
            </a:prstGeom>
            <a:solidFill>
              <a:schemeClr val="tx2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Candara" panose="020E0502030303020204" pitchFamily="34" charset="0"/>
                </a:rPr>
                <a:t>Lab-Clinic Interface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3788F9D-5C8D-9C46-8811-D7AD5C4539FA}"/>
                </a:ext>
              </a:extLst>
            </p:cNvPr>
            <p:cNvSpPr txBox="1"/>
            <p:nvPr/>
          </p:nvSpPr>
          <p:spPr>
            <a:xfrm>
              <a:off x="6458967" y="3932054"/>
              <a:ext cx="1449436" cy="276999"/>
            </a:xfrm>
            <a:prstGeom prst="rect">
              <a:avLst/>
            </a:prstGeom>
            <a:solidFill>
              <a:schemeClr val="tx2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Candara" panose="020E0502030303020204" pitchFamily="34" charset="0"/>
                </a:rPr>
                <a:t>Lab-Clinic Interface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93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F837E-5193-3740-916C-2CC21E193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 &amp; SUMMARIZE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5A3CDD-D5FD-7A4B-99F3-A629D2FAE8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/>
          <a:p>
            <a:r>
              <a:rPr lang="en-US" sz="1800" dirty="0"/>
              <a:t>WHY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5F671FD-1689-BC47-9A9F-6CF94BB425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192" y="3208076"/>
            <a:ext cx="3766848" cy="21385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C29C6D-2600-074F-9928-A2DC28443EC7}"/>
              </a:ext>
            </a:extLst>
          </p:cNvPr>
          <p:cNvSpPr txBox="1"/>
          <p:nvPr/>
        </p:nvSpPr>
        <p:spPr>
          <a:xfrm>
            <a:off x="5181069" y="1257300"/>
            <a:ext cx="761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67CAE5-531F-D645-9DCC-C47272C8D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069" y="1765300"/>
            <a:ext cx="640080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02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12482-61CE-9140-9267-E1158603C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Curriculum + Delivery Model = Results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8B4B429-DE19-C74B-94B0-7DBAC84B26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0159" y="1825625"/>
            <a:ext cx="1037168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9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Curriculum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439265"/>
            <a:ext cx="10515600" cy="2020529"/>
          </a:xfrm>
        </p:spPr>
        <p:txBody>
          <a:bodyPr>
            <a:normAutofit/>
          </a:bodyPr>
          <a:lstStyle/>
          <a:p>
            <a:r>
              <a:rPr lang="en-US" dirty="0"/>
              <a:t>Prerequisites</a:t>
            </a:r>
          </a:p>
          <a:p>
            <a:r>
              <a:rPr lang="en-US" dirty="0"/>
              <a:t>Deliverable-focused</a:t>
            </a:r>
          </a:p>
          <a:p>
            <a:r>
              <a:rPr lang="en-US" dirty="0"/>
              <a:t>CONTENT (PowerPoint)</a:t>
            </a:r>
          </a:p>
          <a:p>
            <a:r>
              <a:rPr lang="en-US" dirty="0"/>
              <a:t>WORKBOOK (Resource)</a:t>
            </a:r>
          </a:p>
        </p:txBody>
      </p:sp>
    </p:spTree>
    <p:extLst>
      <p:ext uri="{BB962C8B-B14F-4D97-AF65-F5344CB8AC3E}">
        <p14:creationId xmlns:p14="http://schemas.microsoft.com/office/powerpoint/2010/main" val="3665984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44992"/>
          </a:xfrm>
        </p:spPr>
        <p:txBody>
          <a:bodyPr/>
          <a:lstStyle/>
          <a:p>
            <a:r>
              <a:rPr lang="en-US" dirty="0"/>
              <a:t>Prerequisites*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685614"/>
            <a:ext cx="3932237" cy="3811588"/>
          </a:xfrm>
        </p:spPr>
        <p:txBody>
          <a:bodyPr/>
          <a:lstStyle/>
          <a:p>
            <a:endParaRPr lang="en-US" dirty="0"/>
          </a:p>
          <a:p>
            <a:r>
              <a:rPr lang="en-US" sz="2000" dirty="0"/>
              <a:t>For Country Leads, Coaches &amp; Team Members</a:t>
            </a:r>
          </a:p>
        </p:txBody>
      </p:sp>
      <p:sp>
        <p:nvSpPr>
          <p:cNvPr id="7" name="Curved Down Ribbon 6"/>
          <p:cNvSpPr/>
          <p:nvPr/>
        </p:nvSpPr>
        <p:spPr>
          <a:xfrm>
            <a:off x="5334826" y="772936"/>
            <a:ext cx="2921000" cy="2336740"/>
          </a:xfrm>
          <a:prstGeom prst="ellipseRibbon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Assuring a standardized QI Knowledge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8818630" y="836060"/>
            <a:ext cx="2259106" cy="1602340"/>
          </a:xfrm>
          <a:prstGeom prst="wedgeRoundRectCallout">
            <a:avLst>
              <a:gd name="adj1" fmla="val -20833"/>
              <a:gd name="adj2" fmla="val 84141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Prerequisites – Seven (7) Mandatory Courses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997D270-212F-B845-B8EA-83C7062F34FA}"/>
              </a:ext>
            </a:extLst>
          </p:cNvPr>
          <p:cNvGraphicFramePr>
            <a:graphicFrameLocks noGrp="1"/>
          </p:cNvGraphicFramePr>
          <p:nvPr/>
        </p:nvGraphicFramePr>
        <p:xfrm>
          <a:off x="956263" y="3420156"/>
          <a:ext cx="10121473" cy="256032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0121473">
                  <a:extLst>
                    <a:ext uri="{9D8B030D-6E8A-4147-A177-3AD203B41FA5}">
                      <a16:colId xmlns:a16="http://schemas.microsoft.com/office/drawing/2014/main" val="2490305251"/>
                    </a:ext>
                  </a:extLst>
                </a:gridCol>
              </a:tblGrid>
              <a:tr h="24113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Improvement Capability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2686664"/>
                  </a:ext>
                </a:extLst>
              </a:tr>
              <a:tr h="1737360">
                <a:tc>
                  <a:txBody>
                    <a:bodyPr/>
                    <a:lstStyle/>
                    <a:p>
                      <a:pPr marL="182880" marR="0"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C00000"/>
                          </a:solidFill>
                          <a:effectLst/>
                        </a:rPr>
                        <a:t>QI 101</a:t>
                      </a:r>
                      <a:r>
                        <a:rPr lang="en-US" sz="1800" dirty="0">
                          <a:effectLst/>
                        </a:rPr>
                        <a:t>: Introduction to Health Care Improvement </a:t>
                      </a: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(1hr:15 min)</a:t>
                      </a:r>
                    </a:p>
                    <a:p>
                      <a:pPr marL="182880" marR="0"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C00000"/>
                          </a:solidFill>
                          <a:effectLst/>
                        </a:rPr>
                        <a:t>QI 102</a:t>
                      </a:r>
                      <a:r>
                        <a:rPr lang="en-US" sz="1800" dirty="0">
                          <a:effectLst/>
                        </a:rPr>
                        <a:t>: How to Improve with the Model of Improvement </a:t>
                      </a: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(1hr:30 min)</a:t>
                      </a:r>
                    </a:p>
                    <a:p>
                      <a:pPr marL="182880" marR="0"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C00000"/>
                          </a:solidFill>
                          <a:effectLst/>
                        </a:rPr>
                        <a:t>QI 103</a:t>
                      </a:r>
                      <a:r>
                        <a:rPr lang="en-US" sz="1800" dirty="0">
                          <a:effectLst/>
                        </a:rPr>
                        <a:t>: Testing and Measuring Changes with PDSA Cycles </a:t>
                      </a: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(1hr:15 min)</a:t>
                      </a:r>
                    </a:p>
                    <a:p>
                      <a:pPr marL="18288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C00000"/>
                          </a:solidFill>
                          <a:effectLst/>
                        </a:rPr>
                        <a:t>QI 104</a:t>
                      </a:r>
                      <a:r>
                        <a:rPr lang="en-US" sz="1800" dirty="0">
                          <a:effectLst/>
                        </a:rPr>
                        <a:t>: Integrating data: Run Charts, Control Charts, and other Measurement Tools </a:t>
                      </a: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(1hr:30 min)</a:t>
                      </a:r>
                    </a:p>
                    <a:p>
                      <a:pPr marL="182880" marR="0"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C00000"/>
                          </a:solidFill>
                          <a:effectLst/>
                        </a:rPr>
                        <a:t>QI 105</a:t>
                      </a:r>
                      <a:r>
                        <a:rPr lang="en-US" sz="1800" dirty="0">
                          <a:effectLst/>
                        </a:rPr>
                        <a:t>: Leading Quality Improvement </a:t>
                      </a: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(1hr:15 min)</a:t>
                      </a:r>
                    </a:p>
                    <a:p>
                      <a:pPr marL="18288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QI 201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Planning for Spread, From Local Improvement to System-wide Change </a:t>
                      </a:r>
                      <a:r>
                        <a:rPr lang="en-US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(1hr:15 min)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19650"/>
                  </a:ext>
                </a:extLst>
              </a:tr>
              <a:tr h="24113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Leadership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0626492"/>
                  </a:ext>
                </a:extLst>
              </a:tr>
              <a:tr h="241135">
                <a:tc>
                  <a:txBody>
                    <a:bodyPr/>
                    <a:lstStyle/>
                    <a:p>
                      <a:pPr marL="182880" marR="0"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C00000"/>
                          </a:solidFill>
                          <a:effectLst/>
                        </a:rPr>
                        <a:t>L 101</a:t>
                      </a:r>
                      <a:r>
                        <a:rPr lang="en-US" sz="1800" dirty="0">
                          <a:effectLst/>
                        </a:rPr>
                        <a:t>: Introduction to Health Care Leadership </a:t>
                      </a: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(1hr:15 min)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06569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31828D0-A095-8E46-8121-E27C5F4F8BF8}"/>
              </a:ext>
            </a:extLst>
          </p:cNvPr>
          <p:cNvSpPr txBox="1"/>
          <p:nvPr/>
        </p:nvSpPr>
        <p:spPr>
          <a:xfrm>
            <a:off x="3265714" y="6290956"/>
            <a:ext cx="876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From the Institute for Healthcare Improvement (IHI) Open School  - http://www.ihi.org</a:t>
            </a:r>
          </a:p>
        </p:txBody>
      </p:sp>
    </p:spTree>
    <p:extLst>
      <p:ext uri="{BB962C8B-B14F-4D97-AF65-F5344CB8AC3E}">
        <p14:creationId xmlns:p14="http://schemas.microsoft.com/office/powerpoint/2010/main" val="1833548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371" y="0"/>
            <a:ext cx="10515600" cy="1325563"/>
          </a:xfrm>
        </p:spPr>
        <p:txBody>
          <a:bodyPr/>
          <a:lstStyle/>
          <a:p>
            <a:r>
              <a:rPr lang="en-US" dirty="0"/>
              <a:t>Introductory Webinar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9094694" y="365124"/>
            <a:ext cx="2259106" cy="1325563"/>
          </a:xfrm>
          <a:prstGeom prst="wedgeRoundRectCallout">
            <a:avLst>
              <a:gd name="adj1" fmla="val -20833"/>
              <a:gd name="adj2" fmla="val 84141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For TODAY</a:t>
            </a:r>
          </a:p>
        </p:txBody>
      </p:sp>
      <p:sp>
        <p:nvSpPr>
          <p:cNvPr id="5" name="Curved Down Ribbon 4"/>
          <p:cNvSpPr/>
          <p:nvPr/>
        </p:nvSpPr>
        <p:spPr>
          <a:xfrm>
            <a:off x="7990449" y="2834228"/>
            <a:ext cx="3567677" cy="2336740"/>
          </a:xfrm>
          <a:prstGeom prst="ellipseRibbon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Sensitization</a:t>
            </a:r>
          </a:p>
          <a:p>
            <a:pPr algn="ctr"/>
            <a:r>
              <a:rPr lang="en-US" b="1" dirty="0"/>
              <a:t>/ Overview</a:t>
            </a:r>
          </a:p>
          <a:p>
            <a:pPr algn="ctr"/>
            <a:endParaRPr lang="en-US" dirty="0"/>
          </a:p>
          <a:p>
            <a:pPr algn="ctr"/>
            <a:r>
              <a:rPr lang="en-US" b="1" dirty="0"/>
              <a:t>In-country Preparation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20F9105-A03A-F14C-AD9A-33A8FE915B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884241"/>
              </p:ext>
            </p:extLst>
          </p:nvPr>
        </p:nvGraphicFramePr>
        <p:xfrm>
          <a:off x="1075732" y="985895"/>
          <a:ext cx="6251639" cy="503936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251639">
                  <a:extLst>
                    <a:ext uri="{9D8B030D-6E8A-4147-A177-3AD203B41FA5}">
                      <a16:colId xmlns:a16="http://schemas.microsoft.com/office/drawing/2014/main" val="17981775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OVERVIEW / SENSITIZATION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3822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LARC Collaborative Overview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Why?</a:t>
                      </a:r>
                    </a:p>
                    <a:p>
                      <a:pPr lvl="1"/>
                      <a:r>
                        <a:rPr lang="en-US" b="1" dirty="0"/>
                        <a:t>What?</a:t>
                      </a:r>
                    </a:p>
                    <a:p>
                      <a:pPr lvl="1"/>
                      <a:r>
                        <a:rPr lang="en-US" b="1" dirty="0"/>
                        <a:t>When?</a:t>
                      </a:r>
                    </a:p>
                    <a:p>
                      <a:pPr lvl="1"/>
                      <a:endParaRPr lang="en-US" b="1" dirty="0"/>
                    </a:p>
                    <a:p>
                      <a:r>
                        <a:rPr lang="en-US" b="1" dirty="0"/>
                        <a:t>Quality Improvement</a:t>
                      </a:r>
                    </a:p>
                    <a:p>
                      <a:pPr lvl="1"/>
                      <a:r>
                        <a:rPr lang="en-US" b="1" dirty="0"/>
                        <a:t>Guiding Principles</a:t>
                      </a:r>
                    </a:p>
                    <a:p>
                      <a:pPr lvl="1"/>
                      <a:r>
                        <a:rPr lang="en-US" b="1" dirty="0"/>
                        <a:t>Model for Improvement</a:t>
                      </a:r>
                    </a:p>
                    <a:p>
                      <a:pPr lvl="1"/>
                      <a:r>
                        <a:rPr lang="en-US" b="1" dirty="0"/>
                        <a:t>DMAIC</a:t>
                      </a:r>
                    </a:p>
                    <a:p>
                      <a:pPr lvl="1"/>
                      <a:r>
                        <a:rPr lang="en-US" b="1" dirty="0"/>
                        <a:t>Metrics/Measurement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5003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IN-COUNTRY PREPARATION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2924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Preparation for the LARC Initiative &amp; Smart Start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/>
                    </a:p>
                    <a:p>
                      <a:pPr lvl="0"/>
                      <a:r>
                        <a:rPr lang="en-US" b="1" dirty="0"/>
                        <a:t>LARC Capability Maturity Model (CMM)</a:t>
                      </a:r>
                    </a:p>
                    <a:p>
                      <a:pPr lvl="0"/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2470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33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1EBF8-C8E5-4C8A-A3EE-B897CE93C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367" y="832920"/>
            <a:ext cx="7886700" cy="559669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latin typeface="+mn-lt"/>
              </a:rPr>
              <a:t>Project Deliverables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2F7018C-C94D-4EF9-BF63-09753FFAA422}"/>
              </a:ext>
            </a:extLst>
          </p:cNvPr>
          <p:cNvGrpSpPr/>
          <p:nvPr/>
        </p:nvGrpSpPr>
        <p:grpSpPr>
          <a:xfrm>
            <a:off x="2196050" y="1392589"/>
            <a:ext cx="7525178" cy="811472"/>
            <a:chOff x="672050" y="1392589"/>
            <a:chExt cx="7525178" cy="81147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744112B-F717-4677-99D8-CE87E7FFDBE9}"/>
                </a:ext>
              </a:extLst>
            </p:cNvPr>
            <p:cNvSpPr/>
            <p:nvPr/>
          </p:nvSpPr>
          <p:spPr>
            <a:xfrm>
              <a:off x="672050" y="1392589"/>
              <a:ext cx="7525178" cy="811472"/>
            </a:xfrm>
            <a:prstGeom prst="rect">
              <a:avLst/>
            </a:prstGeom>
            <a:noFill/>
          </p:spPr>
        </p:sp>
        <p:sp>
          <p:nvSpPr>
            <p:cNvPr id="11" name="Arrow: Chevron 10">
              <a:extLst>
                <a:ext uri="{FF2B5EF4-FFF2-40B4-BE49-F238E27FC236}">
                  <a16:creationId xmlns:a16="http://schemas.microsoft.com/office/drawing/2014/main" id="{38A0051E-D2AC-4D98-96DE-E83364966147}"/>
                </a:ext>
              </a:extLst>
            </p:cNvPr>
            <p:cNvSpPr/>
            <p:nvPr/>
          </p:nvSpPr>
          <p:spPr>
            <a:xfrm>
              <a:off x="673928" y="1392589"/>
              <a:ext cx="2159446" cy="649177"/>
            </a:xfrm>
            <a:prstGeom prst="chevron">
              <a:avLst>
                <a:gd name="adj" fmla="val 40000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A378864-5B77-4074-9A94-6A1FCF0253B0}"/>
                </a:ext>
              </a:extLst>
            </p:cNvPr>
            <p:cNvSpPr/>
            <p:nvPr/>
          </p:nvSpPr>
          <p:spPr>
            <a:xfrm>
              <a:off x="946772" y="1554883"/>
              <a:ext cx="2380744" cy="649177"/>
            </a:xfrm>
            <a:custGeom>
              <a:avLst/>
              <a:gdLst>
                <a:gd name="connsiteX0" fmla="*/ 0 w 2201332"/>
                <a:gd name="connsiteY0" fmla="*/ 64918 h 649177"/>
                <a:gd name="connsiteX1" fmla="*/ 64918 w 2201332"/>
                <a:gd name="connsiteY1" fmla="*/ 0 h 649177"/>
                <a:gd name="connsiteX2" fmla="*/ 2136414 w 2201332"/>
                <a:gd name="connsiteY2" fmla="*/ 0 h 649177"/>
                <a:gd name="connsiteX3" fmla="*/ 2201332 w 2201332"/>
                <a:gd name="connsiteY3" fmla="*/ 64918 h 649177"/>
                <a:gd name="connsiteX4" fmla="*/ 2201332 w 2201332"/>
                <a:gd name="connsiteY4" fmla="*/ 584259 h 649177"/>
                <a:gd name="connsiteX5" fmla="*/ 2136414 w 2201332"/>
                <a:gd name="connsiteY5" fmla="*/ 649177 h 649177"/>
                <a:gd name="connsiteX6" fmla="*/ 64918 w 2201332"/>
                <a:gd name="connsiteY6" fmla="*/ 649177 h 649177"/>
                <a:gd name="connsiteX7" fmla="*/ 0 w 2201332"/>
                <a:gd name="connsiteY7" fmla="*/ 584259 h 649177"/>
                <a:gd name="connsiteX8" fmla="*/ 0 w 2201332"/>
                <a:gd name="connsiteY8" fmla="*/ 64918 h 64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1332" h="649177">
                  <a:moveTo>
                    <a:pt x="0" y="64918"/>
                  </a:moveTo>
                  <a:cubicBezTo>
                    <a:pt x="0" y="29065"/>
                    <a:pt x="29065" y="0"/>
                    <a:pt x="64918" y="0"/>
                  </a:cubicBezTo>
                  <a:lnTo>
                    <a:pt x="2136414" y="0"/>
                  </a:lnTo>
                  <a:cubicBezTo>
                    <a:pt x="2172267" y="0"/>
                    <a:pt x="2201332" y="29065"/>
                    <a:pt x="2201332" y="64918"/>
                  </a:cubicBezTo>
                  <a:lnTo>
                    <a:pt x="2201332" y="584259"/>
                  </a:lnTo>
                  <a:cubicBezTo>
                    <a:pt x="2201332" y="620112"/>
                    <a:pt x="2172267" y="649177"/>
                    <a:pt x="2136414" y="649177"/>
                  </a:cubicBezTo>
                  <a:lnTo>
                    <a:pt x="64918" y="649177"/>
                  </a:lnTo>
                  <a:cubicBezTo>
                    <a:pt x="29065" y="649177"/>
                    <a:pt x="0" y="620112"/>
                    <a:pt x="0" y="584259"/>
                  </a:cubicBezTo>
                  <a:lnTo>
                    <a:pt x="0" y="64918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1470" tIns="111470" rIns="111470" bIns="111470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/>
                <a:t>Smart Start &amp; Session 1</a:t>
              </a: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solidFill>
                    <a:schemeClr val="accent1"/>
                  </a:solidFill>
                </a:rPr>
                <a:t>Define/Measure/Analyze </a:t>
              </a:r>
              <a:endParaRPr lang="en-US" sz="1600" dirty="0">
                <a:solidFill>
                  <a:schemeClr val="accent1"/>
                </a:solidFill>
              </a:endParaRPr>
            </a:p>
          </p:txBody>
        </p:sp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id="{0A920DD8-B4E0-4A24-9D29-5FDD5B1D9155}"/>
                </a:ext>
              </a:extLst>
            </p:cNvPr>
            <p:cNvSpPr/>
            <p:nvPr/>
          </p:nvSpPr>
          <p:spPr>
            <a:xfrm>
              <a:off x="3329396" y="1392589"/>
              <a:ext cx="2159446" cy="649177"/>
            </a:xfrm>
            <a:prstGeom prst="chevron">
              <a:avLst>
                <a:gd name="adj" fmla="val 40000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6BF9131-DC4B-4A95-857A-5B64FE9D4088}"/>
                </a:ext>
              </a:extLst>
            </p:cNvPr>
            <p:cNvSpPr/>
            <p:nvPr/>
          </p:nvSpPr>
          <p:spPr>
            <a:xfrm>
              <a:off x="3905248" y="1554883"/>
              <a:ext cx="1823532" cy="649177"/>
            </a:xfrm>
            <a:custGeom>
              <a:avLst/>
              <a:gdLst>
                <a:gd name="connsiteX0" fmla="*/ 0 w 1823532"/>
                <a:gd name="connsiteY0" fmla="*/ 64918 h 649177"/>
                <a:gd name="connsiteX1" fmla="*/ 64918 w 1823532"/>
                <a:gd name="connsiteY1" fmla="*/ 0 h 649177"/>
                <a:gd name="connsiteX2" fmla="*/ 1758614 w 1823532"/>
                <a:gd name="connsiteY2" fmla="*/ 0 h 649177"/>
                <a:gd name="connsiteX3" fmla="*/ 1823532 w 1823532"/>
                <a:gd name="connsiteY3" fmla="*/ 64918 h 649177"/>
                <a:gd name="connsiteX4" fmla="*/ 1823532 w 1823532"/>
                <a:gd name="connsiteY4" fmla="*/ 584259 h 649177"/>
                <a:gd name="connsiteX5" fmla="*/ 1758614 w 1823532"/>
                <a:gd name="connsiteY5" fmla="*/ 649177 h 649177"/>
                <a:gd name="connsiteX6" fmla="*/ 64918 w 1823532"/>
                <a:gd name="connsiteY6" fmla="*/ 649177 h 649177"/>
                <a:gd name="connsiteX7" fmla="*/ 0 w 1823532"/>
                <a:gd name="connsiteY7" fmla="*/ 584259 h 649177"/>
                <a:gd name="connsiteX8" fmla="*/ 0 w 1823532"/>
                <a:gd name="connsiteY8" fmla="*/ 64918 h 64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3532" h="649177">
                  <a:moveTo>
                    <a:pt x="0" y="64918"/>
                  </a:moveTo>
                  <a:cubicBezTo>
                    <a:pt x="0" y="29065"/>
                    <a:pt x="29065" y="0"/>
                    <a:pt x="64918" y="0"/>
                  </a:cubicBezTo>
                  <a:lnTo>
                    <a:pt x="1758614" y="0"/>
                  </a:lnTo>
                  <a:cubicBezTo>
                    <a:pt x="1794467" y="0"/>
                    <a:pt x="1823532" y="29065"/>
                    <a:pt x="1823532" y="64918"/>
                  </a:cubicBezTo>
                  <a:lnTo>
                    <a:pt x="1823532" y="584259"/>
                  </a:lnTo>
                  <a:cubicBezTo>
                    <a:pt x="1823532" y="620112"/>
                    <a:pt x="1794467" y="649177"/>
                    <a:pt x="1758614" y="649177"/>
                  </a:cubicBezTo>
                  <a:lnTo>
                    <a:pt x="64918" y="649177"/>
                  </a:lnTo>
                  <a:cubicBezTo>
                    <a:pt x="29065" y="649177"/>
                    <a:pt x="0" y="620112"/>
                    <a:pt x="0" y="584259"/>
                  </a:cubicBezTo>
                  <a:lnTo>
                    <a:pt x="0" y="64918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8582" tIns="118582" rIns="118582" bIns="118582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/>
                <a:t>Learning Session 2 </a:t>
              </a:r>
            </a:p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solidFill>
                    <a:schemeClr val="accent1"/>
                  </a:solidFill>
                </a:rPr>
                <a:t>Improve</a:t>
              </a:r>
              <a:endParaRPr lang="en-US" sz="1600" dirty="0">
                <a:solidFill>
                  <a:schemeClr val="accent1"/>
                </a:solidFill>
              </a:endParaRPr>
            </a:p>
          </p:txBody>
        </p:sp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369E3B36-9BB1-42EF-9122-AAAF4AC57C23}"/>
                </a:ext>
              </a:extLst>
            </p:cNvPr>
            <p:cNvSpPr/>
            <p:nvPr/>
          </p:nvSpPr>
          <p:spPr>
            <a:xfrm>
              <a:off x="5795964" y="1392589"/>
              <a:ext cx="2159446" cy="649177"/>
            </a:xfrm>
            <a:prstGeom prst="chevron">
              <a:avLst>
                <a:gd name="adj" fmla="val 40000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DD7A920-515C-4B5A-8282-67197707FE95}"/>
                </a:ext>
              </a:extLst>
            </p:cNvPr>
            <p:cNvSpPr/>
            <p:nvPr/>
          </p:nvSpPr>
          <p:spPr>
            <a:xfrm>
              <a:off x="6371816" y="1554883"/>
              <a:ext cx="1823532" cy="649177"/>
            </a:xfrm>
            <a:custGeom>
              <a:avLst/>
              <a:gdLst>
                <a:gd name="connsiteX0" fmla="*/ 0 w 1823532"/>
                <a:gd name="connsiteY0" fmla="*/ 64918 h 649177"/>
                <a:gd name="connsiteX1" fmla="*/ 64918 w 1823532"/>
                <a:gd name="connsiteY1" fmla="*/ 0 h 649177"/>
                <a:gd name="connsiteX2" fmla="*/ 1758614 w 1823532"/>
                <a:gd name="connsiteY2" fmla="*/ 0 h 649177"/>
                <a:gd name="connsiteX3" fmla="*/ 1823532 w 1823532"/>
                <a:gd name="connsiteY3" fmla="*/ 64918 h 649177"/>
                <a:gd name="connsiteX4" fmla="*/ 1823532 w 1823532"/>
                <a:gd name="connsiteY4" fmla="*/ 584259 h 649177"/>
                <a:gd name="connsiteX5" fmla="*/ 1758614 w 1823532"/>
                <a:gd name="connsiteY5" fmla="*/ 649177 h 649177"/>
                <a:gd name="connsiteX6" fmla="*/ 64918 w 1823532"/>
                <a:gd name="connsiteY6" fmla="*/ 649177 h 649177"/>
                <a:gd name="connsiteX7" fmla="*/ 0 w 1823532"/>
                <a:gd name="connsiteY7" fmla="*/ 584259 h 649177"/>
                <a:gd name="connsiteX8" fmla="*/ 0 w 1823532"/>
                <a:gd name="connsiteY8" fmla="*/ 64918 h 64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3532" h="649177">
                  <a:moveTo>
                    <a:pt x="0" y="64918"/>
                  </a:moveTo>
                  <a:cubicBezTo>
                    <a:pt x="0" y="29065"/>
                    <a:pt x="29065" y="0"/>
                    <a:pt x="64918" y="0"/>
                  </a:cubicBezTo>
                  <a:lnTo>
                    <a:pt x="1758614" y="0"/>
                  </a:lnTo>
                  <a:cubicBezTo>
                    <a:pt x="1794467" y="0"/>
                    <a:pt x="1823532" y="29065"/>
                    <a:pt x="1823532" y="64918"/>
                  </a:cubicBezTo>
                  <a:lnTo>
                    <a:pt x="1823532" y="584259"/>
                  </a:lnTo>
                  <a:cubicBezTo>
                    <a:pt x="1823532" y="620112"/>
                    <a:pt x="1794467" y="649177"/>
                    <a:pt x="1758614" y="649177"/>
                  </a:cubicBezTo>
                  <a:lnTo>
                    <a:pt x="64918" y="649177"/>
                  </a:lnTo>
                  <a:cubicBezTo>
                    <a:pt x="29065" y="649177"/>
                    <a:pt x="0" y="620112"/>
                    <a:pt x="0" y="584259"/>
                  </a:cubicBezTo>
                  <a:lnTo>
                    <a:pt x="0" y="64918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8582" tIns="118582" rIns="118582" bIns="118582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/>
                <a:t>Learning Session 3</a:t>
              </a:r>
            </a:p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solidFill>
                    <a:schemeClr val="accent1"/>
                  </a:solidFill>
                </a:rPr>
                <a:t>Control</a:t>
              </a:r>
              <a:endParaRPr lang="en-US" sz="1600" dirty="0">
                <a:solidFill>
                  <a:schemeClr val="accent1"/>
                </a:solidFill>
              </a:endParaRPr>
            </a:p>
          </p:txBody>
        </p:sp>
      </p:grp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D504F2AA-747F-4816-BD45-F8485752E794}"/>
              </a:ext>
            </a:extLst>
          </p:cNvPr>
          <p:cNvGraphicFramePr>
            <a:graphicFrameLocks noGrp="1"/>
          </p:cNvGraphicFramePr>
          <p:nvPr/>
        </p:nvGraphicFramePr>
        <p:xfrm>
          <a:off x="2299480" y="2367159"/>
          <a:ext cx="7421748" cy="38348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9022">
                  <a:extLst>
                    <a:ext uri="{9D8B030D-6E8A-4147-A177-3AD203B41FA5}">
                      <a16:colId xmlns:a16="http://schemas.microsoft.com/office/drawing/2014/main" val="241311805"/>
                    </a:ext>
                  </a:extLst>
                </a:gridCol>
                <a:gridCol w="2621019">
                  <a:extLst>
                    <a:ext uri="{9D8B030D-6E8A-4147-A177-3AD203B41FA5}">
                      <a16:colId xmlns:a16="http://schemas.microsoft.com/office/drawing/2014/main" val="3543049416"/>
                    </a:ext>
                  </a:extLst>
                </a:gridCol>
                <a:gridCol w="2251707">
                  <a:extLst>
                    <a:ext uri="{9D8B030D-6E8A-4147-A177-3AD203B41FA5}">
                      <a16:colId xmlns:a16="http://schemas.microsoft.com/office/drawing/2014/main" val="34341581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27013" lvl="1" indent="-227013">
                        <a:lnSpc>
                          <a:spcPct val="110000"/>
                        </a:lnSpc>
                        <a:spcBef>
                          <a:spcPct val="0"/>
                        </a:spcBef>
                        <a:buSzPct val="75000"/>
                        <a:buFont typeface="Wingdings" charset="2"/>
                        <a:buChar char="q"/>
                        <a:defRPr/>
                      </a:pPr>
                      <a:r>
                        <a:rPr lang="en-US" altLang="en-US" sz="1400" b="1" dirty="0">
                          <a:solidFill>
                            <a:schemeClr val="tx1"/>
                          </a:solidFill>
                        </a:rPr>
                        <a:t>Stakeholder analysis</a:t>
                      </a:r>
                    </a:p>
                    <a:p>
                      <a:pPr marL="227013" lvl="1" indent="-227013">
                        <a:lnSpc>
                          <a:spcPct val="110000"/>
                        </a:lnSpc>
                        <a:spcBef>
                          <a:spcPct val="0"/>
                        </a:spcBef>
                        <a:buSzPct val="75000"/>
                        <a:buFont typeface="Wingdings" charset="2"/>
                        <a:buChar char="q"/>
                        <a:defRPr/>
                      </a:pPr>
                      <a:r>
                        <a:rPr lang="en-US" altLang="en-US" sz="1400" b="1" dirty="0">
                          <a:solidFill>
                            <a:schemeClr val="tx1"/>
                          </a:solidFill>
                        </a:rPr>
                        <a:t>Team formation tools</a:t>
                      </a:r>
                    </a:p>
                    <a:p>
                      <a:pPr marL="227013" lvl="1" indent="-227013">
                        <a:lnSpc>
                          <a:spcPct val="110000"/>
                        </a:lnSpc>
                        <a:spcBef>
                          <a:spcPct val="0"/>
                        </a:spcBef>
                        <a:buSzPct val="75000"/>
                        <a:buFont typeface="Wingdings" charset="2"/>
                        <a:buChar char="q"/>
                        <a:defRPr/>
                      </a:pPr>
                      <a:r>
                        <a:rPr lang="en-US" altLang="en-US" sz="1400" b="1" dirty="0">
                          <a:solidFill>
                            <a:schemeClr val="tx1"/>
                          </a:solidFill>
                        </a:rPr>
                        <a:t>Process mapping (current)</a:t>
                      </a:r>
                    </a:p>
                    <a:p>
                      <a:pPr marL="227013" lvl="1" indent="-227013">
                        <a:lnSpc>
                          <a:spcPct val="110000"/>
                        </a:lnSpc>
                        <a:spcBef>
                          <a:spcPct val="0"/>
                        </a:spcBef>
                        <a:buSzPct val="75000"/>
                        <a:buFont typeface="Wingdings" charset="2"/>
                        <a:buChar char="q"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Project Outline</a:t>
                      </a:r>
                    </a:p>
                    <a:p>
                      <a:pPr marL="227013" lvl="1" indent="-227013">
                        <a:lnSpc>
                          <a:spcPct val="110000"/>
                        </a:lnSpc>
                        <a:spcBef>
                          <a:spcPct val="0"/>
                        </a:spcBef>
                        <a:buSzPct val="75000"/>
                        <a:buFont typeface="Wingdings" charset="2"/>
                        <a:buChar char="q"/>
                        <a:defRPr/>
                      </a:pPr>
                      <a:r>
                        <a:rPr lang="en-US" altLang="en-US" sz="1400" b="1" dirty="0">
                          <a:solidFill>
                            <a:schemeClr val="tx1"/>
                          </a:solidFill>
                        </a:rPr>
                        <a:t>Brainstorming and Impact-effort grid</a:t>
                      </a:r>
                    </a:p>
                    <a:p>
                      <a:pPr marL="227013" lvl="1" indent="-227013">
                        <a:lnSpc>
                          <a:spcPct val="110000"/>
                        </a:lnSpc>
                        <a:spcBef>
                          <a:spcPct val="0"/>
                        </a:spcBef>
                        <a:buSzPct val="75000"/>
                        <a:buFont typeface="Wingdings" charset="2"/>
                        <a:buChar char="q"/>
                        <a:defRPr/>
                      </a:pPr>
                      <a:r>
                        <a:rPr lang="en-US" altLang="en-US" sz="1400" b="1" dirty="0">
                          <a:solidFill>
                            <a:schemeClr val="tx1"/>
                          </a:solidFill>
                        </a:rPr>
                        <a:t>Baseline Metrics - Data Collection Tool/Plan</a:t>
                      </a:r>
                    </a:p>
                    <a:p>
                      <a:pPr marL="227013" lvl="1" indent="-227013">
                        <a:lnSpc>
                          <a:spcPct val="110000"/>
                        </a:lnSpc>
                        <a:spcBef>
                          <a:spcPct val="0"/>
                        </a:spcBef>
                        <a:buSzPct val="75000"/>
                        <a:buFont typeface="Wingdings" charset="2"/>
                        <a:buChar char="q"/>
                        <a:defRPr/>
                      </a:pPr>
                      <a:r>
                        <a:rPr lang="en-US" altLang="en-US" sz="1400" b="1" dirty="0">
                          <a:solidFill>
                            <a:schemeClr val="tx1"/>
                          </a:solidFill>
                        </a:rPr>
                        <a:t>Action Plan</a:t>
                      </a:r>
                    </a:p>
                    <a:p>
                      <a:pPr marL="227013" lvl="1" indent="-227013">
                        <a:lnSpc>
                          <a:spcPct val="110000"/>
                        </a:lnSpc>
                        <a:spcBef>
                          <a:spcPct val="0"/>
                        </a:spcBef>
                        <a:buSzPct val="75000"/>
                        <a:buFont typeface="Wingdings" charset="2"/>
                        <a:buChar char="q"/>
                        <a:defRPr/>
                      </a:pPr>
                      <a:r>
                        <a:rPr lang="en-US" altLang="en-US" sz="1400" b="1" dirty="0">
                          <a:solidFill>
                            <a:schemeClr val="tx1"/>
                          </a:solidFill>
                        </a:rPr>
                        <a:t>Elevator Speech</a:t>
                      </a:r>
                    </a:p>
                    <a:p>
                      <a:pPr marL="227013" lvl="1" indent="-227013">
                        <a:lnSpc>
                          <a:spcPct val="110000"/>
                        </a:lnSpc>
                        <a:spcBef>
                          <a:spcPct val="0"/>
                        </a:spcBef>
                        <a:buSzPct val="75000"/>
                        <a:buFont typeface="Wingdings" charset="2"/>
                        <a:buChar char="q"/>
                        <a:defRPr/>
                      </a:pPr>
                      <a:r>
                        <a:rPr lang="en-US" altLang="en-US" sz="1400" b="1" dirty="0">
                          <a:solidFill>
                            <a:schemeClr val="tx1"/>
                          </a:solidFill>
                        </a:rPr>
                        <a:t>Voice of the customer</a:t>
                      </a:r>
                    </a:p>
                    <a:p>
                      <a:pPr marL="227013" lvl="1" indent="-227013">
                        <a:lnSpc>
                          <a:spcPct val="110000"/>
                        </a:lnSpc>
                        <a:spcBef>
                          <a:spcPct val="0"/>
                        </a:spcBef>
                        <a:buSzPct val="75000"/>
                        <a:buFont typeface="Wingdings" charset="2"/>
                        <a:buChar char="q"/>
                        <a:defRPr/>
                      </a:pPr>
                      <a:r>
                        <a:rPr lang="en-US" altLang="en-US" sz="1400" b="1" dirty="0">
                          <a:solidFill>
                            <a:schemeClr val="tx1"/>
                          </a:solidFill>
                        </a:rPr>
                        <a:t>Analyze tools (5 whys, etc.)</a:t>
                      </a:r>
                    </a:p>
                    <a:p>
                      <a:pPr marL="227013" lvl="1" indent="-227013">
                        <a:lnSpc>
                          <a:spcPct val="110000"/>
                        </a:lnSpc>
                        <a:spcBef>
                          <a:spcPct val="0"/>
                        </a:spcBef>
                        <a:buSzPct val="75000"/>
                        <a:buFont typeface="Wingdings" charset="2"/>
                        <a:buChar char="q"/>
                        <a:defRPr/>
                      </a:pPr>
                      <a:r>
                        <a:rPr lang="en-US" altLang="en-US" sz="1400" b="1" dirty="0">
                          <a:solidFill>
                            <a:schemeClr val="tx1"/>
                          </a:solidFill>
                        </a:rPr>
                        <a:t>The Model for Improvement - PDSA</a:t>
                      </a:r>
                    </a:p>
                    <a:p>
                      <a:pPr marL="227013" lvl="1" indent="-227013">
                        <a:lnSpc>
                          <a:spcPct val="110000"/>
                        </a:lnSpc>
                        <a:spcBef>
                          <a:spcPct val="0"/>
                        </a:spcBef>
                        <a:buSzPct val="75000"/>
                        <a:buFont typeface="Wingdings" charset="2"/>
                        <a:buChar char="q"/>
                        <a:defRPr/>
                      </a:pPr>
                      <a:r>
                        <a:rPr lang="en-US" altLang="en-US" sz="1400" b="1" dirty="0">
                          <a:solidFill>
                            <a:schemeClr val="tx1"/>
                          </a:solidFill>
                        </a:rPr>
                        <a:t>Presentation at the next learning session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8925" lvl="2" indent="-234950">
                        <a:lnSpc>
                          <a:spcPct val="110000"/>
                        </a:lnSpc>
                        <a:spcBef>
                          <a:spcPct val="0"/>
                        </a:spcBef>
                        <a:buSzPct val="75000"/>
                        <a:buFont typeface="Wingdings" charset="2"/>
                        <a:buChar char="q"/>
                        <a:defRPr/>
                      </a:pPr>
                      <a:r>
                        <a:rPr lang="en-US" altLang="en-US" sz="1400" b="1" dirty="0">
                          <a:solidFill>
                            <a:schemeClr val="tx1"/>
                          </a:solidFill>
                        </a:rPr>
                        <a:t>Project Outline (refined)</a:t>
                      </a:r>
                    </a:p>
                    <a:p>
                      <a:pPr marL="288925" lvl="1" indent="-234950">
                        <a:lnSpc>
                          <a:spcPct val="110000"/>
                        </a:lnSpc>
                        <a:spcBef>
                          <a:spcPct val="0"/>
                        </a:spcBef>
                        <a:buSzPct val="75000"/>
                        <a:buFont typeface="Wingdings" charset="2"/>
                        <a:buChar char="q"/>
                        <a:defRPr/>
                      </a:pPr>
                      <a:r>
                        <a:rPr lang="en-US" altLang="en-US" sz="1400" b="1" dirty="0">
                          <a:solidFill>
                            <a:schemeClr val="tx1"/>
                          </a:solidFill>
                        </a:rPr>
                        <a:t>5S</a:t>
                      </a:r>
                    </a:p>
                    <a:p>
                      <a:pPr marL="288925" lvl="1" indent="-234950">
                        <a:lnSpc>
                          <a:spcPct val="110000"/>
                        </a:lnSpc>
                        <a:spcBef>
                          <a:spcPct val="0"/>
                        </a:spcBef>
                        <a:buSzPct val="75000"/>
                        <a:buFont typeface="Wingdings" charset="2"/>
                        <a:buChar char="q"/>
                        <a:defRPr/>
                      </a:pPr>
                      <a:r>
                        <a:rPr lang="en-US" altLang="en-US" sz="1400" b="1" dirty="0">
                          <a:solidFill>
                            <a:schemeClr val="tx1"/>
                          </a:solidFill>
                        </a:rPr>
                        <a:t>Visual Management</a:t>
                      </a:r>
                    </a:p>
                    <a:p>
                      <a:pPr marL="288925" lvl="1" indent="-234950">
                        <a:lnSpc>
                          <a:spcPct val="110000"/>
                        </a:lnSpc>
                        <a:spcBef>
                          <a:spcPct val="0"/>
                        </a:spcBef>
                        <a:buSzPct val="75000"/>
                        <a:buFont typeface="Wingdings" charset="2"/>
                        <a:buChar char="q"/>
                        <a:defRPr/>
                      </a:pPr>
                      <a:r>
                        <a:rPr lang="en-US" altLang="en-US" sz="1400" b="1" dirty="0">
                          <a:solidFill>
                            <a:schemeClr val="tx1"/>
                          </a:solidFill>
                        </a:rPr>
                        <a:t>The Model for Improvement - PDSA</a:t>
                      </a:r>
                    </a:p>
                    <a:p>
                      <a:pPr marL="288925" marR="0" lvl="1" indent="-23495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75000"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altLang="en-US" sz="1400" b="1" dirty="0">
                          <a:solidFill>
                            <a:schemeClr val="tx1"/>
                          </a:solidFill>
                        </a:rPr>
                        <a:t>Run charts</a:t>
                      </a:r>
                    </a:p>
                    <a:p>
                      <a:pPr marL="288925" lvl="1" indent="-234950">
                        <a:lnSpc>
                          <a:spcPct val="110000"/>
                        </a:lnSpc>
                        <a:spcBef>
                          <a:spcPct val="0"/>
                        </a:spcBef>
                        <a:buSzPct val="75000"/>
                        <a:buFont typeface="Wingdings" charset="2"/>
                        <a:buChar char="q"/>
                        <a:defRPr/>
                      </a:pPr>
                      <a:r>
                        <a:rPr lang="en-US" altLang="en-US" sz="1400" b="1" dirty="0">
                          <a:solidFill>
                            <a:schemeClr val="tx1"/>
                          </a:solidFill>
                        </a:rPr>
                        <a:t>Process mapping (future state)</a:t>
                      </a:r>
                    </a:p>
                    <a:p>
                      <a:pPr marL="288925" lvl="1" indent="-234950">
                        <a:lnSpc>
                          <a:spcPct val="110000"/>
                        </a:lnSpc>
                        <a:spcBef>
                          <a:spcPct val="0"/>
                        </a:spcBef>
                        <a:buSzPct val="75000"/>
                        <a:buFont typeface="Wingdings" charset="2"/>
                        <a:buChar char="q"/>
                        <a:defRPr/>
                      </a:pPr>
                      <a:r>
                        <a:rPr lang="en-US" altLang="en-US" sz="1400" b="1" dirty="0">
                          <a:solidFill>
                            <a:schemeClr val="tx1"/>
                          </a:solidFill>
                        </a:rPr>
                        <a:t>Standard Work</a:t>
                      </a:r>
                    </a:p>
                    <a:p>
                      <a:pPr marL="288925" lvl="1" indent="-234950">
                        <a:lnSpc>
                          <a:spcPct val="110000"/>
                        </a:lnSpc>
                        <a:spcBef>
                          <a:spcPct val="0"/>
                        </a:spcBef>
                        <a:buSzPct val="75000"/>
                        <a:buFont typeface="Wingdings" charset="2"/>
                        <a:buChar char="q"/>
                        <a:defRPr/>
                      </a:pPr>
                      <a:r>
                        <a:rPr lang="en-US" altLang="en-US" sz="1400" b="1" dirty="0">
                          <a:solidFill>
                            <a:schemeClr val="tx1"/>
                          </a:solidFill>
                        </a:rPr>
                        <a:t>Presentation at the next learning session</a:t>
                      </a: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27013" lvl="2" indent="-227013">
                        <a:lnSpc>
                          <a:spcPct val="110000"/>
                        </a:lnSpc>
                        <a:spcBef>
                          <a:spcPct val="0"/>
                        </a:spcBef>
                        <a:buSzPct val="75000"/>
                        <a:buFont typeface="Wingdings" charset="2"/>
                        <a:buChar char="q"/>
                        <a:defRPr/>
                      </a:pPr>
                      <a:r>
                        <a:rPr lang="en-US" altLang="en-US" sz="1400" b="1" dirty="0">
                          <a:solidFill>
                            <a:schemeClr val="tx1"/>
                          </a:solidFill>
                        </a:rPr>
                        <a:t>Project Outline (refined)</a:t>
                      </a:r>
                    </a:p>
                    <a:p>
                      <a:pPr marL="227013" lvl="1" indent="-227013">
                        <a:lnSpc>
                          <a:spcPct val="110000"/>
                        </a:lnSpc>
                        <a:spcBef>
                          <a:spcPct val="0"/>
                        </a:spcBef>
                        <a:buSzPct val="75000"/>
                        <a:buFont typeface="Wingdings" charset="2"/>
                        <a:buChar char="q"/>
                        <a:defRPr/>
                      </a:pPr>
                      <a:r>
                        <a:rPr lang="en-US" altLang="en-US" sz="1400" b="1" dirty="0">
                          <a:solidFill>
                            <a:schemeClr val="tx1"/>
                          </a:solidFill>
                        </a:rPr>
                        <a:t>Control Plan</a:t>
                      </a:r>
                    </a:p>
                    <a:p>
                      <a:pPr marL="227013" lvl="1" indent="-227013">
                        <a:lnSpc>
                          <a:spcPct val="110000"/>
                        </a:lnSpc>
                        <a:spcBef>
                          <a:spcPct val="0"/>
                        </a:spcBef>
                        <a:buSzPct val="75000"/>
                        <a:buFont typeface="Wingdings" charset="2"/>
                        <a:buChar char="q"/>
                        <a:defRPr/>
                      </a:pPr>
                      <a:r>
                        <a:rPr lang="en-US" altLang="en-US" sz="1400" b="1" dirty="0">
                          <a:solidFill>
                            <a:schemeClr val="tx1"/>
                          </a:solidFill>
                        </a:rPr>
                        <a:t>Result communication</a:t>
                      </a:r>
                    </a:p>
                    <a:p>
                      <a:pPr marL="227013" lvl="1" indent="-227013">
                        <a:lnSpc>
                          <a:spcPct val="110000"/>
                        </a:lnSpc>
                        <a:spcBef>
                          <a:spcPct val="0"/>
                        </a:spcBef>
                        <a:buSzPct val="75000"/>
                        <a:buFont typeface="Wingdings" charset="2"/>
                        <a:buChar char="q"/>
                        <a:defRPr/>
                      </a:pPr>
                      <a:r>
                        <a:rPr lang="en-US" altLang="en-US" sz="1400" b="1" dirty="0">
                          <a:solidFill>
                            <a:schemeClr val="tx1"/>
                          </a:solidFill>
                        </a:rPr>
                        <a:t>Final Presentation</a:t>
                      </a: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4372981"/>
                  </a:ext>
                </a:extLst>
              </a:tr>
            </a:tbl>
          </a:graphicData>
        </a:graphic>
      </p:graphicFrame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9B7A4C7C-BDA3-994A-A3E4-004F99AA4CA4}"/>
              </a:ext>
            </a:extLst>
          </p:cNvPr>
          <p:cNvSpPr/>
          <p:nvPr/>
        </p:nvSpPr>
        <p:spPr>
          <a:xfrm>
            <a:off x="644227" y="656012"/>
            <a:ext cx="1725706" cy="877933"/>
          </a:xfrm>
          <a:prstGeom prst="wedgeRoundRectCallout">
            <a:avLst>
              <a:gd name="adj1" fmla="val -20833"/>
              <a:gd name="adj2" fmla="val 84141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DELIVERABLE-FOCUSED</a:t>
            </a:r>
          </a:p>
        </p:txBody>
      </p:sp>
    </p:spTree>
    <p:extLst>
      <p:ext uri="{BB962C8B-B14F-4D97-AF65-F5344CB8AC3E}">
        <p14:creationId xmlns:p14="http://schemas.microsoft.com/office/powerpoint/2010/main" val="1571064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4CF00-3C70-5E48-AAD6-9D2ED17C5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CONTENT</a:t>
            </a:r>
            <a:r>
              <a:rPr lang="en-US" dirty="0"/>
              <a:t>: QI Concepts, Tools &amp; Skills (PowerPoint) Presented in Learning Sessions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623A4D-C2DF-E346-A413-5791F1D74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82" y="2212655"/>
            <a:ext cx="2902528" cy="15254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9CC3A4-1BC2-B34C-91CE-75BC1858D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610" y="2000803"/>
            <a:ext cx="4024779" cy="28415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898F7E-7848-D446-9A97-F00DF78F8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583" y="3555850"/>
            <a:ext cx="3984810" cy="29886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81E1AB-9A4A-BD44-9DDE-0C30FB0639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0878" y="1675278"/>
            <a:ext cx="3466894" cy="26001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D9FA6E-F453-6C49-AEDD-70B603C4AE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0727" y="4369578"/>
            <a:ext cx="3215669" cy="207036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040AC962-25CD-9044-8FB5-80F60F6687DD}"/>
              </a:ext>
            </a:extLst>
          </p:cNvPr>
          <p:cNvSpPr/>
          <p:nvPr/>
        </p:nvSpPr>
        <p:spPr>
          <a:xfrm>
            <a:off x="193040" y="4611187"/>
            <a:ext cx="1725706" cy="877933"/>
          </a:xfrm>
          <a:prstGeom prst="wedgeRoundRectCallout">
            <a:avLst>
              <a:gd name="adj1" fmla="val -20833"/>
              <a:gd name="adj2" fmla="val 84141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PowerPoint Presentations</a:t>
            </a:r>
          </a:p>
        </p:txBody>
      </p:sp>
    </p:spTree>
    <p:extLst>
      <p:ext uri="{BB962C8B-B14F-4D97-AF65-F5344CB8AC3E}">
        <p14:creationId xmlns:p14="http://schemas.microsoft.com/office/powerpoint/2010/main" val="3542385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406283" y="735714"/>
            <a:ext cx="1725706" cy="877933"/>
          </a:xfrm>
          <a:prstGeom prst="wedgeRoundRectCallout">
            <a:avLst>
              <a:gd name="adj1" fmla="val -20833"/>
              <a:gd name="adj2" fmla="val 84141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TOOL-BASED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456246-E77B-DF43-AB34-6F8136234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01" y="2395967"/>
            <a:ext cx="2118469" cy="27357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2045" y="4537284"/>
            <a:ext cx="1371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WORKBOOK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93313" y="79010"/>
            <a:ext cx="81818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30+ Quality Improvement Tools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E4AA8A-6667-0742-81C5-922A8A1AD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0514" y="910007"/>
            <a:ext cx="8255000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7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BC9A15-67E4-934E-81CE-9ABDE4D48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062" y="0"/>
            <a:ext cx="5312956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0481B86-C214-B64B-B0F2-33B23145E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956" y="450806"/>
            <a:ext cx="3932237" cy="912481"/>
          </a:xfrm>
        </p:spPr>
        <p:txBody>
          <a:bodyPr>
            <a:normAutofit/>
          </a:bodyPr>
          <a:lstStyle/>
          <a:p>
            <a:r>
              <a:rPr lang="en-US" sz="4000" b="1" dirty="0"/>
              <a:t>WORKBOOK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F63D14B3-5405-B24B-9E1A-70AAAF3747FD}"/>
              </a:ext>
            </a:extLst>
          </p:cNvPr>
          <p:cNvGraphicFramePr/>
          <p:nvPr/>
        </p:nvGraphicFramePr>
        <p:xfrm>
          <a:off x="553956" y="2486797"/>
          <a:ext cx="2479040" cy="2668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DB38D6E4-C61B-B646-96FD-40C162702B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825" y="2851880"/>
            <a:ext cx="4453808" cy="3561063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10784DB1-5945-BE49-BB7C-DA7F69A49D1E}"/>
              </a:ext>
            </a:extLst>
          </p:cNvPr>
          <p:cNvSpPr/>
          <p:nvPr/>
        </p:nvSpPr>
        <p:spPr>
          <a:xfrm>
            <a:off x="3480825" y="548007"/>
            <a:ext cx="1725706" cy="877933"/>
          </a:xfrm>
          <a:prstGeom prst="wedgeRoundRectCallout">
            <a:avLst>
              <a:gd name="adj1" fmla="val -20833"/>
              <a:gd name="adj2" fmla="val 84141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QI TOOL RESOURCE</a:t>
            </a:r>
          </a:p>
        </p:txBody>
      </p:sp>
      <p:sp>
        <p:nvSpPr>
          <p:cNvPr id="2" name="Down Ribbon 1">
            <a:extLst>
              <a:ext uri="{FF2B5EF4-FFF2-40B4-BE49-F238E27FC236}">
                <a16:creationId xmlns:a16="http://schemas.microsoft.com/office/drawing/2014/main" id="{2F4DABB1-C941-444F-8ED7-9EFA3B65683E}"/>
              </a:ext>
            </a:extLst>
          </p:cNvPr>
          <p:cNvSpPr/>
          <p:nvPr/>
        </p:nvSpPr>
        <p:spPr>
          <a:xfrm>
            <a:off x="5543443" y="775695"/>
            <a:ext cx="2277197" cy="1510262"/>
          </a:xfrm>
          <a:prstGeom prst="ribbo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30+ Tools in 80+ pages</a:t>
            </a:r>
          </a:p>
        </p:txBody>
      </p:sp>
    </p:spTree>
    <p:extLst>
      <p:ext uri="{BB962C8B-B14F-4D97-AF65-F5344CB8AC3E}">
        <p14:creationId xmlns:p14="http://schemas.microsoft.com/office/powerpoint/2010/main" val="1120930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Delivery Model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000" dirty="0"/>
              <a:t>Pre-training Preparation – Introductory Webinar</a:t>
            </a:r>
          </a:p>
          <a:p>
            <a:r>
              <a:rPr lang="en-US" sz="3000" dirty="0"/>
              <a:t>On-Site Smart Start Session</a:t>
            </a:r>
          </a:p>
          <a:p>
            <a:r>
              <a:rPr lang="en-US" sz="3000" dirty="0"/>
              <a:t>Learning Sessions </a:t>
            </a:r>
          </a:p>
          <a:p>
            <a:r>
              <a:rPr lang="en-US" sz="3000" dirty="0"/>
              <a:t>Accountability/Follow-Up</a:t>
            </a:r>
          </a:p>
        </p:txBody>
      </p:sp>
    </p:spTree>
    <p:extLst>
      <p:ext uri="{BB962C8B-B14F-4D97-AF65-F5344CB8AC3E}">
        <p14:creationId xmlns:p14="http://schemas.microsoft.com/office/powerpoint/2010/main" val="6702243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501615" y="2078988"/>
            <a:ext cx="7242585" cy="2324569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 dirty="0">
              <a:latin typeface="Candara" panose="020E0502030303020204" pitchFamily="34" charset="0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1809162" y="3343758"/>
            <a:ext cx="1186969" cy="745564"/>
          </a:xfrm>
          <a:custGeom>
            <a:avLst/>
            <a:gdLst>
              <a:gd name="connsiteX0" fmla="*/ 0 w 1186969"/>
              <a:gd name="connsiteY0" fmla="*/ 74556 h 745564"/>
              <a:gd name="connsiteX1" fmla="*/ 74556 w 1186969"/>
              <a:gd name="connsiteY1" fmla="*/ 0 h 745564"/>
              <a:gd name="connsiteX2" fmla="*/ 1112413 w 1186969"/>
              <a:gd name="connsiteY2" fmla="*/ 0 h 745564"/>
              <a:gd name="connsiteX3" fmla="*/ 1186969 w 1186969"/>
              <a:gd name="connsiteY3" fmla="*/ 74556 h 745564"/>
              <a:gd name="connsiteX4" fmla="*/ 1186969 w 1186969"/>
              <a:gd name="connsiteY4" fmla="*/ 671008 h 745564"/>
              <a:gd name="connsiteX5" fmla="*/ 1112413 w 1186969"/>
              <a:gd name="connsiteY5" fmla="*/ 745564 h 745564"/>
              <a:gd name="connsiteX6" fmla="*/ 74556 w 1186969"/>
              <a:gd name="connsiteY6" fmla="*/ 745564 h 745564"/>
              <a:gd name="connsiteX7" fmla="*/ 0 w 1186969"/>
              <a:gd name="connsiteY7" fmla="*/ 671008 h 745564"/>
              <a:gd name="connsiteX8" fmla="*/ 0 w 1186969"/>
              <a:gd name="connsiteY8" fmla="*/ 74556 h 74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969" h="745564">
                <a:moveTo>
                  <a:pt x="0" y="74556"/>
                </a:moveTo>
                <a:cubicBezTo>
                  <a:pt x="0" y="33380"/>
                  <a:pt x="33380" y="0"/>
                  <a:pt x="74556" y="0"/>
                </a:cubicBezTo>
                <a:lnTo>
                  <a:pt x="1112413" y="0"/>
                </a:lnTo>
                <a:cubicBezTo>
                  <a:pt x="1153589" y="0"/>
                  <a:pt x="1186969" y="33380"/>
                  <a:pt x="1186969" y="74556"/>
                </a:cubicBezTo>
                <a:lnTo>
                  <a:pt x="1186969" y="671008"/>
                </a:lnTo>
                <a:cubicBezTo>
                  <a:pt x="1186969" y="712184"/>
                  <a:pt x="1153589" y="745564"/>
                  <a:pt x="1112413" y="745564"/>
                </a:cubicBezTo>
                <a:lnTo>
                  <a:pt x="74556" y="745564"/>
                </a:lnTo>
                <a:cubicBezTo>
                  <a:pt x="33380" y="745564"/>
                  <a:pt x="0" y="712184"/>
                  <a:pt x="0" y="671008"/>
                </a:cubicBezTo>
                <a:lnTo>
                  <a:pt x="0" y="74556"/>
                </a:lnTo>
                <a:close/>
              </a:path>
            </a:pathLst>
          </a:custGeom>
          <a:solidFill>
            <a:srgbClr val="FBCC05"/>
          </a:solidFill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7557" tIns="67557" rIns="67557" bIns="6755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latin typeface="Candara" panose="020E0502030303020204" pitchFamily="34" charset="0"/>
              </a:rPr>
              <a:t>Introductory Webinar</a:t>
            </a:r>
          </a:p>
        </p:txBody>
      </p:sp>
      <p:sp>
        <p:nvSpPr>
          <p:cNvPr id="41" name="Freeform 40"/>
          <p:cNvSpPr/>
          <p:nvPr/>
        </p:nvSpPr>
        <p:spPr>
          <a:xfrm rot="13445">
            <a:off x="2959782" y="3572756"/>
            <a:ext cx="624366" cy="294368"/>
          </a:xfrm>
          <a:custGeom>
            <a:avLst/>
            <a:gdLst>
              <a:gd name="connsiteX0" fmla="*/ 0 w 624366"/>
              <a:gd name="connsiteY0" fmla="*/ 58874 h 294368"/>
              <a:gd name="connsiteX1" fmla="*/ 477182 w 624366"/>
              <a:gd name="connsiteY1" fmla="*/ 58874 h 294368"/>
              <a:gd name="connsiteX2" fmla="*/ 477182 w 624366"/>
              <a:gd name="connsiteY2" fmla="*/ 0 h 294368"/>
              <a:gd name="connsiteX3" fmla="*/ 624366 w 624366"/>
              <a:gd name="connsiteY3" fmla="*/ 147184 h 294368"/>
              <a:gd name="connsiteX4" fmla="*/ 477182 w 624366"/>
              <a:gd name="connsiteY4" fmla="*/ 294368 h 294368"/>
              <a:gd name="connsiteX5" fmla="*/ 477182 w 624366"/>
              <a:gd name="connsiteY5" fmla="*/ 235494 h 294368"/>
              <a:gd name="connsiteX6" fmla="*/ 0 w 624366"/>
              <a:gd name="connsiteY6" fmla="*/ 235494 h 294368"/>
              <a:gd name="connsiteX7" fmla="*/ 0 w 624366"/>
              <a:gd name="connsiteY7" fmla="*/ 58874 h 294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4366" h="294368">
                <a:moveTo>
                  <a:pt x="0" y="58874"/>
                </a:moveTo>
                <a:lnTo>
                  <a:pt x="477182" y="58874"/>
                </a:lnTo>
                <a:lnTo>
                  <a:pt x="477182" y="0"/>
                </a:lnTo>
                <a:lnTo>
                  <a:pt x="624366" y="147184"/>
                </a:lnTo>
                <a:lnTo>
                  <a:pt x="477182" y="294368"/>
                </a:lnTo>
                <a:lnTo>
                  <a:pt x="477182" y="235494"/>
                </a:lnTo>
                <a:lnTo>
                  <a:pt x="0" y="235494"/>
                </a:lnTo>
                <a:lnTo>
                  <a:pt x="0" y="58874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-1" tIns="58873" rIns="88310" bIns="58874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00" dirty="0">
              <a:latin typeface="Candara" panose="020E0502030303020204" pitchFamily="34" charset="0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3531732" y="3349491"/>
            <a:ext cx="673688" cy="745564"/>
          </a:xfrm>
          <a:custGeom>
            <a:avLst/>
            <a:gdLst>
              <a:gd name="connsiteX0" fmla="*/ 0 w 673688"/>
              <a:gd name="connsiteY0" fmla="*/ 67369 h 745564"/>
              <a:gd name="connsiteX1" fmla="*/ 67369 w 673688"/>
              <a:gd name="connsiteY1" fmla="*/ 0 h 745564"/>
              <a:gd name="connsiteX2" fmla="*/ 606319 w 673688"/>
              <a:gd name="connsiteY2" fmla="*/ 0 h 745564"/>
              <a:gd name="connsiteX3" fmla="*/ 673688 w 673688"/>
              <a:gd name="connsiteY3" fmla="*/ 67369 h 745564"/>
              <a:gd name="connsiteX4" fmla="*/ 673688 w 673688"/>
              <a:gd name="connsiteY4" fmla="*/ 678195 h 745564"/>
              <a:gd name="connsiteX5" fmla="*/ 606319 w 673688"/>
              <a:gd name="connsiteY5" fmla="*/ 745564 h 745564"/>
              <a:gd name="connsiteX6" fmla="*/ 67369 w 673688"/>
              <a:gd name="connsiteY6" fmla="*/ 745564 h 745564"/>
              <a:gd name="connsiteX7" fmla="*/ 0 w 673688"/>
              <a:gd name="connsiteY7" fmla="*/ 678195 h 745564"/>
              <a:gd name="connsiteX8" fmla="*/ 0 w 673688"/>
              <a:gd name="connsiteY8" fmla="*/ 67369 h 74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688" h="745564">
                <a:moveTo>
                  <a:pt x="0" y="67369"/>
                </a:moveTo>
                <a:cubicBezTo>
                  <a:pt x="0" y="30162"/>
                  <a:pt x="30162" y="0"/>
                  <a:pt x="67369" y="0"/>
                </a:cubicBezTo>
                <a:lnTo>
                  <a:pt x="606319" y="0"/>
                </a:lnTo>
                <a:cubicBezTo>
                  <a:pt x="643526" y="0"/>
                  <a:pt x="673688" y="30162"/>
                  <a:pt x="673688" y="67369"/>
                </a:cubicBezTo>
                <a:lnTo>
                  <a:pt x="673688" y="678195"/>
                </a:lnTo>
                <a:cubicBezTo>
                  <a:pt x="673688" y="715402"/>
                  <a:pt x="643526" y="745564"/>
                  <a:pt x="606319" y="745564"/>
                </a:cubicBezTo>
                <a:lnTo>
                  <a:pt x="67369" y="745564"/>
                </a:lnTo>
                <a:cubicBezTo>
                  <a:pt x="30162" y="745564"/>
                  <a:pt x="0" y="715402"/>
                  <a:pt x="0" y="678195"/>
                </a:cubicBezTo>
                <a:lnTo>
                  <a:pt x="0" y="67369"/>
                </a:lnTo>
                <a:close/>
              </a:path>
            </a:pathLst>
          </a:custGeom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5452" tIns="65452" rIns="65452" bIns="6545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latin typeface="Candara" panose="020E0502030303020204" pitchFamily="34" charset="0"/>
              </a:rPr>
              <a:t>Launch</a:t>
            </a:r>
          </a:p>
        </p:txBody>
      </p:sp>
      <p:sp>
        <p:nvSpPr>
          <p:cNvPr id="43" name="Freeform 42"/>
          <p:cNvSpPr/>
          <p:nvPr/>
        </p:nvSpPr>
        <p:spPr>
          <a:xfrm>
            <a:off x="4234067" y="3575089"/>
            <a:ext cx="332514" cy="294368"/>
          </a:xfrm>
          <a:custGeom>
            <a:avLst/>
            <a:gdLst>
              <a:gd name="connsiteX0" fmla="*/ 0 w 332514"/>
              <a:gd name="connsiteY0" fmla="*/ 58874 h 294368"/>
              <a:gd name="connsiteX1" fmla="*/ 185330 w 332514"/>
              <a:gd name="connsiteY1" fmla="*/ 58874 h 294368"/>
              <a:gd name="connsiteX2" fmla="*/ 185330 w 332514"/>
              <a:gd name="connsiteY2" fmla="*/ 0 h 294368"/>
              <a:gd name="connsiteX3" fmla="*/ 332514 w 332514"/>
              <a:gd name="connsiteY3" fmla="*/ 147184 h 294368"/>
              <a:gd name="connsiteX4" fmla="*/ 185330 w 332514"/>
              <a:gd name="connsiteY4" fmla="*/ 294368 h 294368"/>
              <a:gd name="connsiteX5" fmla="*/ 185330 w 332514"/>
              <a:gd name="connsiteY5" fmla="*/ 235494 h 294368"/>
              <a:gd name="connsiteX6" fmla="*/ 0 w 332514"/>
              <a:gd name="connsiteY6" fmla="*/ 235494 h 294368"/>
              <a:gd name="connsiteX7" fmla="*/ 0 w 332514"/>
              <a:gd name="connsiteY7" fmla="*/ 58874 h 294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514" h="294368">
                <a:moveTo>
                  <a:pt x="0" y="58874"/>
                </a:moveTo>
                <a:lnTo>
                  <a:pt x="185330" y="58874"/>
                </a:lnTo>
                <a:lnTo>
                  <a:pt x="185330" y="0"/>
                </a:lnTo>
                <a:lnTo>
                  <a:pt x="332514" y="147184"/>
                </a:lnTo>
                <a:lnTo>
                  <a:pt x="185330" y="294368"/>
                </a:lnTo>
                <a:lnTo>
                  <a:pt x="185330" y="235494"/>
                </a:lnTo>
                <a:lnTo>
                  <a:pt x="0" y="235494"/>
                </a:lnTo>
                <a:lnTo>
                  <a:pt x="0" y="58874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58874" rIns="88310" bIns="58874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00" dirty="0">
              <a:latin typeface="Candara" panose="020E0502030303020204" pitchFamily="34" charset="0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4555301" y="3349491"/>
            <a:ext cx="851733" cy="745564"/>
          </a:xfrm>
          <a:custGeom>
            <a:avLst/>
            <a:gdLst>
              <a:gd name="connsiteX0" fmla="*/ 0 w 851733"/>
              <a:gd name="connsiteY0" fmla="*/ 74556 h 745564"/>
              <a:gd name="connsiteX1" fmla="*/ 74556 w 851733"/>
              <a:gd name="connsiteY1" fmla="*/ 0 h 745564"/>
              <a:gd name="connsiteX2" fmla="*/ 777177 w 851733"/>
              <a:gd name="connsiteY2" fmla="*/ 0 h 745564"/>
              <a:gd name="connsiteX3" fmla="*/ 851733 w 851733"/>
              <a:gd name="connsiteY3" fmla="*/ 74556 h 745564"/>
              <a:gd name="connsiteX4" fmla="*/ 851733 w 851733"/>
              <a:gd name="connsiteY4" fmla="*/ 671008 h 745564"/>
              <a:gd name="connsiteX5" fmla="*/ 777177 w 851733"/>
              <a:gd name="connsiteY5" fmla="*/ 745564 h 745564"/>
              <a:gd name="connsiteX6" fmla="*/ 74556 w 851733"/>
              <a:gd name="connsiteY6" fmla="*/ 745564 h 745564"/>
              <a:gd name="connsiteX7" fmla="*/ 0 w 851733"/>
              <a:gd name="connsiteY7" fmla="*/ 671008 h 745564"/>
              <a:gd name="connsiteX8" fmla="*/ 0 w 851733"/>
              <a:gd name="connsiteY8" fmla="*/ 74556 h 74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1733" h="745564">
                <a:moveTo>
                  <a:pt x="0" y="74556"/>
                </a:moveTo>
                <a:cubicBezTo>
                  <a:pt x="0" y="33380"/>
                  <a:pt x="33380" y="0"/>
                  <a:pt x="74556" y="0"/>
                </a:cubicBezTo>
                <a:lnTo>
                  <a:pt x="777177" y="0"/>
                </a:lnTo>
                <a:cubicBezTo>
                  <a:pt x="818353" y="0"/>
                  <a:pt x="851733" y="33380"/>
                  <a:pt x="851733" y="74556"/>
                </a:cubicBezTo>
                <a:lnTo>
                  <a:pt x="851733" y="671008"/>
                </a:lnTo>
                <a:cubicBezTo>
                  <a:pt x="851733" y="712184"/>
                  <a:pt x="818353" y="745564"/>
                  <a:pt x="777177" y="745564"/>
                </a:cubicBezTo>
                <a:lnTo>
                  <a:pt x="74556" y="745564"/>
                </a:lnTo>
                <a:cubicBezTo>
                  <a:pt x="33380" y="745564"/>
                  <a:pt x="0" y="712184"/>
                  <a:pt x="0" y="671008"/>
                </a:cubicBezTo>
                <a:lnTo>
                  <a:pt x="0" y="74556"/>
                </a:lnTo>
                <a:close/>
              </a:path>
            </a:pathLst>
          </a:custGeom>
          <a:solidFill>
            <a:srgbClr val="FBCC05"/>
          </a:solidFill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7557" tIns="67557" rIns="67557" bIns="67557" numCol="1" spcCol="1270" anchor="ctr" anchorCtr="0">
            <a:noAutofit/>
          </a:bodyPr>
          <a:lstStyle/>
          <a:p>
            <a:pPr algn="ctr" defTabSz="533400">
              <a:spcBef>
                <a:spcPct val="0"/>
              </a:spcBef>
            </a:pPr>
            <a:r>
              <a:rPr lang="en-US" sz="1200" b="1" dirty="0">
                <a:latin typeface="Candara" panose="020E0502030303020204" pitchFamily="34" charset="0"/>
              </a:rPr>
              <a:t>Smart Start </a:t>
            </a:r>
          </a:p>
          <a:p>
            <a:pPr algn="ctr" defTabSz="533400">
              <a:spcBef>
                <a:spcPct val="0"/>
              </a:spcBef>
            </a:pPr>
            <a:r>
              <a:rPr lang="en-US" sz="1200" b="1" dirty="0">
                <a:latin typeface="Candara" panose="020E0502030303020204" pitchFamily="34" charset="0"/>
              </a:rPr>
              <a:t>(on site)</a:t>
            </a:r>
          </a:p>
        </p:txBody>
      </p:sp>
      <p:sp>
        <p:nvSpPr>
          <p:cNvPr id="45" name="Freeform 44"/>
          <p:cNvSpPr/>
          <p:nvPr/>
        </p:nvSpPr>
        <p:spPr>
          <a:xfrm rot="21594200">
            <a:off x="5417348" y="3574132"/>
            <a:ext cx="319084" cy="294368"/>
          </a:xfrm>
          <a:custGeom>
            <a:avLst/>
            <a:gdLst>
              <a:gd name="connsiteX0" fmla="*/ 0 w 319084"/>
              <a:gd name="connsiteY0" fmla="*/ 58874 h 294368"/>
              <a:gd name="connsiteX1" fmla="*/ 171900 w 319084"/>
              <a:gd name="connsiteY1" fmla="*/ 58874 h 294368"/>
              <a:gd name="connsiteX2" fmla="*/ 171900 w 319084"/>
              <a:gd name="connsiteY2" fmla="*/ 0 h 294368"/>
              <a:gd name="connsiteX3" fmla="*/ 319084 w 319084"/>
              <a:gd name="connsiteY3" fmla="*/ 147184 h 294368"/>
              <a:gd name="connsiteX4" fmla="*/ 171900 w 319084"/>
              <a:gd name="connsiteY4" fmla="*/ 294368 h 294368"/>
              <a:gd name="connsiteX5" fmla="*/ 171900 w 319084"/>
              <a:gd name="connsiteY5" fmla="*/ 235494 h 294368"/>
              <a:gd name="connsiteX6" fmla="*/ 0 w 319084"/>
              <a:gd name="connsiteY6" fmla="*/ 235494 h 294368"/>
              <a:gd name="connsiteX7" fmla="*/ 0 w 319084"/>
              <a:gd name="connsiteY7" fmla="*/ 58874 h 294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9084" h="294368">
                <a:moveTo>
                  <a:pt x="0" y="58874"/>
                </a:moveTo>
                <a:lnTo>
                  <a:pt x="171900" y="58874"/>
                </a:lnTo>
                <a:lnTo>
                  <a:pt x="171900" y="0"/>
                </a:lnTo>
                <a:lnTo>
                  <a:pt x="319084" y="147184"/>
                </a:lnTo>
                <a:lnTo>
                  <a:pt x="171900" y="294368"/>
                </a:lnTo>
                <a:lnTo>
                  <a:pt x="171900" y="235494"/>
                </a:lnTo>
                <a:lnTo>
                  <a:pt x="0" y="235494"/>
                </a:lnTo>
                <a:lnTo>
                  <a:pt x="0" y="58874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-1" tIns="58873" rIns="88310" bIns="58874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00" dirty="0">
              <a:latin typeface="Candara" panose="020E0502030303020204" pitchFamily="34" charset="0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5709942" y="3347746"/>
            <a:ext cx="667587" cy="745564"/>
          </a:xfrm>
          <a:custGeom>
            <a:avLst/>
            <a:gdLst>
              <a:gd name="connsiteX0" fmla="*/ 0 w 667587"/>
              <a:gd name="connsiteY0" fmla="*/ 66759 h 745564"/>
              <a:gd name="connsiteX1" fmla="*/ 66759 w 667587"/>
              <a:gd name="connsiteY1" fmla="*/ 0 h 745564"/>
              <a:gd name="connsiteX2" fmla="*/ 600828 w 667587"/>
              <a:gd name="connsiteY2" fmla="*/ 0 h 745564"/>
              <a:gd name="connsiteX3" fmla="*/ 667587 w 667587"/>
              <a:gd name="connsiteY3" fmla="*/ 66759 h 745564"/>
              <a:gd name="connsiteX4" fmla="*/ 667587 w 667587"/>
              <a:gd name="connsiteY4" fmla="*/ 678805 h 745564"/>
              <a:gd name="connsiteX5" fmla="*/ 600828 w 667587"/>
              <a:gd name="connsiteY5" fmla="*/ 745564 h 745564"/>
              <a:gd name="connsiteX6" fmla="*/ 66759 w 667587"/>
              <a:gd name="connsiteY6" fmla="*/ 745564 h 745564"/>
              <a:gd name="connsiteX7" fmla="*/ 0 w 667587"/>
              <a:gd name="connsiteY7" fmla="*/ 678805 h 745564"/>
              <a:gd name="connsiteX8" fmla="*/ 0 w 667587"/>
              <a:gd name="connsiteY8" fmla="*/ 66759 h 74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7587" h="745564">
                <a:moveTo>
                  <a:pt x="0" y="66759"/>
                </a:moveTo>
                <a:cubicBezTo>
                  <a:pt x="0" y="29889"/>
                  <a:pt x="29889" y="0"/>
                  <a:pt x="66759" y="0"/>
                </a:cubicBezTo>
                <a:lnTo>
                  <a:pt x="600828" y="0"/>
                </a:lnTo>
                <a:cubicBezTo>
                  <a:pt x="637698" y="0"/>
                  <a:pt x="667587" y="29889"/>
                  <a:pt x="667587" y="66759"/>
                </a:cubicBezTo>
                <a:lnTo>
                  <a:pt x="667587" y="678805"/>
                </a:lnTo>
                <a:cubicBezTo>
                  <a:pt x="667587" y="715675"/>
                  <a:pt x="637698" y="745564"/>
                  <a:pt x="600828" y="745564"/>
                </a:cubicBezTo>
                <a:lnTo>
                  <a:pt x="66759" y="745564"/>
                </a:lnTo>
                <a:cubicBezTo>
                  <a:pt x="29889" y="745564"/>
                  <a:pt x="0" y="715675"/>
                  <a:pt x="0" y="678805"/>
                </a:cubicBezTo>
                <a:lnTo>
                  <a:pt x="0" y="66759"/>
                </a:lnTo>
                <a:close/>
              </a:path>
            </a:pathLst>
          </a:custGeom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5273" tIns="65273" rIns="65273" bIns="65273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latin typeface="Candara" panose="020E0502030303020204" pitchFamily="34" charset="0"/>
              </a:rPr>
              <a:t>Session</a:t>
            </a:r>
            <a:r>
              <a:rPr lang="en-US" sz="1200" dirty="0">
                <a:latin typeface="Candara" panose="020E0502030303020204" pitchFamily="34" charset="0"/>
              </a:rPr>
              <a:t> I</a:t>
            </a:r>
          </a:p>
        </p:txBody>
      </p:sp>
      <p:sp>
        <p:nvSpPr>
          <p:cNvPr id="47" name="Freeform 46"/>
          <p:cNvSpPr/>
          <p:nvPr/>
        </p:nvSpPr>
        <p:spPr>
          <a:xfrm rot="16508">
            <a:off x="6408783" y="3576633"/>
            <a:ext cx="639571" cy="294368"/>
          </a:xfrm>
          <a:custGeom>
            <a:avLst/>
            <a:gdLst>
              <a:gd name="connsiteX0" fmla="*/ 0 w 639571"/>
              <a:gd name="connsiteY0" fmla="*/ 58874 h 294368"/>
              <a:gd name="connsiteX1" fmla="*/ 492387 w 639571"/>
              <a:gd name="connsiteY1" fmla="*/ 58874 h 294368"/>
              <a:gd name="connsiteX2" fmla="*/ 492387 w 639571"/>
              <a:gd name="connsiteY2" fmla="*/ 0 h 294368"/>
              <a:gd name="connsiteX3" fmla="*/ 639571 w 639571"/>
              <a:gd name="connsiteY3" fmla="*/ 147184 h 294368"/>
              <a:gd name="connsiteX4" fmla="*/ 492387 w 639571"/>
              <a:gd name="connsiteY4" fmla="*/ 294368 h 294368"/>
              <a:gd name="connsiteX5" fmla="*/ 492387 w 639571"/>
              <a:gd name="connsiteY5" fmla="*/ 235494 h 294368"/>
              <a:gd name="connsiteX6" fmla="*/ 0 w 639571"/>
              <a:gd name="connsiteY6" fmla="*/ 235494 h 294368"/>
              <a:gd name="connsiteX7" fmla="*/ 0 w 639571"/>
              <a:gd name="connsiteY7" fmla="*/ 58874 h 294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9571" h="294368">
                <a:moveTo>
                  <a:pt x="0" y="58874"/>
                </a:moveTo>
                <a:lnTo>
                  <a:pt x="492387" y="58874"/>
                </a:lnTo>
                <a:lnTo>
                  <a:pt x="492387" y="0"/>
                </a:lnTo>
                <a:lnTo>
                  <a:pt x="639571" y="147184"/>
                </a:lnTo>
                <a:lnTo>
                  <a:pt x="492387" y="294368"/>
                </a:lnTo>
                <a:lnTo>
                  <a:pt x="492387" y="235494"/>
                </a:lnTo>
                <a:lnTo>
                  <a:pt x="0" y="235494"/>
                </a:lnTo>
                <a:lnTo>
                  <a:pt x="0" y="58874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58874" rIns="88309" bIns="58873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00" dirty="0">
              <a:latin typeface="Candara" panose="020E0502030303020204" pitchFamily="34" charset="0"/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7059159" y="3354225"/>
            <a:ext cx="667587" cy="745564"/>
          </a:xfrm>
          <a:custGeom>
            <a:avLst/>
            <a:gdLst>
              <a:gd name="connsiteX0" fmla="*/ 0 w 667587"/>
              <a:gd name="connsiteY0" fmla="*/ 66759 h 745564"/>
              <a:gd name="connsiteX1" fmla="*/ 66759 w 667587"/>
              <a:gd name="connsiteY1" fmla="*/ 0 h 745564"/>
              <a:gd name="connsiteX2" fmla="*/ 600828 w 667587"/>
              <a:gd name="connsiteY2" fmla="*/ 0 h 745564"/>
              <a:gd name="connsiteX3" fmla="*/ 667587 w 667587"/>
              <a:gd name="connsiteY3" fmla="*/ 66759 h 745564"/>
              <a:gd name="connsiteX4" fmla="*/ 667587 w 667587"/>
              <a:gd name="connsiteY4" fmla="*/ 678805 h 745564"/>
              <a:gd name="connsiteX5" fmla="*/ 600828 w 667587"/>
              <a:gd name="connsiteY5" fmla="*/ 745564 h 745564"/>
              <a:gd name="connsiteX6" fmla="*/ 66759 w 667587"/>
              <a:gd name="connsiteY6" fmla="*/ 745564 h 745564"/>
              <a:gd name="connsiteX7" fmla="*/ 0 w 667587"/>
              <a:gd name="connsiteY7" fmla="*/ 678805 h 745564"/>
              <a:gd name="connsiteX8" fmla="*/ 0 w 667587"/>
              <a:gd name="connsiteY8" fmla="*/ 66759 h 74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7587" h="745564">
                <a:moveTo>
                  <a:pt x="0" y="66759"/>
                </a:moveTo>
                <a:cubicBezTo>
                  <a:pt x="0" y="29889"/>
                  <a:pt x="29889" y="0"/>
                  <a:pt x="66759" y="0"/>
                </a:cubicBezTo>
                <a:lnTo>
                  <a:pt x="600828" y="0"/>
                </a:lnTo>
                <a:cubicBezTo>
                  <a:pt x="637698" y="0"/>
                  <a:pt x="667587" y="29889"/>
                  <a:pt x="667587" y="66759"/>
                </a:cubicBezTo>
                <a:lnTo>
                  <a:pt x="667587" y="678805"/>
                </a:lnTo>
                <a:cubicBezTo>
                  <a:pt x="667587" y="715675"/>
                  <a:pt x="637698" y="745564"/>
                  <a:pt x="600828" y="745564"/>
                </a:cubicBezTo>
                <a:lnTo>
                  <a:pt x="66759" y="745564"/>
                </a:lnTo>
                <a:cubicBezTo>
                  <a:pt x="29889" y="745564"/>
                  <a:pt x="0" y="715675"/>
                  <a:pt x="0" y="678805"/>
                </a:cubicBezTo>
                <a:lnTo>
                  <a:pt x="0" y="66759"/>
                </a:lnTo>
                <a:close/>
              </a:path>
            </a:pathLst>
          </a:custGeom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5273" tIns="65273" rIns="65273" bIns="65273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latin typeface="Candara" panose="020E0502030303020204" pitchFamily="34" charset="0"/>
              </a:rPr>
              <a:t>Session</a:t>
            </a:r>
            <a:r>
              <a:rPr lang="en-US" sz="1200" dirty="0">
                <a:latin typeface="Candara" panose="020E0502030303020204" pitchFamily="34" charset="0"/>
              </a:rPr>
              <a:t> II</a:t>
            </a:r>
          </a:p>
        </p:txBody>
      </p:sp>
      <p:sp>
        <p:nvSpPr>
          <p:cNvPr id="49" name="Freeform 48"/>
          <p:cNvSpPr/>
          <p:nvPr/>
        </p:nvSpPr>
        <p:spPr>
          <a:xfrm rot="8071">
            <a:off x="7754460" y="3581509"/>
            <a:ext cx="712458" cy="294368"/>
          </a:xfrm>
          <a:custGeom>
            <a:avLst/>
            <a:gdLst>
              <a:gd name="connsiteX0" fmla="*/ 0 w 712458"/>
              <a:gd name="connsiteY0" fmla="*/ 58874 h 294368"/>
              <a:gd name="connsiteX1" fmla="*/ 565274 w 712458"/>
              <a:gd name="connsiteY1" fmla="*/ 58874 h 294368"/>
              <a:gd name="connsiteX2" fmla="*/ 565274 w 712458"/>
              <a:gd name="connsiteY2" fmla="*/ 0 h 294368"/>
              <a:gd name="connsiteX3" fmla="*/ 712458 w 712458"/>
              <a:gd name="connsiteY3" fmla="*/ 147184 h 294368"/>
              <a:gd name="connsiteX4" fmla="*/ 565274 w 712458"/>
              <a:gd name="connsiteY4" fmla="*/ 294368 h 294368"/>
              <a:gd name="connsiteX5" fmla="*/ 565274 w 712458"/>
              <a:gd name="connsiteY5" fmla="*/ 235494 h 294368"/>
              <a:gd name="connsiteX6" fmla="*/ 0 w 712458"/>
              <a:gd name="connsiteY6" fmla="*/ 235494 h 294368"/>
              <a:gd name="connsiteX7" fmla="*/ 0 w 712458"/>
              <a:gd name="connsiteY7" fmla="*/ 58874 h 294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2458" h="294368">
                <a:moveTo>
                  <a:pt x="0" y="58874"/>
                </a:moveTo>
                <a:lnTo>
                  <a:pt x="565274" y="58874"/>
                </a:lnTo>
                <a:lnTo>
                  <a:pt x="565274" y="0"/>
                </a:lnTo>
                <a:lnTo>
                  <a:pt x="712458" y="147184"/>
                </a:lnTo>
                <a:lnTo>
                  <a:pt x="565274" y="294368"/>
                </a:lnTo>
                <a:lnTo>
                  <a:pt x="565274" y="235494"/>
                </a:lnTo>
                <a:lnTo>
                  <a:pt x="0" y="235494"/>
                </a:lnTo>
                <a:lnTo>
                  <a:pt x="0" y="58874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-1" tIns="58873" rIns="88310" bIns="58874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00" dirty="0">
              <a:latin typeface="Candara" panose="020E0502030303020204" pitchFamily="34" charset="0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8472268" y="3357543"/>
            <a:ext cx="667587" cy="745564"/>
          </a:xfrm>
          <a:custGeom>
            <a:avLst/>
            <a:gdLst>
              <a:gd name="connsiteX0" fmla="*/ 0 w 667587"/>
              <a:gd name="connsiteY0" fmla="*/ 66759 h 745564"/>
              <a:gd name="connsiteX1" fmla="*/ 66759 w 667587"/>
              <a:gd name="connsiteY1" fmla="*/ 0 h 745564"/>
              <a:gd name="connsiteX2" fmla="*/ 600828 w 667587"/>
              <a:gd name="connsiteY2" fmla="*/ 0 h 745564"/>
              <a:gd name="connsiteX3" fmla="*/ 667587 w 667587"/>
              <a:gd name="connsiteY3" fmla="*/ 66759 h 745564"/>
              <a:gd name="connsiteX4" fmla="*/ 667587 w 667587"/>
              <a:gd name="connsiteY4" fmla="*/ 678805 h 745564"/>
              <a:gd name="connsiteX5" fmla="*/ 600828 w 667587"/>
              <a:gd name="connsiteY5" fmla="*/ 745564 h 745564"/>
              <a:gd name="connsiteX6" fmla="*/ 66759 w 667587"/>
              <a:gd name="connsiteY6" fmla="*/ 745564 h 745564"/>
              <a:gd name="connsiteX7" fmla="*/ 0 w 667587"/>
              <a:gd name="connsiteY7" fmla="*/ 678805 h 745564"/>
              <a:gd name="connsiteX8" fmla="*/ 0 w 667587"/>
              <a:gd name="connsiteY8" fmla="*/ 66759 h 74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7587" h="745564">
                <a:moveTo>
                  <a:pt x="0" y="66759"/>
                </a:moveTo>
                <a:cubicBezTo>
                  <a:pt x="0" y="29889"/>
                  <a:pt x="29889" y="0"/>
                  <a:pt x="66759" y="0"/>
                </a:cubicBezTo>
                <a:lnTo>
                  <a:pt x="600828" y="0"/>
                </a:lnTo>
                <a:cubicBezTo>
                  <a:pt x="637698" y="0"/>
                  <a:pt x="667587" y="29889"/>
                  <a:pt x="667587" y="66759"/>
                </a:cubicBezTo>
                <a:lnTo>
                  <a:pt x="667587" y="678805"/>
                </a:lnTo>
                <a:cubicBezTo>
                  <a:pt x="667587" y="715675"/>
                  <a:pt x="637698" y="745564"/>
                  <a:pt x="600828" y="745564"/>
                </a:cubicBezTo>
                <a:lnTo>
                  <a:pt x="66759" y="745564"/>
                </a:lnTo>
                <a:cubicBezTo>
                  <a:pt x="29889" y="745564"/>
                  <a:pt x="0" y="715675"/>
                  <a:pt x="0" y="678805"/>
                </a:cubicBezTo>
                <a:lnTo>
                  <a:pt x="0" y="66759"/>
                </a:lnTo>
                <a:close/>
              </a:path>
            </a:pathLst>
          </a:custGeom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5273" tIns="65273" rIns="65273" bIns="65273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latin typeface="Candara" panose="020E0502030303020204" pitchFamily="34" charset="0"/>
              </a:rPr>
              <a:t>Session</a:t>
            </a:r>
            <a:r>
              <a:rPr lang="en-US" sz="1200" dirty="0">
                <a:latin typeface="Candara" panose="020E0502030303020204" pitchFamily="34" charset="0"/>
              </a:rPr>
              <a:t> III</a:t>
            </a:r>
          </a:p>
        </p:txBody>
      </p:sp>
      <p:sp>
        <p:nvSpPr>
          <p:cNvPr id="51" name="Freeform 50"/>
          <p:cNvSpPr/>
          <p:nvPr/>
        </p:nvSpPr>
        <p:spPr>
          <a:xfrm rot="13897">
            <a:off x="9138333" y="3585693"/>
            <a:ext cx="625200" cy="294368"/>
          </a:xfrm>
          <a:custGeom>
            <a:avLst/>
            <a:gdLst>
              <a:gd name="connsiteX0" fmla="*/ 0 w 265004"/>
              <a:gd name="connsiteY0" fmla="*/ 58874 h 294368"/>
              <a:gd name="connsiteX1" fmla="*/ 132502 w 265004"/>
              <a:gd name="connsiteY1" fmla="*/ 58874 h 294368"/>
              <a:gd name="connsiteX2" fmla="*/ 132502 w 265004"/>
              <a:gd name="connsiteY2" fmla="*/ 0 h 294368"/>
              <a:gd name="connsiteX3" fmla="*/ 265004 w 265004"/>
              <a:gd name="connsiteY3" fmla="*/ 147184 h 294368"/>
              <a:gd name="connsiteX4" fmla="*/ 132502 w 265004"/>
              <a:gd name="connsiteY4" fmla="*/ 294368 h 294368"/>
              <a:gd name="connsiteX5" fmla="*/ 132502 w 265004"/>
              <a:gd name="connsiteY5" fmla="*/ 235494 h 294368"/>
              <a:gd name="connsiteX6" fmla="*/ 0 w 265004"/>
              <a:gd name="connsiteY6" fmla="*/ 235494 h 294368"/>
              <a:gd name="connsiteX7" fmla="*/ 0 w 265004"/>
              <a:gd name="connsiteY7" fmla="*/ 58874 h 294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5004" h="294368">
                <a:moveTo>
                  <a:pt x="0" y="58874"/>
                </a:moveTo>
                <a:lnTo>
                  <a:pt x="132502" y="58874"/>
                </a:lnTo>
                <a:lnTo>
                  <a:pt x="132502" y="0"/>
                </a:lnTo>
                <a:lnTo>
                  <a:pt x="265004" y="147184"/>
                </a:lnTo>
                <a:lnTo>
                  <a:pt x="132502" y="294368"/>
                </a:lnTo>
                <a:lnTo>
                  <a:pt x="132502" y="235494"/>
                </a:lnTo>
                <a:lnTo>
                  <a:pt x="0" y="235494"/>
                </a:lnTo>
                <a:lnTo>
                  <a:pt x="0" y="58874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-1" tIns="58873" rIns="79501" bIns="58874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00" dirty="0">
              <a:latin typeface="Candara" panose="020E0502030303020204" pitchFamily="34" charset="0"/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9749834" y="3361323"/>
            <a:ext cx="746852" cy="745564"/>
          </a:xfrm>
          <a:custGeom>
            <a:avLst/>
            <a:gdLst>
              <a:gd name="connsiteX0" fmla="*/ 0 w 746852"/>
              <a:gd name="connsiteY0" fmla="*/ 74556 h 745564"/>
              <a:gd name="connsiteX1" fmla="*/ 74556 w 746852"/>
              <a:gd name="connsiteY1" fmla="*/ 0 h 745564"/>
              <a:gd name="connsiteX2" fmla="*/ 672296 w 746852"/>
              <a:gd name="connsiteY2" fmla="*/ 0 h 745564"/>
              <a:gd name="connsiteX3" fmla="*/ 746852 w 746852"/>
              <a:gd name="connsiteY3" fmla="*/ 74556 h 745564"/>
              <a:gd name="connsiteX4" fmla="*/ 746852 w 746852"/>
              <a:gd name="connsiteY4" fmla="*/ 671008 h 745564"/>
              <a:gd name="connsiteX5" fmla="*/ 672296 w 746852"/>
              <a:gd name="connsiteY5" fmla="*/ 745564 h 745564"/>
              <a:gd name="connsiteX6" fmla="*/ 74556 w 746852"/>
              <a:gd name="connsiteY6" fmla="*/ 745564 h 745564"/>
              <a:gd name="connsiteX7" fmla="*/ 0 w 746852"/>
              <a:gd name="connsiteY7" fmla="*/ 671008 h 745564"/>
              <a:gd name="connsiteX8" fmla="*/ 0 w 746852"/>
              <a:gd name="connsiteY8" fmla="*/ 74556 h 74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6852" h="745564">
                <a:moveTo>
                  <a:pt x="0" y="74556"/>
                </a:moveTo>
                <a:cubicBezTo>
                  <a:pt x="0" y="33380"/>
                  <a:pt x="33380" y="0"/>
                  <a:pt x="74556" y="0"/>
                </a:cubicBezTo>
                <a:lnTo>
                  <a:pt x="672296" y="0"/>
                </a:lnTo>
                <a:cubicBezTo>
                  <a:pt x="713472" y="0"/>
                  <a:pt x="746852" y="33380"/>
                  <a:pt x="746852" y="74556"/>
                </a:cubicBezTo>
                <a:lnTo>
                  <a:pt x="746852" y="671008"/>
                </a:lnTo>
                <a:cubicBezTo>
                  <a:pt x="746852" y="712184"/>
                  <a:pt x="713472" y="745564"/>
                  <a:pt x="672296" y="745564"/>
                </a:cubicBezTo>
                <a:lnTo>
                  <a:pt x="74556" y="745564"/>
                </a:lnTo>
                <a:cubicBezTo>
                  <a:pt x="33380" y="745564"/>
                  <a:pt x="0" y="712184"/>
                  <a:pt x="0" y="671008"/>
                </a:cubicBezTo>
                <a:lnTo>
                  <a:pt x="0" y="74556"/>
                </a:lnTo>
                <a:close/>
              </a:path>
            </a:pathLst>
          </a:custGeom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7557" tIns="67557" rIns="67557" bIns="6755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latin typeface="Candara" panose="020E0502030303020204" pitchFamily="34" charset="0"/>
              </a:rPr>
              <a:t>Final Report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02505" y="3040208"/>
            <a:ext cx="718466" cy="2539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Candara" panose="020E0502030303020204" pitchFamily="34" charset="0"/>
              </a:rPr>
              <a:t>2 Months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43019" y="3027632"/>
            <a:ext cx="710451" cy="2539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Candara" panose="020E0502030303020204" pitchFamily="34" charset="0"/>
              </a:rPr>
              <a:t>2 months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41487" y="3040940"/>
            <a:ext cx="710451" cy="2539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Candara" panose="020E0502030303020204" pitchFamily="34" charset="0"/>
              </a:rPr>
              <a:t>2 months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49401" y="3040940"/>
            <a:ext cx="663964" cy="2539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Candara" panose="020E0502030303020204" pitchFamily="34" charset="0"/>
              </a:rPr>
              <a:t>1 Month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863600" y="513809"/>
            <a:ext cx="10490200" cy="1270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Quality Improvement Collaborative Overview: Program Delivery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6096000" y="4231508"/>
            <a:ext cx="4175976" cy="1226477"/>
            <a:chOff x="1583379" y="5323328"/>
            <a:chExt cx="4175976" cy="1226477"/>
          </a:xfrm>
        </p:grpSpPr>
        <p:grpSp>
          <p:nvGrpSpPr>
            <p:cNvPr id="18" name="Group 17"/>
            <p:cNvGrpSpPr/>
            <p:nvPr/>
          </p:nvGrpSpPr>
          <p:grpSpPr>
            <a:xfrm>
              <a:off x="1583379" y="5323328"/>
              <a:ext cx="4175976" cy="1226477"/>
              <a:chOff x="1583379" y="5310254"/>
              <a:chExt cx="1476558" cy="1226477"/>
            </a:xfrm>
            <a:solidFill>
              <a:srgbClr val="FFFF00"/>
            </a:solidFill>
          </p:grpSpPr>
          <p:graphicFrame>
            <p:nvGraphicFramePr>
              <p:cNvPr id="14" name="Diagram 13"/>
              <p:cNvGraphicFramePr/>
              <p:nvPr/>
            </p:nvGraphicFramePr>
            <p:xfrm>
              <a:off x="1583379" y="5313874"/>
              <a:ext cx="526106" cy="1200329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aphicFrame>
            <p:nvGraphicFramePr>
              <p:cNvPr id="36" name="Diagram 35"/>
              <p:cNvGraphicFramePr/>
              <p:nvPr/>
            </p:nvGraphicFramePr>
            <p:xfrm>
              <a:off x="2058605" y="5310254"/>
              <a:ext cx="526106" cy="1200329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  <p:graphicFrame>
            <p:nvGraphicFramePr>
              <p:cNvPr id="37" name="Diagram 36"/>
              <p:cNvGraphicFramePr/>
              <p:nvPr/>
            </p:nvGraphicFramePr>
            <p:xfrm>
              <a:off x="2533831" y="5336402"/>
              <a:ext cx="526106" cy="1200329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3" r:lo="rId14" r:qs="rId15" r:cs="rId16"/>
              </a:graphicData>
            </a:graphic>
          </p:graphicFrame>
        </p:grpSp>
        <p:sp>
          <p:nvSpPr>
            <p:cNvPr id="17" name="TextBox 16"/>
            <p:cNvSpPr txBox="1"/>
            <p:nvPr/>
          </p:nvSpPr>
          <p:spPr>
            <a:xfrm>
              <a:off x="1832114" y="5755958"/>
              <a:ext cx="117211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bg1"/>
                  </a:solidFill>
                  <a:latin typeface="Candara" panose="020E0502030303020204" pitchFamily="34" charset="0"/>
                </a:rPr>
                <a:t>Action Period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205197" y="5755958"/>
              <a:ext cx="117211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bg1"/>
                  </a:solidFill>
                  <a:latin typeface="Candara" panose="020E0502030303020204" pitchFamily="34" charset="0"/>
                </a:rPr>
                <a:t>Action Period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546414" y="5755958"/>
              <a:ext cx="117211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bg1"/>
                  </a:solidFill>
                  <a:latin typeface="Candara" panose="020E0502030303020204" pitchFamily="34" charset="0"/>
                </a:rPr>
                <a:t>Action Period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863600" y="5753100"/>
            <a:ext cx="1049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Introductory Webinar </a:t>
            </a:r>
            <a:r>
              <a:rPr lang="en-US" dirty="0"/>
              <a:t>– Stakeholder sensitization and project planning</a:t>
            </a:r>
          </a:p>
          <a:p>
            <a:r>
              <a:rPr lang="en-US" b="1" dirty="0"/>
              <a:t>Smart Start </a:t>
            </a:r>
            <a:r>
              <a:rPr lang="en-US" dirty="0"/>
              <a:t>– 2-day facility-based process mapping and development of project outline, done at each  site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994B67-1DE9-4EE3-86E2-BA91734E5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E5468-A81E-4329-B64F-73632109A5A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6417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lge Scherlund's eLearning News: CompetencyWorks Report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66" y="1699318"/>
            <a:ext cx="2040631" cy="1142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5568" y="1681984"/>
            <a:ext cx="756671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Conducted prior to the first Smart Start Session to: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/>
              <a:t>Sensitize &amp; engage stakeholders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/>
              <a:t>Orient teams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/>
              <a:t>Complete planning and preparation to ensure readiness before Smart Start &amp; Learning Sessions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952797" y="313111"/>
            <a:ext cx="62698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Introductory Webinar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9673" y="3144521"/>
            <a:ext cx="2623026" cy="175432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Target Audience: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In country leadership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Ministry of Health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Implementing Partners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Faculty/coaches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Facility teams</a:t>
            </a:r>
          </a:p>
        </p:txBody>
      </p:sp>
    </p:spTree>
    <p:extLst>
      <p:ext uri="{BB962C8B-B14F-4D97-AF65-F5344CB8AC3E}">
        <p14:creationId xmlns:p14="http://schemas.microsoft.com/office/powerpoint/2010/main" val="22806831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635" y="443004"/>
            <a:ext cx="10515600" cy="9503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/>
              <a:t>Smart Start: 2-Day On-Site Session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34119" y="2829151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43001" y="2049492"/>
            <a:ext cx="661851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/>
              <a:t>Expected Outcomes</a:t>
            </a:r>
            <a:r>
              <a:rPr lang="en-US" sz="2800" b="1" dirty="0"/>
              <a:t>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b="1" dirty="0"/>
              <a:t>Process mapping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Opportunities for Improvement (OFI)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Project Outline: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400" dirty="0"/>
              <a:t>Project scope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400" dirty="0"/>
              <a:t>Problem Statement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400" dirty="0"/>
              <a:t>Aim statement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400" dirty="0"/>
              <a:t>Measures and data collection plan/tools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Action and communication plans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30243" y="2049492"/>
            <a:ext cx="374729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/>
              <a:t>Purpose: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To set the site up for successful project implementation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To standardize mentorship practice by different coaches across all project sites</a:t>
            </a:r>
          </a:p>
        </p:txBody>
      </p:sp>
    </p:spTree>
    <p:extLst>
      <p:ext uri="{BB962C8B-B14F-4D97-AF65-F5344CB8AC3E}">
        <p14:creationId xmlns:p14="http://schemas.microsoft.com/office/powerpoint/2010/main" val="20752471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D2DE935-96B3-3545-9032-839E97BE9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3" y="4040723"/>
            <a:ext cx="2679440" cy="2008823"/>
          </a:xfrm>
          <a:prstGeom prst="rect">
            <a:avLst/>
          </a:prstGeom>
          <a:ln w="25400" cmpd="sng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400631"/>
            <a:ext cx="10515600" cy="101103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Smart Start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193" y="1401505"/>
          <a:ext cx="10515606" cy="2334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475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Day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#1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4907" marR="949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Day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#2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4907" marR="94907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441"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/>
                        <a:t>Orientation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/>
                        <a:t>Process Mapping Current State (Conference Room)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dirty="0"/>
                    </a:p>
                  </a:txBody>
                  <a:tcPr marL="94907" marR="94907"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charset="0"/>
                        <a:buChar char="•"/>
                      </a:pPr>
                      <a:r>
                        <a:rPr lang="en-US" dirty="0"/>
                        <a:t>Identify /</a:t>
                      </a:r>
                      <a:r>
                        <a:rPr lang="en-US" baseline="0" dirty="0"/>
                        <a:t> Prioritize </a:t>
                      </a:r>
                      <a:r>
                        <a:rPr lang="en-US" dirty="0"/>
                        <a:t>Opportunities For Improvement (OFI) </a:t>
                      </a:r>
                    </a:p>
                    <a:p>
                      <a:pPr marL="285750" lvl="0" indent="-285750">
                        <a:buFont typeface="Arial" charset="0"/>
                        <a:buChar char="•"/>
                      </a:pPr>
                      <a:r>
                        <a:rPr lang="en-US" dirty="0"/>
                        <a:t>Problem Statement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 marL="94907" marR="9490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4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Process Mapping @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Site - Go and See </a:t>
                      </a:r>
                    </a:p>
                    <a:p>
                      <a:endParaRPr lang="en-US" dirty="0"/>
                    </a:p>
                  </a:txBody>
                  <a:tcPr marL="94907" marR="94907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baseline="0" dirty="0"/>
                        <a:t>Pro</a:t>
                      </a:r>
                      <a:r>
                        <a:rPr lang="en-US" dirty="0"/>
                        <a:t>ject Implementation</a:t>
                      </a:r>
                      <a:r>
                        <a:rPr lang="en-US" baseline="0" dirty="0"/>
                        <a:t> </a:t>
                      </a:r>
                      <a:r>
                        <a:rPr lang="mr-IN" baseline="0" dirty="0"/>
                        <a:t>–</a:t>
                      </a:r>
                      <a:r>
                        <a:rPr lang="en-US" baseline="0" dirty="0"/>
                        <a:t> Outline &amp; Action Plan</a:t>
                      </a:r>
                      <a:endParaRPr lang="en-US" dirty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/>
                        <a:t>Project</a:t>
                      </a:r>
                      <a:r>
                        <a:rPr lang="en-US" baseline="0" dirty="0"/>
                        <a:t> Communication</a:t>
                      </a:r>
                      <a:endParaRPr lang="en-US" dirty="0"/>
                    </a:p>
                  </a:txBody>
                  <a:tcPr marL="94907" marR="9490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2146953B-CD31-164C-9E31-406B9B5AF0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369" y="4040723"/>
            <a:ext cx="2678430" cy="2008823"/>
          </a:xfrm>
          <a:prstGeom prst="rect">
            <a:avLst/>
          </a:prstGeom>
          <a:ln w="25400" cmpd="sng">
            <a:solidFill>
              <a:schemeClr val="tx1"/>
            </a:solidFill>
          </a:ln>
        </p:spPr>
      </p:pic>
      <p:pic>
        <p:nvPicPr>
          <p:cNvPr id="10" name="Picture 3" descr="C:\Users\Dudu DIJ\AppData\Local\Microsoft\Windows\Temporary Internet Files\Content.Word\WP_20150615_017.jpg">
            <a:extLst>
              <a:ext uri="{FF2B5EF4-FFF2-40B4-BE49-F238E27FC236}">
                <a16:creationId xmlns:a16="http://schemas.microsoft.com/office/drawing/2014/main" id="{A132B63A-4F02-0048-9B84-E03F3E662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538" y="4040723"/>
            <a:ext cx="2679926" cy="249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7614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49775" y="335280"/>
          <a:ext cx="10515600" cy="627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63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25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34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66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40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Introductory</a:t>
                      </a:r>
                      <a:r>
                        <a:rPr lang="en-US" sz="1600" baseline="0" dirty="0"/>
                        <a:t> Webinar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Smart Start: </a:t>
                      </a:r>
                    </a:p>
                    <a:p>
                      <a:pPr algn="ctr"/>
                      <a:r>
                        <a:rPr lang="en-US" sz="1600" dirty="0"/>
                        <a:t>2-Day On-Site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Learning Session 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Learning Session #2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Learning Session #3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CONTENT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Quality Improvement Primer </a:t>
                      </a:r>
                      <a:r>
                        <a:rPr lang="en-US" sz="1600" dirty="0"/>
                        <a:t>- 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/>
                        <a:t>Guiding Principles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/>
                        <a:t>DMAIC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/>
                        <a:t>Model for Improvement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sz="1600" dirty="0"/>
                    </a:p>
                    <a:p>
                      <a:r>
                        <a:rPr lang="en-US" sz="1600" b="1" dirty="0"/>
                        <a:t>Data/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dirty="0"/>
                        <a:t>Measurement Overview</a:t>
                      </a:r>
                    </a:p>
                    <a:p>
                      <a:endParaRPr lang="en-US" sz="1600" b="1" dirty="0"/>
                    </a:p>
                    <a:p>
                      <a:r>
                        <a:rPr lang="en-US" sz="1600" b="1" dirty="0"/>
                        <a:t>Stakeholder Analysis</a:t>
                      </a:r>
                    </a:p>
                    <a:p>
                      <a:endParaRPr lang="en-US" sz="1600" b="1" dirty="0"/>
                    </a:p>
                    <a:p>
                      <a:r>
                        <a:rPr lang="en-US" sz="1600" b="1" dirty="0"/>
                        <a:t>Team Formation</a:t>
                      </a:r>
                    </a:p>
                    <a:p>
                      <a:endParaRPr lang="en-US" sz="1600" b="1" dirty="0"/>
                    </a:p>
                    <a:p>
                      <a:r>
                        <a:rPr lang="en-US" sz="1600" b="1" dirty="0"/>
                        <a:t>Planning for Smart Start / Process Mapping</a:t>
                      </a:r>
                    </a:p>
                    <a:p>
                      <a:r>
                        <a:rPr lang="en-US" sz="16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DEFINE / MEASURE</a:t>
                      </a:r>
                    </a:p>
                    <a:p>
                      <a:r>
                        <a:rPr lang="en-US" sz="1600" b="1" dirty="0"/>
                        <a:t>Process Mapping</a:t>
                      </a:r>
                    </a:p>
                    <a:p>
                      <a:endParaRPr lang="en-US" sz="1600" b="0" dirty="0"/>
                    </a:p>
                    <a:p>
                      <a:r>
                        <a:rPr lang="en-US" sz="1600" b="1" dirty="0"/>
                        <a:t>Brainstorming / Affinity Diagram</a:t>
                      </a:r>
                    </a:p>
                    <a:p>
                      <a:endParaRPr lang="en-US" sz="1600" b="1" dirty="0"/>
                    </a:p>
                    <a:p>
                      <a:r>
                        <a:rPr lang="en-US" sz="1600" b="1" dirty="0"/>
                        <a:t>Prioritize Opportunities for Improvement (OFIs)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/>
                        <a:t>Impact/Effort Grid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sz="1600" dirty="0"/>
                    </a:p>
                    <a:p>
                      <a:r>
                        <a:rPr lang="en-US" sz="1600" b="1" dirty="0"/>
                        <a:t>Project Outline</a:t>
                      </a:r>
                      <a:endParaRPr lang="en-US" sz="1600" b="1" baseline="0" dirty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/>
                        <a:t>Problem Statement</a:t>
                      </a:r>
                      <a:r>
                        <a:rPr lang="en-US" sz="1600" baseline="0" dirty="0"/>
                        <a:t> 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/>
                        <a:t>Scope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/>
                        <a:t>Aim Statement / Metric</a:t>
                      </a:r>
                    </a:p>
                    <a:p>
                      <a:endParaRPr lang="en-US" sz="1600" b="1" dirty="0"/>
                    </a:p>
                    <a:p>
                      <a:r>
                        <a:rPr lang="en-US" sz="1600" b="1" dirty="0"/>
                        <a:t>Elevator Speech</a:t>
                      </a:r>
                    </a:p>
                    <a:p>
                      <a:endParaRPr lang="en-US" sz="1600" b="1" dirty="0"/>
                    </a:p>
                    <a:p>
                      <a:r>
                        <a:rPr lang="en-US" sz="1600" b="1" dirty="0"/>
                        <a:t>Action Plan</a:t>
                      </a:r>
                    </a:p>
                    <a:p>
                      <a:endParaRPr lang="en-US" sz="1600" b="1" dirty="0"/>
                    </a:p>
                    <a:p>
                      <a:r>
                        <a:rPr lang="en-US" sz="1600" b="1" dirty="0"/>
                        <a:t>Communication Plan</a:t>
                      </a:r>
                    </a:p>
                    <a:p>
                      <a:r>
                        <a:rPr lang="en-US" sz="16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Quality</a:t>
                      </a:r>
                      <a:r>
                        <a:rPr lang="en-US" sz="1600" b="1" baseline="0" dirty="0"/>
                        <a:t> Improvement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600" b="0" dirty="0"/>
                        <a:t>Review Smart Start Outputs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600" b="0" dirty="0"/>
                        <a:t>PDCA Overview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lang="en-US" sz="1600" b="1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Project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Mgmt.</a:t>
                      </a:r>
                    </a:p>
                    <a:p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Change Mgmt.</a:t>
                      </a:r>
                    </a:p>
                    <a:p>
                      <a:endParaRPr lang="en-US" sz="1600" b="1" dirty="0"/>
                    </a:p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Voice of Customer</a:t>
                      </a:r>
                    </a:p>
                    <a:p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Critical to Quality</a:t>
                      </a:r>
                    </a:p>
                    <a:p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Data/Measurement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ANALYZE</a:t>
                      </a:r>
                      <a:r>
                        <a:rPr lang="en-US" sz="1600" b="1" dirty="0"/>
                        <a:t> </a:t>
                      </a:r>
                    </a:p>
                    <a:p>
                      <a:r>
                        <a:rPr lang="en-US" sz="1600" b="1" dirty="0"/>
                        <a:t>5</a:t>
                      </a:r>
                      <a:r>
                        <a:rPr lang="en-US" sz="1600" b="1" baseline="0" dirty="0"/>
                        <a:t> Whys, Cause &amp; Effect Diagram, Pareto</a:t>
                      </a:r>
                      <a:r>
                        <a:rPr lang="en-US" sz="1600" dirty="0"/>
                        <a:t> </a:t>
                      </a:r>
                      <a:r>
                        <a:rPr lang="en-US" sz="1600" b="1" dirty="0"/>
                        <a:t>Diagram, Spaghetti Diagram, Run Charts/Control Charts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IMPROVE</a:t>
                      </a:r>
                      <a:r>
                        <a:rPr lang="en-US" sz="1600" dirty="0"/>
                        <a:t> </a:t>
                      </a:r>
                      <a:r>
                        <a:rPr lang="en-US" sz="1600" b="1" dirty="0"/>
                        <a:t>Simulation</a:t>
                      </a:r>
                      <a:endParaRPr lang="en-US" sz="1600" b="0" dirty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/>
                        <a:t>Before/After</a:t>
                      </a:r>
                    </a:p>
                    <a:p>
                      <a:endParaRPr lang="en-US" sz="1600" b="1" dirty="0"/>
                    </a:p>
                    <a:p>
                      <a:r>
                        <a:rPr lang="en-US" sz="1600" b="1" dirty="0"/>
                        <a:t>PDCA / Small Test of Change</a:t>
                      </a:r>
                    </a:p>
                    <a:p>
                      <a:endParaRPr lang="en-US" sz="1600" b="1" dirty="0"/>
                    </a:p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Lean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5S</a:t>
                      </a:r>
                      <a:endParaRPr lang="en-US" sz="1600" b="0" dirty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="0" dirty="0"/>
                        <a:t>Visual Management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="0" dirty="0"/>
                        <a:t>Physical Layout</a:t>
                      </a:r>
                    </a:p>
                    <a:p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Standardized Work</a:t>
                      </a:r>
                    </a:p>
                    <a:p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Future State Process Map</a:t>
                      </a:r>
                    </a:p>
                    <a:p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Data Display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CONTROL</a:t>
                      </a:r>
                    </a:p>
                    <a:p>
                      <a:r>
                        <a:rPr lang="en-US" sz="1600" b="1" dirty="0"/>
                        <a:t>Process Owner Transfer</a:t>
                      </a:r>
                    </a:p>
                    <a:p>
                      <a:endParaRPr lang="en-US" sz="1600" dirty="0"/>
                    </a:p>
                    <a:p>
                      <a:r>
                        <a:rPr lang="en-US" sz="1600" b="1" dirty="0"/>
                        <a:t>Control Plan</a:t>
                      </a:r>
                    </a:p>
                    <a:p>
                      <a:endParaRPr lang="en-US" sz="1600" dirty="0"/>
                    </a:p>
                    <a:p>
                      <a:r>
                        <a:rPr lang="en-US" sz="1600" b="1" dirty="0"/>
                        <a:t>Result Communication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/>
                        <a:t>Final Report</a:t>
                      </a:r>
                      <a:endParaRPr lang="en-US" sz="1600" baseline="0" dirty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/>
                        <a:t>Storyboard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Presentation</a:t>
                      </a:r>
                    </a:p>
                    <a:p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600" b="1" dirty="0"/>
                        <a:t>Spread Best Practices</a:t>
                      </a:r>
                    </a:p>
                    <a:p>
                      <a:endParaRPr lang="en-US" sz="1600" b="1" dirty="0"/>
                    </a:p>
                    <a:p>
                      <a:r>
                        <a:rPr lang="en-US" sz="1600" b="1" dirty="0"/>
                        <a:t>Celebrate Success</a:t>
                      </a:r>
                    </a:p>
                    <a:p>
                      <a:endParaRPr lang="en-US" sz="1600" b="1" dirty="0"/>
                    </a:p>
                    <a:p>
                      <a:r>
                        <a:rPr lang="en-US" sz="1600" b="1" dirty="0"/>
                        <a:t>Additional Tools</a:t>
                      </a:r>
                      <a:endParaRPr lang="en-US" sz="1600" b="1" baseline="0" dirty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Chart Review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/>
                        <a:t>Avoiding Pitfalls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Donut 1">
            <a:extLst>
              <a:ext uri="{FF2B5EF4-FFF2-40B4-BE49-F238E27FC236}">
                <a16:creationId xmlns:a16="http://schemas.microsoft.com/office/drawing/2014/main" id="{0C658F65-F584-ED4A-9EE5-56433467159C}"/>
              </a:ext>
            </a:extLst>
          </p:cNvPr>
          <p:cNvSpPr/>
          <p:nvPr/>
        </p:nvSpPr>
        <p:spPr>
          <a:xfrm>
            <a:off x="5167744" y="0"/>
            <a:ext cx="3048001" cy="6858000"/>
          </a:xfrm>
          <a:prstGeom prst="donut">
            <a:avLst>
              <a:gd name="adj" fmla="val 361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5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/>
              <a:t>                      </a:t>
            </a:r>
            <a:r>
              <a:rPr lang="en-US" sz="9600" dirty="0"/>
              <a:t>WHY</a:t>
            </a:r>
          </a:p>
        </p:txBody>
      </p:sp>
    </p:spTree>
    <p:extLst>
      <p:ext uri="{BB962C8B-B14F-4D97-AF65-F5344CB8AC3E}">
        <p14:creationId xmlns:p14="http://schemas.microsoft.com/office/powerpoint/2010/main" val="45958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4415118" cy="2098157"/>
          </a:xfrm>
        </p:spPr>
        <p:txBody>
          <a:bodyPr>
            <a:normAutofit fontScale="90000"/>
          </a:bodyPr>
          <a:lstStyle/>
          <a:p>
            <a:r>
              <a:rPr lang="en-US" dirty="0"/>
              <a:t>After each training session:</a:t>
            </a:r>
            <a:br>
              <a:rPr lang="en-US" dirty="0"/>
            </a:br>
            <a:r>
              <a:rPr lang="en-US" dirty="0"/>
              <a:t>Accountability and Follow-Up</a:t>
            </a:r>
          </a:p>
        </p:txBody>
      </p:sp>
      <p:sp>
        <p:nvSpPr>
          <p:cNvPr id="4" name="Curved Down Ribbon 3"/>
          <p:cNvSpPr/>
          <p:nvPr/>
        </p:nvSpPr>
        <p:spPr>
          <a:xfrm>
            <a:off x="1110663" y="3579373"/>
            <a:ext cx="2563905" cy="2336740"/>
          </a:xfrm>
          <a:prstGeom prst="ellipseRibbon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Site Visits</a:t>
            </a:r>
          </a:p>
          <a:p>
            <a:pPr algn="ctr"/>
            <a:r>
              <a:rPr lang="en-US" dirty="0"/>
              <a:t>Phone Calls</a:t>
            </a:r>
          </a:p>
          <a:p>
            <a:pPr algn="ctr"/>
            <a:r>
              <a:rPr lang="en-US" dirty="0"/>
              <a:t>Mentoring</a:t>
            </a:r>
          </a:p>
          <a:p>
            <a:pPr algn="ctr"/>
            <a:r>
              <a:rPr lang="en-US" dirty="0"/>
              <a:t>Coaching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4167032" y="2463281"/>
            <a:ext cx="1720475" cy="988826"/>
          </a:xfrm>
          <a:prstGeom prst="wedgeRoundRectCallout">
            <a:avLst>
              <a:gd name="adj1" fmla="val -20833"/>
              <a:gd name="adj2" fmla="val 84141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Focus on Project Follow-up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D3D8D9-C2CC-9646-A100-3921E05DD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275" y="23107"/>
            <a:ext cx="4846643" cy="6858000"/>
          </a:xfrm>
          <a:prstGeom prst="rect">
            <a:avLst/>
          </a:prstGeom>
        </p:spPr>
      </p:pic>
      <p:sp>
        <p:nvSpPr>
          <p:cNvPr id="7" name="Punched Tape 6">
            <a:extLst>
              <a:ext uri="{FF2B5EF4-FFF2-40B4-BE49-F238E27FC236}">
                <a16:creationId xmlns:a16="http://schemas.microsoft.com/office/drawing/2014/main" id="{92EFBA38-293B-FC4E-838C-61B479A438CA}"/>
              </a:ext>
            </a:extLst>
          </p:cNvPr>
          <p:cNvSpPr/>
          <p:nvPr/>
        </p:nvSpPr>
        <p:spPr>
          <a:xfrm>
            <a:off x="7674796" y="1674688"/>
            <a:ext cx="3020602" cy="1777419"/>
          </a:xfrm>
          <a:prstGeom prst="flowChartPunchedTap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Site Visit Checklist</a:t>
            </a:r>
          </a:p>
        </p:txBody>
      </p:sp>
    </p:spTree>
    <p:extLst>
      <p:ext uri="{BB962C8B-B14F-4D97-AF65-F5344CB8AC3E}">
        <p14:creationId xmlns:p14="http://schemas.microsoft.com/office/powerpoint/2010/main" val="41029765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20093-AE99-EA4F-A275-83B14B938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Plan for Spread </a:t>
            </a:r>
            <a:br>
              <a:rPr lang="en-US" dirty="0"/>
            </a:br>
            <a:r>
              <a:rPr lang="en-US" dirty="0"/>
              <a:t>from the Very Beginning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D8171-22A4-1544-A7E7-9369D6924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888959"/>
            <a:ext cx="5225716" cy="3987214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Learn the Improvement Methodologies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Start Small – Small tests of change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Select changes that result in improvement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Implement changes that result in improvement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Plan for Implementation at Scale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11E32E1A-0BE9-BF4C-9335-8DF9EE6FCB2C}"/>
              </a:ext>
            </a:extLst>
          </p:cNvPr>
          <p:cNvSpPr/>
          <p:nvPr/>
        </p:nvSpPr>
        <p:spPr>
          <a:xfrm>
            <a:off x="7874278" y="657881"/>
            <a:ext cx="1900518" cy="878541"/>
          </a:xfrm>
          <a:prstGeom prst="wedgeRoundRectCallout">
            <a:avLst>
              <a:gd name="adj1" fmla="val -20907"/>
              <a:gd name="adj2" fmla="val 793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IHI Open School Course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22714"/>
          <a:stretch/>
        </p:blipFill>
        <p:spPr>
          <a:xfrm>
            <a:off x="6113186" y="1690688"/>
            <a:ext cx="5706978" cy="3928532"/>
          </a:xfrm>
          <a:prstGeom prst="rect">
            <a:avLst/>
          </a:prstGeom>
        </p:spPr>
      </p:pic>
      <p:sp>
        <p:nvSpPr>
          <p:cNvPr id="9" name="Donut 8"/>
          <p:cNvSpPr/>
          <p:nvPr/>
        </p:nvSpPr>
        <p:spPr>
          <a:xfrm>
            <a:off x="5912659" y="3982452"/>
            <a:ext cx="6108031" cy="742129"/>
          </a:xfrm>
          <a:prstGeom prst="donut">
            <a:avLst>
              <a:gd name="adj" fmla="val 149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688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F837E-5193-3740-916C-2CC21E193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 &amp; SUMMARIZE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A58399-BB5C-B14D-9F35-0B7DDAAF4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755" y="1526886"/>
            <a:ext cx="11049000" cy="4635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B47D2B-B648-DD47-8840-FD840783A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847" y="2587336"/>
            <a:ext cx="6088398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974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Improvement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Change/Model for Improvement</a:t>
            </a:r>
          </a:p>
          <a:p>
            <a:r>
              <a:rPr lang="en-US" dirty="0"/>
              <a:t>DMAIC</a:t>
            </a:r>
          </a:p>
          <a:p>
            <a:r>
              <a:rPr lang="en-US" dirty="0"/>
              <a:t>Guiding Principles</a:t>
            </a:r>
          </a:p>
        </p:txBody>
      </p:sp>
    </p:spTree>
    <p:extLst>
      <p:ext uri="{BB962C8B-B14F-4D97-AF65-F5344CB8AC3E}">
        <p14:creationId xmlns:p14="http://schemas.microsoft.com/office/powerpoint/2010/main" val="5315107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33517" cy="1666875"/>
          </a:xfrm>
        </p:spPr>
        <p:txBody>
          <a:bodyPr>
            <a:normAutofit/>
          </a:bodyPr>
          <a:lstStyle/>
          <a:p>
            <a:r>
              <a:rPr lang="en-US" dirty="0"/>
              <a:t>Quality Improvement is about CHANGE!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95385" y="2433247"/>
          <a:ext cx="1159021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277" y="4401602"/>
            <a:ext cx="2357192" cy="23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06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666875"/>
          </a:xfrm>
        </p:spPr>
        <p:txBody>
          <a:bodyPr>
            <a:normAutofit/>
          </a:bodyPr>
          <a:lstStyle/>
          <a:p>
            <a:r>
              <a:rPr lang="en-US" dirty="0"/>
              <a:t>Quality Improvement Overview:</a:t>
            </a:r>
            <a:br>
              <a:rPr lang="en-US" dirty="0"/>
            </a:br>
            <a:r>
              <a:rPr lang="en-US" dirty="0"/>
              <a:t>DMAIC Approach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2397296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0" y="5751514"/>
            <a:ext cx="11582400" cy="1084261"/>
            <a:chOff x="45" y="762"/>
            <a:chExt cx="5649" cy="683"/>
          </a:xfrm>
        </p:grpSpPr>
        <p:sp>
          <p:nvSpPr>
            <p:cNvPr id="7" name="Freeform 3"/>
            <p:cNvSpPr>
              <a:spLocks/>
            </p:cNvSpPr>
            <p:nvPr/>
          </p:nvSpPr>
          <p:spPr bwMode="blackWhite">
            <a:xfrm>
              <a:off x="45" y="778"/>
              <a:ext cx="714" cy="667"/>
            </a:xfrm>
            <a:custGeom>
              <a:avLst/>
              <a:gdLst>
                <a:gd name="T0" fmla="*/ 959 w 1093"/>
                <a:gd name="T1" fmla="*/ 0 h 667"/>
                <a:gd name="T2" fmla="*/ 0 w 1093"/>
                <a:gd name="T3" fmla="*/ 0 h 667"/>
                <a:gd name="T4" fmla="*/ 133 w 1093"/>
                <a:gd name="T5" fmla="*/ 333 h 667"/>
                <a:gd name="T6" fmla="*/ 0 w 1093"/>
                <a:gd name="T7" fmla="*/ 666 h 667"/>
                <a:gd name="T8" fmla="*/ 959 w 1093"/>
                <a:gd name="T9" fmla="*/ 666 h 667"/>
                <a:gd name="T10" fmla="*/ 1092 w 1093"/>
                <a:gd name="T11" fmla="*/ 333 h 667"/>
                <a:gd name="T12" fmla="*/ 959 w 1093"/>
                <a:gd name="T13" fmla="*/ 0 h 6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93"/>
                <a:gd name="T22" fmla="*/ 0 h 667"/>
                <a:gd name="T23" fmla="*/ 1093 w 1093"/>
                <a:gd name="T24" fmla="*/ 667 h 6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93" h="667">
                  <a:moveTo>
                    <a:pt x="959" y="0"/>
                  </a:moveTo>
                  <a:lnTo>
                    <a:pt x="0" y="0"/>
                  </a:lnTo>
                  <a:lnTo>
                    <a:pt x="133" y="333"/>
                  </a:lnTo>
                  <a:lnTo>
                    <a:pt x="0" y="666"/>
                  </a:lnTo>
                  <a:lnTo>
                    <a:pt x="959" y="666"/>
                  </a:lnTo>
                  <a:lnTo>
                    <a:pt x="1092" y="333"/>
                  </a:lnTo>
                  <a:lnTo>
                    <a:pt x="959" y="0"/>
                  </a:ln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Rectangle 4"/>
            <p:cNvSpPr>
              <a:spLocks noChangeArrowheads="1"/>
            </p:cNvSpPr>
            <p:nvPr/>
          </p:nvSpPr>
          <p:spPr bwMode="blackWhite">
            <a:xfrm>
              <a:off x="263" y="1040"/>
              <a:ext cx="400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 dirty="0">
                  <a:solidFill>
                    <a:schemeClr val="bg1"/>
                  </a:solidFill>
                  <a:latin typeface="Arial" charset="0"/>
                </a:rPr>
                <a:t>Define</a:t>
              </a:r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blackWhite">
            <a:xfrm>
              <a:off x="738" y="762"/>
              <a:ext cx="737" cy="667"/>
            </a:xfrm>
            <a:custGeom>
              <a:avLst/>
              <a:gdLst>
                <a:gd name="T0" fmla="*/ 959 w 1093"/>
                <a:gd name="T1" fmla="*/ 0 h 667"/>
                <a:gd name="T2" fmla="*/ 0 w 1093"/>
                <a:gd name="T3" fmla="*/ 0 h 667"/>
                <a:gd name="T4" fmla="*/ 133 w 1093"/>
                <a:gd name="T5" fmla="*/ 333 h 667"/>
                <a:gd name="T6" fmla="*/ 0 w 1093"/>
                <a:gd name="T7" fmla="*/ 666 h 667"/>
                <a:gd name="T8" fmla="*/ 959 w 1093"/>
                <a:gd name="T9" fmla="*/ 666 h 667"/>
                <a:gd name="T10" fmla="*/ 1092 w 1093"/>
                <a:gd name="T11" fmla="*/ 333 h 667"/>
                <a:gd name="T12" fmla="*/ 959 w 1093"/>
                <a:gd name="T13" fmla="*/ 0 h 6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93"/>
                <a:gd name="T22" fmla="*/ 0 h 667"/>
                <a:gd name="T23" fmla="*/ 1093 w 1093"/>
                <a:gd name="T24" fmla="*/ 667 h 6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93" h="667">
                  <a:moveTo>
                    <a:pt x="959" y="0"/>
                  </a:moveTo>
                  <a:lnTo>
                    <a:pt x="0" y="0"/>
                  </a:lnTo>
                  <a:lnTo>
                    <a:pt x="133" y="333"/>
                  </a:lnTo>
                  <a:lnTo>
                    <a:pt x="0" y="666"/>
                  </a:lnTo>
                  <a:lnTo>
                    <a:pt x="959" y="666"/>
                  </a:lnTo>
                  <a:lnTo>
                    <a:pt x="1092" y="333"/>
                  </a:lnTo>
                  <a:lnTo>
                    <a:pt x="959" y="0"/>
                  </a:ln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blackWhite">
            <a:xfrm>
              <a:off x="867" y="1040"/>
              <a:ext cx="53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 dirty="0">
                  <a:solidFill>
                    <a:schemeClr val="bg1"/>
                  </a:solidFill>
                  <a:latin typeface="Arial" charset="0"/>
                </a:rPr>
                <a:t>Measure</a:t>
              </a:r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blackWhite">
            <a:xfrm>
              <a:off x="1470" y="770"/>
              <a:ext cx="715" cy="667"/>
            </a:xfrm>
            <a:custGeom>
              <a:avLst/>
              <a:gdLst>
                <a:gd name="T0" fmla="*/ 959 w 1093"/>
                <a:gd name="T1" fmla="*/ 0 h 667"/>
                <a:gd name="T2" fmla="*/ 0 w 1093"/>
                <a:gd name="T3" fmla="*/ 0 h 667"/>
                <a:gd name="T4" fmla="*/ 133 w 1093"/>
                <a:gd name="T5" fmla="*/ 333 h 667"/>
                <a:gd name="T6" fmla="*/ 0 w 1093"/>
                <a:gd name="T7" fmla="*/ 666 h 667"/>
                <a:gd name="T8" fmla="*/ 959 w 1093"/>
                <a:gd name="T9" fmla="*/ 666 h 667"/>
                <a:gd name="T10" fmla="*/ 1092 w 1093"/>
                <a:gd name="T11" fmla="*/ 333 h 667"/>
                <a:gd name="T12" fmla="*/ 959 w 1093"/>
                <a:gd name="T13" fmla="*/ 0 h 6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93"/>
                <a:gd name="T22" fmla="*/ 0 h 667"/>
                <a:gd name="T23" fmla="*/ 1093 w 1093"/>
                <a:gd name="T24" fmla="*/ 667 h 6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93" h="667">
                  <a:moveTo>
                    <a:pt x="959" y="0"/>
                  </a:moveTo>
                  <a:lnTo>
                    <a:pt x="0" y="0"/>
                  </a:lnTo>
                  <a:lnTo>
                    <a:pt x="133" y="333"/>
                  </a:lnTo>
                  <a:lnTo>
                    <a:pt x="0" y="666"/>
                  </a:lnTo>
                  <a:lnTo>
                    <a:pt x="959" y="666"/>
                  </a:lnTo>
                  <a:lnTo>
                    <a:pt x="1092" y="333"/>
                  </a:lnTo>
                  <a:lnTo>
                    <a:pt x="959" y="0"/>
                  </a:ln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blackWhite">
            <a:xfrm>
              <a:off x="1618" y="1040"/>
              <a:ext cx="57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 dirty="0">
                  <a:solidFill>
                    <a:schemeClr val="bg1"/>
                  </a:solidFill>
                  <a:latin typeface="Arial" charset="0"/>
                </a:rPr>
                <a:t>Analyze</a:t>
              </a: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blackWhite">
            <a:xfrm>
              <a:off x="3380" y="762"/>
              <a:ext cx="1093" cy="667"/>
            </a:xfrm>
            <a:custGeom>
              <a:avLst/>
              <a:gdLst>
                <a:gd name="T0" fmla="*/ 959 w 1093"/>
                <a:gd name="T1" fmla="*/ 0 h 667"/>
                <a:gd name="T2" fmla="*/ 0 w 1093"/>
                <a:gd name="T3" fmla="*/ 0 h 667"/>
                <a:gd name="T4" fmla="*/ 133 w 1093"/>
                <a:gd name="T5" fmla="*/ 333 h 667"/>
                <a:gd name="T6" fmla="*/ 0 w 1093"/>
                <a:gd name="T7" fmla="*/ 666 h 667"/>
                <a:gd name="T8" fmla="*/ 959 w 1093"/>
                <a:gd name="T9" fmla="*/ 666 h 667"/>
                <a:gd name="T10" fmla="*/ 1092 w 1093"/>
                <a:gd name="T11" fmla="*/ 333 h 667"/>
                <a:gd name="T12" fmla="*/ 959 w 1093"/>
                <a:gd name="T13" fmla="*/ 0 h 6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93"/>
                <a:gd name="T22" fmla="*/ 0 h 667"/>
                <a:gd name="T23" fmla="*/ 1093 w 1093"/>
                <a:gd name="T24" fmla="*/ 667 h 6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93" h="667">
                  <a:moveTo>
                    <a:pt x="959" y="0"/>
                  </a:moveTo>
                  <a:lnTo>
                    <a:pt x="0" y="0"/>
                  </a:lnTo>
                  <a:lnTo>
                    <a:pt x="133" y="333"/>
                  </a:lnTo>
                  <a:lnTo>
                    <a:pt x="0" y="666"/>
                  </a:lnTo>
                  <a:lnTo>
                    <a:pt x="959" y="666"/>
                  </a:lnTo>
                  <a:lnTo>
                    <a:pt x="1092" y="333"/>
                  </a:lnTo>
                  <a:lnTo>
                    <a:pt x="959" y="0"/>
                  </a:ln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blackWhite">
            <a:xfrm>
              <a:off x="3664" y="1000"/>
              <a:ext cx="486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 dirty="0">
                  <a:solidFill>
                    <a:schemeClr val="bg1"/>
                  </a:solidFill>
                  <a:latin typeface="Arial" charset="0"/>
                </a:rPr>
                <a:t>Improve</a:t>
              </a: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blackWhite">
            <a:xfrm>
              <a:off x="4601" y="778"/>
              <a:ext cx="1093" cy="667"/>
            </a:xfrm>
            <a:custGeom>
              <a:avLst/>
              <a:gdLst>
                <a:gd name="T0" fmla="*/ 959 w 1093"/>
                <a:gd name="T1" fmla="*/ 0 h 667"/>
                <a:gd name="T2" fmla="*/ 0 w 1093"/>
                <a:gd name="T3" fmla="*/ 0 h 667"/>
                <a:gd name="T4" fmla="*/ 133 w 1093"/>
                <a:gd name="T5" fmla="*/ 333 h 667"/>
                <a:gd name="T6" fmla="*/ 0 w 1093"/>
                <a:gd name="T7" fmla="*/ 666 h 667"/>
                <a:gd name="T8" fmla="*/ 959 w 1093"/>
                <a:gd name="T9" fmla="*/ 666 h 667"/>
                <a:gd name="T10" fmla="*/ 1092 w 1093"/>
                <a:gd name="T11" fmla="*/ 333 h 667"/>
                <a:gd name="T12" fmla="*/ 959 w 1093"/>
                <a:gd name="T13" fmla="*/ 0 h 6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93"/>
                <a:gd name="T22" fmla="*/ 0 h 667"/>
                <a:gd name="T23" fmla="*/ 1093 w 1093"/>
                <a:gd name="T24" fmla="*/ 667 h 6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93" h="667">
                  <a:moveTo>
                    <a:pt x="959" y="0"/>
                  </a:moveTo>
                  <a:lnTo>
                    <a:pt x="0" y="0"/>
                  </a:lnTo>
                  <a:lnTo>
                    <a:pt x="133" y="333"/>
                  </a:lnTo>
                  <a:lnTo>
                    <a:pt x="0" y="666"/>
                  </a:lnTo>
                  <a:lnTo>
                    <a:pt x="959" y="666"/>
                  </a:lnTo>
                  <a:lnTo>
                    <a:pt x="1092" y="333"/>
                  </a:lnTo>
                  <a:lnTo>
                    <a:pt x="959" y="0"/>
                  </a:ln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blackWhite">
            <a:xfrm>
              <a:off x="4857" y="1000"/>
              <a:ext cx="44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 dirty="0">
                  <a:solidFill>
                    <a:schemeClr val="bg1"/>
                  </a:solidFill>
                  <a:latin typeface="Arial" charset="0"/>
                </a:rPr>
                <a:t>Control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4106729-DB79-324B-91FB-644E83F7BA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739" y="4610895"/>
            <a:ext cx="1494802" cy="149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0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C14F7-404D-4B4C-93CE-32DFB3C76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create change?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A44D49-BB99-D141-9595-027EA0FAED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653154" y="2544096"/>
            <a:ext cx="4885690" cy="3657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9DD21F-E921-2845-AD75-39ACA93E3BD4}"/>
              </a:ext>
            </a:extLst>
          </p:cNvPr>
          <p:cNvSpPr txBox="1"/>
          <p:nvPr/>
        </p:nvSpPr>
        <p:spPr>
          <a:xfrm>
            <a:off x="757807" y="1544802"/>
            <a:ext cx="106763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3 Questions + PDCA = The Model for Improvement</a:t>
            </a:r>
          </a:p>
        </p:txBody>
      </p:sp>
    </p:spTree>
    <p:extLst>
      <p:ext uri="{BB962C8B-B14F-4D97-AF65-F5344CB8AC3E}">
        <p14:creationId xmlns:p14="http://schemas.microsoft.com/office/powerpoint/2010/main" val="32518283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4165600" cy="1666875"/>
          </a:xfrm>
        </p:spPr>
        <p:txBody>
          <a:bodyPr>
            <a:normAutofit fontScale="90000"/>
          </a:bodyPr>
          <a:lstStyle/>
          <a:p>
            <a:r>
              <a:rPr lang="en-US" dirty="0"/>
              <a:t>Quality Improvement</a:t>
            </a:r>
            <a:br>
              <a:rPr lang="en-US" dirty="0"/>
            </a:br>
            <a:r>
              <a:rPr lang="en-US" dirty="0"/>
              <a:t>Overview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5049722"/>
              </p:ext>
            </p:extLst>
          </p:nvPr>
        </p:nvGraphicFramePr>
        <p:xfrm>
          <a:off x="838200" y="2397296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963" y="80962"/>
            <a:ext cx="4368799" cy="3357734"/>
          </a:xfrm>
          <a:prstGeom prst="rect">
            <a:avLst/>
          </a:prstGeom>
        </p:spPr>
      </p:pic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0" y="5751514"/>
            <a:ext cx="11582400" cy="1084261"/>
            <a:chOff x="45" y="762"/>
            <a:chExt cx="5649" cy="683"/>
          </a:xfrm>
        </p:grpSpPr>
        <p:sp>
          <p:nvSpPr>
            <p:cNvPr id="7" name="Freeform 3"/>
            <p:cNvSpPr>
              <a:spLocks/>
            </p:cNvSpPr>
            <p:nvPr/>
          </p:nvSpPr>
          <p:spPr bwMode="blackWhite">
            <a:xfrm>
              <a:off x="45" y="778"/>
              <a:ext cx="714" cy="667"/>
            </a:xfrm>
            <a:custGeom>
              <a:avLst/>
              <a:gdLst>
                <a:gd name="T0" fmla="*/ 959 w 1093"/>
                <a:gd name="T1" fmla="*/ 0 h 667"/>
                <a:gd name="T2" fmla="*/ 0 w 1093"/>
                <a:gd name="T3" fmla="*/ 0 h 667"/>
                <a:gd name="T4" fmla="*/ 133 w 1093"/>
                <a:gd name="T5" fmla="*/ 333 h 667"/>
                <a:gd name="T6" fmla="*/ 0 w 1093"/>
                <a:gd name="T7" fmla="*/ 666 h 667"/>
                <a:gd name="T8" fmla="*/ 959 w 1093"/>
                <a:gd name="T9" fmla="*/ 666 h 667"/>
                <a:gd name="T10" fmla="*/ 1092 w 1093"/>
                <a:gd name="T11" fmla="*/ 333 h 667"/>
                <a:gd name="T12" fmla="*/ 959 w 1093"/>
                <a:gd name="T13" fmla="*/ 0 h 6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93"/>
                <a:gd name="T22" fmla="*/ 0 h 667"/>
                <a:gd name="T23" fmla="*/ 1093 w 1093"/>
                <a:gd name="T24" fmla="*/ 667 h 6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93" h="667">
                  <a:moveTo>
                    <a:pt x="959" y="0"/>
                  </a:moveTo>
                  <a:lnTo>
                    <a:pt x="0" y="0"/>
                  </a:lnTo>
                  <a:lnTo>
                    <a:pt x="133" y="333"/>
                  </a:lnTo>
                  <a:lnTo>
                    <a:pt x="0" y="666"/>
                  </a:lnTo>
                  <a:lnTo>
                    <a:pt x="959" y="666"/>
                  </a:lnTo>
                  <a:lnTo>
                    <a:pt x="1092" y="333"/>
                  </a:lnTo>
                  <a:lnTo>
                    <a:pt x="959" y="0"/>
                  </a:ln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Rectangle 4"/>
            <p:cNvSpPr>
              <a:spLocks noChangeArrowheads="1"/>
            </p:cNvSpPr>
            <p:nvPr/>
          </p:nvSpPr>
          <p:spPr bwMode="blackWhite">
            <a:xfrm>
              <a:off x="263" y="1040"/>
              <a:ext cx="400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 dirty="0">
                  <a:solidFill>
                    <a:schemeClr val="bg1"/>
                  </a:solidFill>
                  <a:latin typeface="Arial" charset="0"/>
                </a:rPr>
                <a:t>Define</a:t>
              </a:r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blackWhite">
            <a:xfrm>
              <a:off x="738" y="762"/>
              <a:ext cx="737" cy="667"/>
            </a:xfrm>
            <a:custGeom>
              <a:avLst/>
              <a:gdLst>
                <a:gd name="T0" fmla="*/ 959 w 1093"/>
                <a:gd name="T1" fmla="*/ 0 h 667"/>
                <a:gd name="T2" fmla="*/ 0 w 1093"/>
                <a:gd name="T3" fmla="*/ 0 h 667"/>
                <a:gd name="T4" fmla="*/ 133 w 1093"/>
                <a:gd name="T5" fmla="*/ 333 h 667"/>
                <a:gd name="T6" fmla="*/ 0 w 1093"/>
                <a:gd name="T7" fmla="*/ 666 h 667"/>
                <a:gd name="T8" fmla="*/ 959 w 1093"/>
                <a:gd name="T9" fmla="*/ 666 h 667"/>
                <a:gd name="T10" fmla="*/ 1092 w 1093"/>
                <a:gd name="T11" fmla="*/ 333 h 667"/>
                <a:gd name="T12" fmla="*/ 959 w 1093"/>
                <a:gd name="T13" fmla="*/ 0 h 6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93"/>
                <a:gd name="T22" fmla="*/ 0 h 667"/>
                <a:gd name="T23" fmla="*/ 1093 w 1093"/>
                <a:gd name="T24" fmla="*/ 667 h 6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93" h="667">
                  <a:moveTo>
                    <a:pt x="959" y="0"/>
                  </a:moveTo>
                  <a:lnTo>
                    <a:pt x="0" y="0"/>
                  </a:lnTo>
                  <a:lnTo>
                    <a:pt x="133" y="333"/>
                  </a:lnTo>
                  <a:lnTo>
                    <a:pt x="0" y="666"/>
                  </a:lnTo>
                  <a:lnTo>
                    <a:pt x="959" y="666"/>
                  </a:lnTo>
                  <a:lnTo>
                    <a:pt x="1092" y="333"/>
                  </a:lnTo>
                  <a:lnTo>
                    <a:pt x="959" y="0"/>
                  </a:ln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blackWhite">
            <a:xfrm>
              <a:off x="867" y="1040"/>
              <a:ext cx="53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 dirty="0">
                  <a:solidFill>
                    <a:schemeClr val="bg1"/>
                  </a:solidFill>
                  <a:latin typeface="Arial" charset="0"/>
                </a:rPr>
                <a:t>Measure</a:t>
              </a:r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blackWhite">
            <a:xfrm>
              <a:off x="1470" y="770"/>
              <a:ext cx="715" cy="667"/>
            </a:xfrm>
            <a:custGeom>
              <a:avLst/>
              <a:gdLst>
                <a:gd name="T0" fmla="*/ 959 w 1093"/>
                <a:gd name="T1" fmla="*/ 0 h 667"/>
                <a:gd name="T2" fmla="*/ 0 w 1093"/>
                <a:gd name="T3" fmla="*/ 0 h 667"/>
                <a:gd name="T4" fmla="*/ 133 w 1093"/>
                <a:gd name="T5" fmla="*/ 333 h 667"/>
                <a:gd name="T6" fmla="*/ 0 w 1093"/>
                <a:gd name="T7" fmla="*/ 666 h 667"/>
                <a:gd name="T8" fmla="*/ 959 w 1093"/>
                <a:gd name="T9" fmla="*/ 666 h 667"/>
                <a:gd name="T10" fmla="*/ 1092 w 1093"/>
                <a:gd name="T11" fmla="*/ 333 h 667"/>
                <a:gd name="T12" fmla="*/ 959 w 1093"/>
                <a:gd name="T13" fmla="*/ 0 h 6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93"/>
                <a:gd name="T22" fmla="*/ 0 h 667"/>
                <a:gd name="T23" fmla="*/ 1093 w 1093"/>
                <a:gd name="T24" fmla="*/ 667 h 6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93" h="667">
                  <a:moveTo>
                    <a:pt x="959" y="0"/>
                  </a:moveTo>
                  <a:lnTo>
                    <a:pt x="0" y="0"/>
                  </a:lnTo>
                  <a:lnTo>
                    <a:pt x="133" y="333"/>
                  </a:lnTo>
                  <a:lnTo>
                    <a:pt x="0" y="666"/>
                  </a:lnTo>
                  <a:lnTo>
                    <a:pt x="959" y="666"/>
                  </a:lnTo>
                  <a:lnTo>
                    <a:pt x="1092" y="333"/>
                  </a:lnTo>
                  <a:lnTo>
                    <a:pt x="959" y="0"/>
                  </a:ln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blackWhite">
            <a:xfrm>
              <a:off x="1618" y="1040"/>
              <a:ext cx="57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 dirty="0">
                  <a:solidFill>
                    <a:schemeClr val="bg1"/>
                  </a:solidFill>
                  <a:latin typeface="Arial" charset="0"/>
                </a:rPr>
                <a:t>Analyze</a:t>
              </a: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blackWhite">
            <a:xfrm>
              <a:off x="3380" y="762"/>
              <a:ext cx="1093" cy="667"/>
            </a:xfrm>
            <a:custGeom>
              <a:avLst/>
              <a:gdLst>
                <a:gd name="T0" fmla="*/ 959 w 1093"/>
                <a:gd name="T1" fmla="*/ 0 h 667"/>
                <a:gd name="T2" fmla="*/ 0 w 1093"/>
                <a:gd name="T3" fmla="*/ 0 h 667"/>
                <a:gd name="T4" fmla="*/ 133 w 1093"/>
                <a:gd name="T5" fmla="*/ 333 h 667"/>
                <a:gd name="T6" fmla="*/ 0 w 1093"/>
                <a:gd name="T7" fmla="*/ 666 h 667"/>
                <a:gd name="T8" fmla="*/ 959 w 1093"/>
                <a:gd name="T9" fmla="*/ 666 h 667"/>
                <a:gd name="T10" fmla="*/ 1092 w 1093"/>
                <a:gd name="T11" fmla="*/ 333 h 667"/>
                <a:gd name="T12" fmla="*/ 959 w 1093"/>
                <a:gd name="T13" fmla="*/ 0 h 6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93"/>
                <a:gd name="T22" fmla="*/ 0 h 667"/>
                <a:gd name="T23" fmla="*/ 1093 w 1093"/>
                <a:gd name="T24" fmla="*/ 667 h 6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93" h="667">
                  <a:moveTo>
                    <a:pt x="959" y="0"/>
                  </a:moveTo>
                  <a:lnTo>
                    <a:pt x="0" y="0"/>
                  </a:lnTo>
                  <a:lnTo>
                    <a:pt x="133" y="333"/>
                  </a:lnTo>
                  <a:lnTo>
                    <a:pt x="0" y="666"/>
                  </a:lnTo>
                  <a:lnTo>
                    <a:pt x="959" y="666"/>
                  </a:lnTo>
                  <a:lnTo>
                    <a:pt x="1092" y="333"/>
                  </a:lnTo>
                  <a:lnTo>
                    <a:pt x="959" y="0"/>
                  </a:ln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blackWhite">
            <a:xfrm>
              <a:off x="3664" y="1000"/>
              <a:ext cx="486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 dirty="0">
                  <a:solidFill>
                    <a:schemeClr val="bg1"/>
                  </a:solidFill>
                  <a:latin typeface="Arial" charset="0"/>
                </a:rPr>
                <a:t>Improve</a:t>
              </a: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blackWhite">
            <a:xfrm>
              <a:off x="4601" y="778"/>
              <a:ext cx="1093" cy="667"/>
            </a:xfrm>
            <a:custGeom>
              <a:avLst/>
              <a:gdLst>
                <a:gd name="T0" fmla="*/ 959 w 1093"/>
                <a:gd name="T1" fmla="*/ 0 h 667"/>
                <a:gd name="T2" fmla="*/ 0 w 1093"/>
                <a:gd name="T3" fmla="*/ 0 h 667"/>
                <a:gd name="T4" fmla="*/ 133 w 1093"/>
                <a:gd name="T5" fmla="*/ 333 h 667"/>
                <a:gd name="T6" fmla="*/ 0 w 1093"/>
                <a:gd name="T7" fmla="*/ 666 h 667"/>
                <a:gd name="T8" fmla="*/ 959 w 1093"/>
                <a:gd name="T9" fmla="*/ 666 h 667"/>
                <a:gd name="T10" fmla="*/ 1092 w 1093"/>
                <a:gd name="T11" fmla="*/ 333 h 667"/>
                <a:gd name="T12" fmla="*/ 959 w 1093"/>
                <a:gd name="T13" fmla="*/ 0 h 6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93"/>
                <a:gd name="T22" fmla="*/ 0 h 667"/>
                <a:gd name="T23" fmla="*/ 1093 w 1093"/>
                <a:gd name="T24" fmla="*/ 667 h 6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93" h="667">
                  <a:moveTo>
                    <a:pt x="959" y="0"/>
                  </a:moveTo>
                  <a:lnTo>
                    <a:pt x="0" y="0"/>
                  </a:lnTo>
                  <a:lnTo>
                    <a:pt x="133" y="333"/>
                  </a:lnTo>
                  <a:lnTo>
                    <a:pt x="0" y="666"/>
                  </a:lnTo>
                  <a:lnTo>
                    <a:pt x="959" y="666"/>
                  </a:lnTo>
                  <a:lnTo>
                    <a:pt x="1092" y="333"/>
                  </a:lnTo>
                  <a:lnTo>
                    <a:pt x="959" y="0"/>
                  </a:ln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blackWhite">
            <a:xfrm>
              <a:off x="4857" y="1000"/>
              <a:ext cx="44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 dirty="0">
                  <a:solidFill>
                    <a:schemeClr val="bg1"/>
                  </a:solidFill>
                  <a:latin typeface="Arial" charset="0"/>
                </a:rPr>
                <a:t>Control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4106729-DB79-324B-91FB-644E83F7BA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739" y="4610895"/>
            <a:ext cx="1494802" cy="149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0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838200" y="288925"/>
            <a:ext cx="87630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latin typeface="Arial Rounded MT Bold" charset="0"/>
                <a:ea typeface="Arial Rounded MT Bold" charset="0"/>
                <a:cs typeface="Arial Rounded MT Bold" charset="0"/>
              </a:rPr>
              <a:t>Guiding Principles </a:t>
            </a:r>
            <a:br>
              <a:rPr lang="en-US" altLang="en-US" dirty="0">
                <a:latin typeface="Arial Rounded MT Bold" charset="0"/>
                <a:ea typeface="Arial Rounded MT Bold" charset="0"/>
                <a:cs typeface="Arial Rounded MT Bold" charset="0"/>
              </a:rPr>
            </a:br>
            <a:r>
              <a:rPr lang="en-US" altLang="en-US" dirty="0">
                <a:latin typeface="Arial Rounded MT Bold" charset="0"/>
                <a:ea typeface="Arial Rounded MT Bold" charset="0"/>
                <a:cs typeface="Arial Rounded MT Bold" charset="0"/>
              </a:rPr>
              <a:t>for Quality Improvement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altLang="en-US" sz="4400" dirty="0">
                <a:ea typeface="ＭＳ Ｐゴシック" charset="-128"/>
              </a:rPr>
              <a:t>Focus on the needs of the </a:t>
            </a:r>
            <a:r>
              <a:rPr lang="en-US" altLang="en-US" sz="4400" b="1" dirty="0">
                <a:ea typeface="ＭＳ Ｐゴシック" charset="-128"/>
              </a:rPr>
              <a:t>USERS</a:t>
            </a:r>
          </a:p>
          <a:p>
            <a:pPr>
              <a:buFont typeface="Wingdings" pitchFamily="2" charset="2"/>
              <a:buChar char="ü"/>
            </a:pPr>
            <a:r>
              <a:rPr lang="en-US" altLang="en-US" sz="4400" dirty="0">
                <a:ea typeface="ＭＳ Ｐゴシック" charset="-128"/>
              </a:rPr>
              <a:t>Focus on </a:t>
            </a:r>
            <a:r>
              <a:rPr lang="en-US" altLang="en-US" sz="4400" b="1" dirty="0">
                <a:ea typeface="ＭＳ Ｐゴシック" charset="-128"/>
              </a:rPr>
              <a:t>PROCESSES</a:t>
            </a:r>
            <a:r>
              <a:rPr lang="en-US" altLang="en-US" sz="4400" dirty="0">
                <a:ea typeface="ＭＳ Ｐゴシック" charset="-128"/>
              </a:rPr>
              <a:t> to increase the productivity of work</a:t>
            </a:r>
          </a:p>
          <a:p>
            <a:pPr>
              <a:buFont typeface="Wingdings" pitchFamily="2" charset="2"/>
              <a:buChar char="ü"/>
            </a:pPr>
            <a:r>
              <a:rPr lang="en-US" altLang="en-US" sz="4400" dirty="0">
                <a:ea typeface="ＭＳ Ｐゴシック" charset="-128"/>
              </a:rPr>
              <a:t>Use </a:t>
            </a:r>
            <a:r>
              <a:rPr lang="en-US" altLang="en-US" sz="4400" b="1" dirty="0">
                <a:ea typeface="ＭＳ Ｐゴシック" charset="-128"/>
              </a:rPr>
              <a:t>DATA</a:t>
            </a:r>
            <a:r>
              <a:rPr lang="en-US" altLang="en-US" sz="4400" dirty="0">
                <a:ea typeface="ＭＳ Ｐゴシック" charset="-128"/>
              </a:rPr>
              <a:t> to improve services</a:t>
            </a:r>
          </a:p>
          <a:p>
            <a:pPr>
              <a:buFont typeface="Wingdings" pitchFamily="2" charset="2"/>
              <a:buChar char="ü"/>
            </a:pPr>
            <a:r>
              <a:rPr lang="en-US" altLang="en-US" sz="4400" dirty="0">
                <a:ea typeface="ＭＳ Ｐゴシック" charset="-128"/>
              </a:rPr>
              <a:t>Use </a:t>
            </a:r>
            <a:r>
              <a:rPr lang="en-US" altLang="en-US" sz="4400" b="1" dirty="0">
                <a:ea typeface="ＭＳ Ｐゴシック" charset="-128"/>
              </a:rPr>
              <a:t>TEAMS</a:t>
            </a:r>
            <a:r>
              <a:rPr lang="en-US" altLang="en-US" sz="4400" dirty="0">
                <a:ea typeface="ＭＳ Ｐゴシック" charset="-128"/>
              </a:rPr>
              <a:t> to improve quality</a:t>
            </a:r>
          </a:p>
          <a:p>
            <a:pPr>
              <a:buFont typeface="Wingdings" pitchFamily="2" charset="2"/>
              <a:buChar char="ü"/>
            </a:pPr>
            <a:r>
              <a:rPr lang="en-US" altLang="en-US" sz="4400" dirty="0">
                <a:ea typeface="ＭＳ Ｐゴシック" charset="-128"/>
              </a:rPr>
              <a:t>Improve </a:t>
            </a:r>
            <a:r>
              <a:rPr lang="en-US" altLang="en-US" sz="4400" b="1" dirty="0">
                <a:ea typeface="ＭＳ Ｐゴシック" charset="-128"/>
              </a:rPr>
              <a:t>COMMUNICATION</a:t>
            </a:r>
          </a:p>
          <a:p>
            <a:pPr marL="514350" indent="-514350"/>
            <a:endParaRPr lang="en-US" altLang="en-US" dirty="0">
              <a:ea typeface="ＭＳ Ｐゴシック" charset="-128"/>
            </a:endParaRP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DF599B0F-44A7-D74A-8F90-15950BB00062}"/>
              </a:ext>
            </a:extLst>
          </p:cNvPr>
          <p:cNvSpPr/>
          <p:nvPr/>
        </p:nvSpPr>
        <p:spPr>
          <a:xfrm>
            <a:off x="9601200" y="4391892"/>
            <a:ext cx="1953490" cy="138545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Gilbert Burnham, MD, PhD</a:t>
            </a:r>
          </a:p>
        </p:txBody>
      </p:sp>
    </p:spTree>
    <p:extLst>
      <p:ext uri="{BB962C8B-B14F-4D97-AF65-F5344CB8AC3E}">
        <p14:creationId xmlns:p14="http://schemas.microsoft.com/office/powerpoint/2010/main" val="174758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911FA-735C-D940-ADAE-14BC701F2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4862369" cy="1600200"/>
          </a:xfrm>
        </p:spPr>
        <p:txBody>
          <a:bodyPr>
            <a:noAutofit/>
          </a:bodyPr>
          <a:lstStyle/>
          <a:p>
            <a:r>
              <a:rPr lang="en-US" sz="4400" dirty="0"/>
              <a:t>Focus on the… </a:t>
            </a:r>
            <a:br>
              <a:rPr lang="en-US" sz="4400" dirty="0"/>
            </a:br>
            <a:r>
              <a:rPr lang="en-US" sz="4400" dirty="0"/>
              <a:t>Needs of the USER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64C5B-F85C-524B-AA68-DA7739C9A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676" y="0"/>
            <a:ext cx="5176762" cy="6858000"/>
          </a:xfrm>
          <a:prstGeom prst="rect">
            <a:avLst/>
          </a:prstGeom>
        </p:spPr>
      </p:pic>
      <p:sp>
        <p:nvSpPr>
          <p:cNvPr id="6" name="Down Ribbon 5">
            <a:extLst>
              <a:ext uri="{FF2B5EF4-FFF2-40B4-BE49-F238E27FC236}">
                <a16:creationId xmlns:a16="http://schemas.microsoft.com/office/drawing/2014/main" id="{584A4BC2-5EBA-8245-ABA7-2F836268140D}"/>
              </a:ext>
            </a:extLst>
          </p:cNvPr>
          <p:cNvSpPr/>
          <p:nvPr/>
        </p:nvSpPr>
        <p:spPr>
          <a:xfrm>
            <a:off x="1458931" y="2979506"/>
            <a:ext cx="1962364" cy="1586062"/>
          </a:xfrm>
          <a:prstGeom prst="ribbon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VOC</a:t>
            </a:r>
          </a:p>
        </p:txBody>
      </p:sp>
    </p:spTree>
    <p:extLst>
      <p:ext uri="{BB962C8B-B14F-4D97-AF65-F5344CB8AC3E}">
        <p14:creationId xmlns:p14="http://schemas.microsoft.com/office/powerpoint/2010/main" val="682352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33517" cy="1666875"/>
          </a:xfrm>
        </p:spPr>
        <p:txBody>
          <a:bodyPr>
            <a:normAutofit/>
          </a:bodyPr>
          <a:lstStyle/>
          <a:p>
            <a:r>
              <a:rPr lang="en-US" dirty="0"/>
              <a:t>Quality Improvement is about CHANGE!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95385" y="2433247"/>
          <a:ext cx="1159021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277" y="4401602"/>
            <a:ext cx="2357192" cy="23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905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B7D72D-E351-2D43-8751-DBDF814BD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Focus on …</a:t>
            </a:r>
            <a:br>
              <a:rPr lang="en-US" sz="4400" dirty="0"/>
            </a:br>
            <a:r>
              <a:rPr lang="en-US" sz="4400" dirty="0"/>
              <a:t>PROCESSES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08FC518-418B-7348-A2F3-70E15A95516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RESOURCE: WORKBOOK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50FB96-B989-E042-AF4E-07353F9B8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17" y="2704304"/>
            <a:ext cx="3409483" cy="35357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F66057-4D45-6E46-950E-D2CAABE58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522" y="0"/>
            <a:ext cx="5143500" cy="6858000"/>
          </a:xfrm>
          <a:prstGeom prst="rect">
            <a:avLst/>
          </a:prstGeom>
        </p:spPr>
      </p:pic>
      <p:sp>
        <p:nvSpPr>
          <p:cNvPr id="2" name="Punched Tape 1">
            <a:extLst>
              <a:ext uri="{FF2B5EF4-FFF2-40B4-BE49-F238E27FC236}">
                <a16:creationId xmlns:a16="http://schemas.microsoft.com/office/drawing/2014/main" id="{A10EF12A-8B42-754A-845B-22ACF8427AE0}"/>
              </a:ext>
            </a:extLst>
          </p:cNvPr>
          <p:cNvSpPr/>
          <p:nvPr/>
        </p:nvSpPr>
        <p:spPr>
          <a:xfrm>
            <a:off x="3810001" y="1767154"/>
            <a:ext cx="2695040" cy="1890445"/>
          </a:xfrm>
          <a:prstGeom prst="flowChartPunchedTap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Process Mapping</a:t>
            </a:r>
          </a:p>
        </p:txBody>
      </p:sp>
    </p:spTree>
    <p:extLst>
      <p:ext uri="{BB962C8B-B14F-4D97-AF65-F5344CB8AC3E}">
        <p14:creationId xmlns:p14="http://schemas.microsoft.com/office/powerpoint/2010/main" val="32326190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2998504" y="2057400"/>
            <a:ext cx="8401830" cy="3707438"/>
          </a:xfrm>
          <a:prstGeom prst="wedgeRoundRectCallou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/>
              <a:t>“What gets measured, gets fixed.”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64FD79E-1F8C-6B46-B9D2-BE9EE513F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Use…</a:t>
            </a:r>
            <a:br>
              <a:rPr lang="en-US" sz="4400" dirty="0"/>
            </a:br>
            <a:r>
              <a:rPr lang="en-US" sz="4400" dirty="0"/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41278613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804451" y="423304"/>
            <a:ext cx="2821577" cy="2951108"/>
          </a:xfrm>
          <a:prstGeom prst="rect">
            <a:avLst/>
          </a:prstGeom>
          <a:solidFill>
            <a:srgbClr val="FCEB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4662058" y="423304"/>
            <a:ext cx="2980620" cy="2951108"/>
          </a:xfrm>
          <a:prstGeom prst="rect">
            <a:avLst/>
          </a:prstGeom>
          <a:solidFill>
            <a:srgbClr val="E0E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Rectangle 21"/>
          <p:cNvSpPr/>
          <p:nvPr/>
        </p:nvSpPr>
        <p:spPr>
          <a:xfrm>
            <a:off x="4651390" y="428018"/>
            <a:ext cx="2991289" cy="5615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TextBox 24"/>
          <p:cNvSpPr txBox="1"/>
          <p:nvPr/>
        </p:nvSpPr>
        <p:spPr>
          <a:xfrm>
            <a:off x="4697797" y="423304"/>
            <a:ext cx="30077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rgbClr val="FFFF00"/>
                </a:solidFill>
              </a:rPr>
              <a:t>Embakasi</a:t>
            </a:r>
            <a:r>
              <a:rPr lang="en-US" sz="1000" dirty="0">
                <a:solidFill>
                  <a:srgbClr val="FFFF00"/>
                </a:solidFill>
              </a:rPr>
              <a:t> Health Centre</a:t>
            </a:r>
          </a:p>
          <a:p>
            <a:r>
              <a:rPr lang="en-US" sz="1000" dirty="0">
                <a:solidFill>
                  <a:schemeClr val="bg1"/>
                </a:solidFill>
              </a:rPr>
              <a:t>To reduce % of missing viral load results in the viral load tracking log from 2% to 0% by March 2019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804452" y="423305"/>
            <a:ext cx="2821577" cy="5662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TextBox 28"/>
          <p:cNvSpPr txBox="1"/>
          <p:nvPr/>
        </p:nvSpPr>
        <p:spPr>
          <a:xfrm>
            <a:off x="7800043" y="428948"/>
            <a:ext cx="27851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solidFill>
                  <a:srgbClr val="FFFF00"/>
                </a:solidFill>
              </a:rPr>
              <a:t>Thika</a:t>
            </a:r>
            <a:r>
              <a:rPr lang="en-US" sz="900" dirty="0">
                <a:solidFill>
                  <a:srgbClr val="FFFF00"/>
                </a:solidFill>
              </a:rPr>
              <a:t> L5 Hospital</a:t>
            </a:r>
          </a:p>
          <a:p>
            <a:r>
              <a:rPr lang="en-US" sz="900" dirty="0">
                <a:solidFill>
                  <a:schemeClr val="bg1"/>
                </a:solidFill>
              </a:rPr>
              <a:t>To increase % of hardcopy viral load results placed in patient files from 0 % to 90% by March 2019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692788" y="3455601"/>
            <a:ext cx="3553606" cy="3227301"/>
            <a:chOff x="4168788" y="3455600"/>
            <a:chExt cx="3326165" cy="3227301"/>
          </a:xfrm>
        </p:grpSpPr>
        <p:grpSp>
          <p:nvGrpSpPr>
            <p:cNvPr id="9" name="Group 8"/>
            <p:cNvGrpSpPr/>
            <p:nvPr/>
          </p:nvGrpSpPr>
          <p:grpSpPr>
            <a:xfrm>
              <a:off x="4207866" y="3468625"/>
              <a:ext cx="3248011" cy="3214276"/>
              <a:chOff x="3191866" y="3468625"/>
              <a:chExt cx="3248011" cy="3214276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3197131" y="3468625"/>
                <a:ext cx="3242746" cy="3214276"/>
              </a:xfrm>
              <a:prstGeom prst="rect">
                <a:avLst/>
              </a:prstGeom>
              <a:solidFill>
                <a:srgbClr val="E6F2D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3191866" y="3475051"/>
                <a:ext cx="3248011" cy="58699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4168788" y="3455600"/>
              <a:ext cx="332616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FFFF00"/>
                  </a:solidFill>
                </a:rPr>
                <a:t>Baraka Dispensary</a:t>
              </a:r>
            </a:p>
            <a:p>
              <a:r>
                <a:rPr lang="en-US" sz="1000" dirty="0">
                  <a:solidFill>
                    <a:schemeClr val="bg1"/>
                  </a:solidFill>
                </a:rPr>
                <a:t>To decrease % of patients with HVL not attending EAC within 30 days of receiving results from 48% to 10% by March 2019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540514" y="407496"/>
            <a:ext cx="2998800" cy="2951108"/>
            <a:chOff x="268276" y="51066"/>
            <a:chExt cx="3769122" cy="3311434"/>
          </a:xfrm>
        </p:grpSpPr>
        <p:sp>
          <p:nvSpPr>
            <p:cNvPr id="59" name="Rectangle 58"/>
            <p:cNvSpPr/>
            <p:nvPr/>
          </p:nvSpPr>
          <p:spPr>
            <a:xfrm>
              <a:off x="268276" y="51066"/>
              <a:ext cx="3762103" cy="3311434"/>
            </a:xfrm>
            <a:prstGeom prst="rect">
              <a:avLst/>
            </a:prstGeom>
            <a:solidFill>
              <a:srgbClr val="E3E7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75295" y="51067"/>
              <a:ext cx="3762103" cy="630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26588" y="57042"/>
              <a:ext cx="3689753" cy="621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>
                  <a:solidFill>
                    <a:srgbClr val="FFFF00"/>
                  </a:solidFill>
                </a:rPr>
                <a:t>Riruta</a:t>
              </a:r>
              <a:r>
                <a:rPr lang="en-US" sz="1000" dirty="0">
                  <a:solidFill>
                    <a:srgbClr val="FFFF00"/>
                  </a:solidFill>
                </a:rPr>
                <a:t> Health Centre</a:t>
              </a:r>
            </a:p>
            <a:p>
              <a:r>
                <a:rPr lang="en-US" sz="1000" dirty="0">
                  <a:solidFill>
                    <a:schemeClr val="bg1"/>
                  </a:solidFill>
                </a:rPr>
                <a:t>To reduce the number of missed appointments due for viral load test from 25% to 10% by March 2019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2031241" y="3508437"/>
            <a:ext cx="3540143" cy="3214277"/>
          </a:xfrm>
          <a:prstGeom prst="rect">
            <a:avLst/>
          </a:prstGeom>
          <a:solidFill>
            <a:srgbClr val="FFF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Rectangle 42"/>
          <p:cNvSpPr/>
          <p:nvPr/>
        </p:nvSpPr>
        <p:spPr>
          <a:xfrm>
            <a:off x="2031241" y="3470963"/>
            <a:ext cx="3540143" cy="5934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TextBox 45"/>
          <p:cNvSpPr txBox="1"/>
          <p:nvPr/>
        </p:nvSpPr>
        <p:spPr>
          <a:xfrm>
            <a:off x="1999861" y="3469876"/>
            <a:ext cx="35031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rgbClr val="FFFF00"/>
                </a:solidFill>
              </a:rPr>
              <a:t>Maragua</a:t>
            </a:r>
            <a:r>
              <a:rPr lang="en-US" sz="1000" dirty="0">
                <a:solidFill>
                  <a:srgbClr val="FFFF00"/>
                </a:solidFill>
              </a:rPr>
              <a:t> Sub County Hospital</a:t>
            </a:r>
          </a:p>
          <a:p>
            <a:r>
              <a:rPr lang="en-US" sz="1000" dirty="0">
                <a:solidFill>
                  <a:schemeClr val="bg1"/>
                </a:solidFill>
              </a:rPr>
              <a:t>To increase the % of HVL results documented in the green cards in patients’ files from 23% to 80% by March 2019 </a:t>
            </a: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B210C410-D12D-45DD-9070-3FB109E3DF45}"/>
              </a:ext>
            </a:extLst>
          </p:cNvPr>
          <p:cNvCxnSpPr/>
          <p:nvPr/>
        </p:nvCxnSpPr>
        <p:spPr>
          <a:xfrm flipH="1">
            <a:off x="3126163" y="4494461"/>
            <a:ext cx="9904" cy="1596216"/>
          </a:xfrm>
          <a:prstGeom prst="line">
            <a:avLst/>
          </a:prstGeom>
          <a:ln w="12700">
            <a:solidFill>
              <a:srgbClr val="FF0000">
                <a:alpha val="93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B210C410-D12D-45DD-9070-3FB109E3DF45}"/>
              </a:ext>
            </a:extLst>
          </p:cNvPr>
          <p:cNvCxnSpPr/>
          <p:nvPr/>
        </p:nvCxnSpPr>
        <p:spPr>
          <a:xfrm flipH="1">
            <a:off x="5524602" y="1494813"/>
            <a:ext cx="2492" cy="1251124"/>
          </a:xfrm>
          <a:prstGeom prst="line">
            <a:avLst/>
          </a:prstGeom>
          <a:ln w="12700">
            <a:solidFill>
              <a:srgbClr val="FF0000">
                <a:alpha val="93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Chart 30"/>
          <p:cNvGraphicFramePr>
            <a:graphicFrameLocks/>
          </p:cNvGraphicFramePr>
          <p:nvPr/>
        </p:nvGraphicFramePr>
        <p:xfrm>
          <a:off x="2025225" y="4060463"/>
          <a:ext cx="3546159" cy="2558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2" name="Chart 31"/>
          <p:cNvGraphicFramePr>
            <a:graphicFrameLocks/>
          </p:cNvGraphicFramePr>
          <p:nvPr/>
        </p:nvGraphicFramePr>
        <p:xfrm>
          <a:off x="5731866" y="4124791"/>
          <a:ext cx="3472780" cy="2335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3" name="Straight Connector 32"/>
          <p:cNvCxnSpPr/>
          <p:nvPr/>
        </p:nvCxnSpPr>
        <p:spPr>
          <a:xfrm>
            <a:off x="7712420" y="4554696"/>
            <a:ext cx="7413" cy="15905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7" name="Content Placeholder 3"/>
          <p:cNvGraphicFramePr>
            <a:graphicFrameLocks/>
          </p:cNvGraphicFramePr>
          <p:nvPr/>
        </p:nvGraphicFramePr>
        <p:xfrm>
          <a:off x="7755419" y="1154625"/>
          <a:ext cx="2940205" cy="2313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9" name="Chart 38"/>
          <p:cNvGraphicFramePr>
            <a:graphicFrameLocks/>
          </p:cNvGraphicFramePr>
          <p:nvPr/>
        </p:nvGraphicFramePr>
        <p:xfrm>
          <a:off x="1534104" y="943272"/>
          <a:ext cx="3083711" cy="2461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210C410-D12D-45DD-9070-3FB109E3DF45}"/>
              </a:ext>
            </a:extLst>
          </p:cNvPr>
          <p:cNvCxnSpPr/>
          <p:nvPr/>
        </p:nvCxnSpPr>
        <p:spPr>
          <a:xfrm flipH="1">
            <a:off x="2414608" y="1244185"/>
            <a:ext cx="8803" cy="1518877"/>
          </a:xfrm>
          <a:prstGeom prst="line">
            <a:avLst/>
          </a:prstGeom>
          <a:ln w="12700">
            <a:solidFill>
              <a:srgbClr val="FF0000">
                <a:alpha val="93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4" name="Chart 43"/>
          <p:cNvGraphicFramePr>
            <a:graphicFrameLocks/>
          </p:cNvGraphicFramePr>
          <p:nvPr/>
        </p:nvGraphicFramePr>
        <p:xfrm>
          <a:off x="4729064" y="869750"/>
          <a:ext cx="2768305" cy="2460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5" name="TextBox 44"/>
          <p:cNvSpPr txBox="1"/>
          <p:nvPr/>
        </p:nvSpPr>
        <p:spPr>
          <a:xfrm>
            <a:off x="5827191" y="1541351"/>
            <a:ext cx="59273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00" dirty="0"/>
              <a:t>Delay of results due to reagent shortage</a:t>
            </a:r>
          </a:p>
        </p:txBody>
      </p:sp>
      <p:sp>
        <p:nvSpPr>
          <p:cNvPr id="47" name="TextBox 1"/>
          <p:cNvSpPr txBox="1"/>
          <p:nvPr/>
        </p:nvSpPr>
        <p:spPr>
          <a:xfrm>
            <a:off x="7069247" y="1279805"/>
            <a:ext cx="636278" cy="10315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/>
              <a:t>Due to result delays, 100% results were missing in last 2 periods (not shown here)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F86A97-333F-0D42-B3A1-71E5D97DB9F0}"/>
              </a:ext>
            </a:extLst>
          </p:cNvPr>
          <p:cNvSpPr txBox="1"/>
          <p:nvPr/>
        </p:nvSpPr>
        <p:spPr>
          <a:xfrm>
            <a:off x="319434" y="3732600"/>
            <a:ext cx="1439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Relentless focus on results</a:t>
            </a:r>
          </a:p>
        </p:txBody>
      </p:sp>
    </p:spTree>
    <p:extLst>
      <p:ext uri="{BB962C8B-B14F-4D97-AF65-F5344CB8AC3E}">
        <p14:creationId xmlns:p14="http://schemas.microsoft.com/office/powerpoint/2010/main" val="5224198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18C699-5201-A545-B56C-7C1051C9B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sz="4400" dirty="0"/>
            </a:b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Use…</a:t>
            </a:r>
            <a:br>
              <a:rPr lang="en-US" sz="4400" dirty="0"/>
            </a:br>
            <a:r>
              <a:rPr lang="en-US" sz="4400" dirty="0"/>
              <a:t>TEAMS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AB93FF-0335-004E-AF7E-61F2B3505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1052" y="3637820"/>
            <a:ext cx="4095307" cy="30714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077130-2B5B-0F42-9D2E-2FD2ED832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31" y="2440701"/>
            <a:ext cx="4890977" cy="36682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27D2DF-0E9E-EF4B-9788-088D0D84C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3689" y="455132"/>
            <a:ext cx="4575544" cy="3431658"/>
          </a:xfrm>
          <a:prstGeom prst="rect">
            <a:avLst/>
          </a:prstGeom>
        </p:spPr>
      </p:pic>
      <p:sp>
        <p:nvSpPr>
          <p:cNvPr id="9" name="Punched Tape 8">
            <a:extLst>
              <a:ext uri="{FF2B5EF4-FFF2-40B4-BE49-F238E27FC236}">
                <a16:creationId xmlns:a16="http://schemas.microsoft.com/office/drawing/2014/main" id="{C30E4CE1-3DD7-7748-8E20-9CF758A60090}"/>
              </a:ext>
            </a:extLst>
          </p:cNvPr>
          <p:cNvSpPr/>
          <p:nvPr/>
        </p:nvSpPr>
        <p:spPr>
          <a:xfrm>
            <a:off x="4072209" y="1271427"/>
            <a:ext cx="2619911" cy="1571946"/>
          </a:xfrm>
          <a:prstGeom prst="flowChartPunchedTap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Multidisciplinary Teams</a:t>
            </a:r>
          </a:p>
        </p:txBody>
      </p:sp>
    </p:spTree>
    <p:extLst>
      <p:ext uri="{BB962C8B-B14F-4D97-AF65-F5344CB8AC3E}">
        <p14:creationId xmlns:p14="http://schemas.microsoft.com/office/powerpoint/2010/main" val="23830752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F837E-5193-3740-916C-2CC21E193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259" y="444749"/>
            <a:ext cx="10515600" cy="1325563"/>
          </a:xfrm>
        </p:spPr>
        <p:txBody>
          <a:bodyPr/>
          <a:lstStyle/>
          <a:p>
            <a:r>
              <a:rPr lang="en-US" dirty="0"/>
              <a:t>STOP &amp; SUMMARIZE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955C71-D4B9-C348-BCA9-71DA07943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07531"/>
            <a:ext cx="5602941" cy="3596157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9C0C66-7C0B-E541-A7DC-37D26DB4DC1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69259" y="2228571"/>
            <a:ext cx="4885690" cy="3657600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7A5944-DB15-3342-B52E-0E62DD6464F6}"/>
              </a:ext>
            </a:extLst>
          </p:cNvPr>
          <p:cNvSpPr txBox="1"/>
          <p:nvPr/>
        </p:nvSpPr>
        <p:spPr>
          <a:xfrm>
            <a:off x="7342094" y="5271247"/>
            <a:ext cx="1276311" cy="461665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</a:rPr>
              <a:t>CHANGE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D82A22-BA5B-D342-A8FE-2139DF4F8E65}"/>
              </a:ext>
            </a:extLst>
          </p:cNvPr>
          <p:cNvSpPr txBox="1"/>
          <p:nvPr/>
        </p:nvSpPr>
        <p:spPr>
          <a:xfrm>
            <a:off x="9229239" y="5655338"/>
            <a:ext cx="1501758" cy="461665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</a:rPr>
              <a:t>LEARNING</a:t>
            </a:r>
          </a:p>
        </p:txBody>
      </p:sp>
    </p:spTree>
    <p:extLst>
      <p:ext uri="{BB962C8B-B14F-4D97-AF65-F5344CB8AC3E}">
        <p14:creationId xmlns:p14="http://schemas.microsoft.com/office/powerpoint/2010/main" val="3786167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3887F0-3A89-A24F-BADF-4CCCAAFA93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10" b="194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C43894-B32E-5D4C-AFDD-D7FB71BFC095}"/>
              </a:ext>
            </a:extLst>
          </p:cNvPr>
          <p:cNvSpPr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latin typeface="+mj-lt"/>
                <a:ea typeface="+mj-ea"/>
                <a:cs typeface="+mj-cs"/>
                <a:hlinkClick r:id="rId3"/>
              </a:rPr>
              <a:t>larccqi.org</a:t>
            </a:r>
            <a:endParaRPr lang="en-US" sz="4000" b="1">
              <a:latin typeface="+mj-lt"/>
              <a:ea typeface="+mj-ea"/>
              <a:cs typeface="+mj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8936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01BDE2-E4B6-AA47-84B1-0E536D15A8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22" r="62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DF8DB1-B6EA-2D45-93ED-45B2ABB0429E}"/>
              </a:ext>
            </a:extLst>
          </p:cNvPr>
          <p:cNvSpPr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latin typeface="+mj-lt"/>
                <a:ea typeface="+mj-ea"/>
                <a:cs typeface="+mj-cs"/>
              </a:rPr>
              <a:t>larccqi.org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1968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The LARC Initiative  â A Health Systems Strengthening Approach">
            <a:hlinkClick r:id="" action="ppaction://media"/>
            <a:extLst>
              <a:ext uri="{FF2B5EF4-FFF2-40B4-BE49-F238E27FC236}">
                <a16:creationId xmlns:a16="http://schemas.microsoft.com/office/drawing/2014/main" id="{58344903-B487-834E-8046-7960C5B673F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49019" y="421392"/>
            <a:ext cx="10693961" cy="601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1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2242E-4DA8-5245-A4D1-17F39B65A9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7200" dirty="0"/>
              <a:t>Quality Improvement Collaborative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3FD436-603F-2D48-A8D7-5B19513DEA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9600" dirty="0">
                <a:solidFill>
                  <a:schemeClr val="tx1"/>
                </a:solidFill>
                <a:latin typeface="+mj-lt"/>
              </a:rPr>
              <a:t>LARC</a:t>
            </a:r>
          </a:p>
        </p:txBody>
      </p:sp>
      <p:sp>
        <p:nvSpPr>
          <p:cNvPr id="4" name="Wave 3">
            <a:extLst>
              <a:ext uri="{FF2B5EF4-FFF2-40B4-BE49-F238E27FC236}">
                <a16:creationId xmlns:a16="http://schemas.microsoft.com/office/drawing/2014/main" id="{5BB48BFA-390C-A740-8DA8-5D634FAA3926}"/>
              </a:ext>
            </a:extLst>
          </p:cNvPr>
          <p:cNvSpPr/>
          <p:nvPr/>
        </p:nvSpPr>
        <p:spPr>
          <a:xfrm>
            <a:off x="9036993" y="2974542"/>
            <a:ext cx="2403565" cy="1463040"/>
          </a:xfrm>
          <a:prstGeom prst="wav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Thank You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E80435-3889-FC42-A79F-1BCBE1F9A67E}"/>
              </a:ext>
            </a:extLst>
          </p:cNvPr>
          <p:cNvGrpSpPr/>
          <p:nvPr/>
        </p:nvGrpSpPr>
        <p:grpSpPr>
          <a:xfrm>
            <a:off x="3860800" y="3477145"/>
            <a:ext cx="5994400" cy="3287713"/>
            <a:chOff x="3924507" y="2906308"/>
            <a:chExt cx="2947722" cy="1356600"/>
          </a:xfrm>
        </p:grpSpPr>
        <p:pic>
          <p:nvPicPr>
            <p:cNvPr id="7" name="Picture 6" descr="Home Page - &lt;strong&gt;Collaborative&lt;/strong&gt; Practice Solutions">
              <a:extLst>
                <a:ext uri="{FF2B5EF4-FFF2-40B4-BE49-F238E27FC236}">
                  <a16:creationId xmlns:a16="http://schemas.microsoft.com/office/drawing/2014/main" id="{454170B7-DF3E-7B4F-B838-809DFBA0E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75"/>
            <a:stretch/>
          </p:blipFill>
          <p:spPr>
            <a:xfrm>
              <a:off x="3924507" y="2906308"/>
              <a:ext cx="2947722" cy="13566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FE7A85E-866C-6948-9038-1BDF4EE539BD}"/>
                </a:ext>
              </a:extLst>
            </p:cNvPr>
            <p:cNvSpPr txBox="1"/>
            <p:nvPr/>
          </p:nvSpPr>
          <p:spPr>
            <a:xfrm>
              <a:off x="5013386" y="3385802"/>
              <a:ext cx="872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Arial Black" panose="020B0A04020102020204" pitchFamily="34" charset="0"/>
                </a:rPr>
                <a:t>LARC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85792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/>
          <a:lstStyle/>
          <a:p>
            <a:r>
              <a:rPr lang="en-US"/>
              <a:t>Preparation for </a:t>
            </a:r>
            <a:br>
              <a:rPr lang="en-US"/>
            </a:br>
            <a:r>
              <a:rPr lang="en-US"/>
              <a:t>the LARC Initiative</a:t>
            </a:r>
            <a:br>
              <a:rPr lang="en-US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232953"/>
            <a:ext cx="10515600" cy="1856697"/>
          </a:xfrm>
        </p:spPr>
        <p:txBody>
          <a:bodyPr>
            <a:normAutofit/>
          </a:bodyPr>
          <a:lstStyle/>
          <a:p>
            <a:r>
              <a:rPr lang="en-US" dirty="0"/>
              <a:t>Implementers</a:t>
            </a:r>
          </a:p>
          <a:p>
            <a:r>
              <a:rPr lang="en-US" dirty="0"/>
              <a:t>Stakeholders</a:t>
            </a:r>
          </a:p>
          <a:p>
            <a:r>
              <a:rPr lang="en-US" dirty="0"/>
              <a:t>Coaches / Mentors</a:t>
            </a:r>
          </a:p>
          <a:p>
            <a:r>
              <a:rPr lang="en-US" dirty="0"/>
              <a:t>Facility Teams</a:t>
            </a:r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CB0011-30A7-1947-B455-E86BC48CD05B}"/>
              </a:ext>
            </a:extLst>
          </p:cNvPr>
          <p:cNvGrpSpPr/>
          <p:nvPr/>
        </p:nvGrpSpPr>
        <p:grpSpPr>
          <a:xfrm>
            <a:off x="6020656" y="1233648"/>
            <a:ext cx="5907641" cy="3636303"/>
            <a:chOff x="3924507" y="2906308"/>
            <a:chExt cx="2947722" cy="1356600"/>
          </a:xfrm>
        </p:grpSpPr>
        <p:pic>
          <p:nvPicPr>
            <p:cNvPr id="6" name="Picture 5" descr="Home Page - &lt;strong&gt;Collaborative&lt;/strong&gt; Practice Solutions">
              <a:extLst>
                <a:ext uri="{FF2B5EF4-FFF2-40B4-BE49-F238E27FC236}">
                  <a16:creationId xmlns:a16="http://schemas.microsoft.com/office/drawing/2014/main" id="{8499F067-F5D8-9947-9989-EF92FE0DBB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75"/>
            <a:stretch/>
          </p:blipFill>
          <p:spPr>
            <a:xfrm>
              <a:off x="3924507" y="2906308"/>
              <a:ext cx="2947722" cy="13566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A2FB687-A76D-7D42-AB62-0DA30F1E6ADA}"/>
                </a:ext>
              </a:extLst>
            </p:cNvPr>
            <p:cNvSpPr txBox="1"/>
            <p:nvPr/>
          </p:nvSpPr>
          <p:spPr>
            <a:xfrm>
              <a:off x="5013386" y="3385802"/>
              <a:ext cx="872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Arial Black" panose="020B0A04020102020204" pitchFamily="34" charset="0"/>
                </a:rPr>
                <a:t>LARC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9652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3438525"/>
          </a:xfrm>
        </p:spPr>
        <p:txBody>
          <a:bodyPr>
            <a:noAutofit/>
          </a:bodyPr>
          <a:lstStyle/>
          <a:p>
            <a:pPr algn="ctr"/>
            <a:r>
              <a:rPr lang="en-US" sz="8000" dirty="0"/>
              <a:t>The great aim of education is not knowledge, </a:t>
            </a:r>
            <a:br>
              <a:rPr lang="en-US" sz="8000" dirty="0"/>
            </a:br>
            <a:r>
              <a:rPr lang="en-US" sz="8000" dirty="0"/>
              <a:t>but </a:t>
            </a:r>
            <a:r>
              <a:rPr lang="en-US" sz="8000" b="1" i="1" dirty="0"/>
              <a:t>action</a:t>
            </a:r>
            <a:r>
              <a:rPr lang="en-US" sz="8000" dirty="0"/>
              <a:t>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5148263"/>
            <a:ext cx="10515600" cy="1500187"/>
          </a:xfrm>
        </p:spPr>
        <p:txBody>
          <a:bodyPr/>
          <a:lstStyle/>
          <a:p>
            <a:pPr algn="ctr"/>
            <a:r>
              <a:rPr lang="en-US" dirty="0"/>
              <a:t>Herbert Spencer</a:t>
            </a:r>
          </a:p>
        </p:txBody>
      </p:sp>
    </p:spTree>
    <p:extLst>
      <p:ext uri="{BB962C8B-B14F-4D97-AF65-F5344CB8AC3E}">
        <p14:creationId xmlns:p14="http://schemas.microsoft.com/office/powerpoint/2010/main" val="20434972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3D205-B7B4-2D4F-9E80-A351E0904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Implementers</a:t>
            </a:r>
            <a:br>
              <a:rPr lang="en-US" dirty="0"/>
            </a:br>
            <a:r>
              <a:rPr lang="en-US" dirty="0"/>
              <a:t>Stakeholders </a:t>
            </a:r>
            <a:br>
              <a:rPr lang="en-US" dirty="0"/>
            </a:br>
            <a:r>
              <a:rPr lang="en-US" dirty="0"/>
              <a:t>Coaches / Mentors</a:t>
            </a:r>
            <a:br>
              <a:rPr lang="en-US" dirty="0"/>
            </a:br>
            <a:r>
              <a:rPr lang="en-US" dirty="0"/>
              <a:t>Facility Teams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432394-C584-3548-8063-1745D99386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1835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E38C2-853A-214B-ABB5-4F3958F55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Prerequisites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8FC319-03DE-3149-A4B1-3405580C3E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714"/>
          <a:stretch/>
        </p:blipFill>
        <p:spPr>
          <a:xfrm>
            <a:off x="5486462" y="1257300"/>
            <a:ext cx="5706978" cy="3928532"/>
          </a:xfrm>
          <a:prstGeom prst="rect">
            <a:avLst/>
          </a:prstGeom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032A6FB8-529E-1D40-B3C7-6FCB7B77DBC0}"/>
              </a:ext>
            </a:extLst>
          </p:cNvPr>
          <p:cNvSpPr/>
          <p:nvPr/>
        </p:nvSpPr>
        <p:spPr>
          <a:xfrm>
            <a:off x="998560" y="2399572"/>
            <a:ext cx="2721935" cy="1541167"/>
          </a:xfrm>
          <a:prstGeom prst="wedgeRoundRectCallout">
            <a:avLst>
              <a:gd name="adj1" fmla="val -20833"/>
              <a:gd name="adj2" fmla="val 84141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IHI Open School </a:t>
            </a:r>
          </a:p>
          <a:p>
            <a:pPr algn="ctr"/>
            <a:r>
              <a:rPr lang="en-US" sz="2400" b="1" dirty="0"/>
              <a:t> 7 Courses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3BCA9E-FE08-CD4E-9D61-0471A740A7C6}"/>
              </a:ext>
            </a:extLst>
          </p:cNvPr>
          <p:cNvSpPr txBox="1"/>
          <p:nvPr/>
        </p:nvSpPr>
        <p:spPr>
          <a:xfrm>
            <a:off x="9388045" y="5691883"/>
            <a:ext cx="1553933" cy="461665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larccqi.org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1B9910-FDE1-594D-A0F8-EE0AD7856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527" y="4157909"/>
            <a:ext cx="2886546" cy="23507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B086A6-C945-F344-928D-8A34A08FBBB6}"/>
              </a:ext>
            </a:extLst>
          </p:cNvPr>
          <p:cNvSpPr txBox="1"/>
          <p:nvPr/>
        </p:nvSpPr>
        <p:spPr>
          <a:xfrm>
            <a:off x="3954461" y="4157909"/>
            <a:ext cx="1027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CEUs</a:t>
            </a:r>
          </a:p>
        </p:txBody>
      </p:sp>
    </p:spTree>
    <p:extLst>
      <p:ext uri="{BB962C8B-B14F-4D97-AF65-F5344CB8AC3E}">
        <p14:creationId xmlns:p14="http://schemas.microsoft.com/office/powerpoint/2010/main" val="171730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DCE7F-9BF3-714F-9614-9441AB5B8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MOH and</a:t>
            </a:r>
            <a:br>
              <a:rPr lang="en-US" dirty="0"/>
            </a:br>
            <a:r>
              <a:rPr lang="en-US" dirty="0"/>
              <a:t>Implementing Partners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0C04E3-5C69-974B-BA3A-29B1D930AF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925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F9EC9-6C07-D045-833D-D3459BCCE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LARC </a:t>
            </a:r>
            <a:br>
              <a:rPr lang="en-US" b="1" dirty="0"/>
            </a:br>
            <a:r>
              <a:rPr lang="en-US" b="1" dirty="0"/>
              <a:t>Implementation Guide</a:t>
            </a:r>
            <a:br>
              <a:rPr lang="en-US" b="1" dirty="0"/>
            </a:br>
            <a:endParaRPr lang="en-US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A4F31B-43A0-7F43-AFC9-95C2CBC62113}"/>
              </a:ext>
            </a:extLst>
          </p:cNvPr>
          <p:cNvSpPr txBox="1"/>
          <p:nvPr/>
        </p:nvSpPr>
        <p:spPr>
          <a:xfrm flipH="1">
            <a:off x="2012009" y="2057400"/>
            <a:ext cx="1587794" cy="46166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2"/>
              </a:rPr>
              <a:t>larccqi.org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52EE0A-8FD6-CA4B-A06F-2EAED9815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382" y="445491"/>
            <a:ext cx="4263775" cy="5514056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A5674F-4E50-484C-849C-D86FD1F0E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998" y="2769421"/>
            <a:ext cx="4754205" cy="356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905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ile Employment | &lt;strong&gt;Check List&lt;/strong&gt; Curricular - Chile Employment">
            <a:extLst>
              <a:ext uri="{FF2B5EF4-FFF2-40B4-BE49-F238E27FC236}">
                <a16:creationId xmlns:a16="http://schemas.microsoft.com/office/drawing/2014/main" id="{D8AA2831-23EB-514E-B65C-330A94DEA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46" y="2677326"/>
            <a:ext cx="3435912" cy="3092321"/>
          </a:xfrm>
          <a:prstGeom prst="rect">
            <a:avLst/>
          </a:prstGeom>
        </p:spPr>
      </p:pic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39D626FF-8B8D-3743-9C9A-8F1DA6AD5227}"/>
              </a:ext>
            </a:extLst>
          </p:cNvPr>
          <p:cNvSpPr/>
          <p:nvPr/>
        </p:nvSpPr>
        <p:spPr>
          <a:xfrm>
            <a:off x="3570568" y="2387807"/>
            <a:ext cx="1671918" cy="877933"/>
          </a:xfrm>
          <a:prstGeom prst="wedgeRoundRectCallout">
            <a:avLst>
              <a:gd name="adj1" fmla="val -20833"/>
              <a:gd name="adj2" fmla="val 84141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Planning Checklist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F975B6-F2BE-3E43-A2CA-2C930AE71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530023" cy="1600200"/>
          </a:xfrm>
        </p:spPr>
        <p:txBody>
          <a:bodyPr>
            <a:noAutofit/>
          </a:bodyPr>
          <a:lstStyle/>
          <a:p>
            <a:r>
              <a:rPr lang="en-US" sz="4000" dirty="0"/>
              <a:t>LARC Planning &amp; Preparation Checklist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D2EE8F-7F6F-D145-9D7A-2651CFC39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61950"/>
            <a:ext cx="4660900" cy="6134100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18" name="Curved Down Ribbon 17">
            <a:extLst>
              <a:ext uri="{FF2B5EF4-FFF2-40B4-BE49-F238E27FC236}">
                <a16:creationId xmlns:a16="http://schemas.microsoft.com/office/drawing/2014/main" id="{D11D8B36-2384-1446-94C0-A9D1DFD0BD09}"/>
              </a:ext>
            </a:extLst>
          </p:cNvPr>
          <p:cNvSpPr/>
          <p:nvPr/>
        </p:nvSpPr>
        <p:spPr>
          <a:xfrm>
            <a:off x="9474947" y="1518007"/>
            <a:ext cx="2563905" cy="2336740"/>
          </a:xfrm>
          <a:prstGeom prst="ellipseRibbon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Step-by-Step Planning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E99517-6201-4648-85AA-07A2014F965E}"/>
              </a:ext>
            </a:extLst>
          </p:cNvPr>
          <p:cNvSpPr txBox="1"/>
          <p:nvPr/>
        </p:nvSpPr>
        <p:spPr>
          <a:xfrm>
            <a:off x="7018372" y="4038821"/>
            <a:ext cx="2816156" cy="369332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Implementation Guide, p. 6 </a:t>
            </a:r>
          </a:p>
        </p:txBody>
      </p:sp>
    </p:spTree>
    <p:extLst>
      <p:ext uri="{BB962C8B-B14F-4D97-AF65-F5344CB8AC3E}">
        <p14:creationId xmlns:p14="http://schemas.microsoft.com/office/powerpoint/2010/main" val="14948522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DCE7F-9BF3-714F-9614-9441AB5B8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Coaches / Mentors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0C04E3-5C69-974B-BA3A-29B1D930AF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64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222CF-A820-E144-8225-1052D0641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Coaches / Mentors:</a:t>
            </a:r>
            <a:br>
              <a:rPr lang="en-US" dirty="0"/>
            </a:br>
            <a:r>
              <a:rPr lang="en-US" dirty="0"/>
              <a:t>Roles &amp; Responsibilities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95126-7F92-B744-B0FE-17DAAB76E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Assist facility teams to: </a:t>
            </a:r>
          </a:p>
          <a:p>
            <a:r>
              <a:rPr lang="en-US" sz="3200" dirty="0"/>
              <a:t>Learn &amp; utilize CQI tools </a:t>
            </a:r>
          </a:p>
          <a:p>
            <a:r>
              <a:rPr lang="en-US" sz="3200" dirty="0"/>
              <a:t>Complete project successfully</a:t>
            </a:r>
          </a:p>
          <a:p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7C67B87-68AD-F345-8C16-E33F4D13C5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0943919"/>
              </p:ext>
            </p:extLst>
          </p:nvPr>
        </p:nvGraphicFramePr>
        <p:xfrm>
          <a:off x="5084725" y="75829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486255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222CF-A820-E144-8225-1052D0641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Coaches / Mentors:</a:t>
            </a:r>
            <a:br>
              <a:rPr lang="en-US" dirty="0"/>
            </a:br>
            <a:r>
              <a:rPr lang="en-US" dirty="0"/>
              <a:t>Roles &amp; Responsibilities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7C67B87-68AD-F345-8C16-E33F4D13C5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7854260"/>
              </p:ext>
            </p:extLst>
          </p:nvPr>
        </p:nvGraphicFramePr>
        <p:xfrm>
          <a:off x="5084725" y="75829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1586238-2234-6149-B3C8-5487163CA7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9931" y="1690688"/>
            <a:ext cx="3194774" cy="45360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26448C-B658-1D4F-9E32-3E4F7648103C}"/>
              </a:ext>
            </a:extLst>
          </p:cNvPr>
          <p:cNvSpPr txBox="1"/>
          <p:nvPr/>
        </p:nvSpPr>
        <p:spPr>
          <a:xfrm>
            <a:off x="2877887" y="3853887"/>
            <a:ext cx="2933175" cy="369332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Implementation Guide, p. 31 </a:t>
            </a:r>
          </a:p>
        </p:txBody>
      </p:sp>
    </p:spTree>
    <p:extLst>
      <p:ext uri="{BB962C8B-B14F-4D97-AF65-F5344CB8AC3E}">
        <p14:creationId xmlns:p14="http://schemas.microsoft.com/office/powerpoint/2010/main" val="35561788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503BF-9F2D-CF40-85EC-0EC18B297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Coaching Network =</a:t>
            </a:r>
            <a:br>
              <a:rPr lang="en-US" dirty="0"/>
            </a:br>
            <a:r>
              <a:rPr lang="en-US" dirty="0"/>
              <a:t>Learning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75055-12A0-4548-8FA9-CD5481AD4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sz="3200" dirty="0"/>
              <a:t>Monthly Calls</a:t>
            </a:r>
          </a:p>
          <a:p>
            <a:pPr lvl="1"/>
            <a:r>
              <a:rPr lang="en-US" sz="2800" dirty="0"/>
              <a:t>Project Updates</a:t>
            </a:r>
          </a:p>
          <a:p>
            <a:pPr lvl="1"/>
            <a:r>
              <a:rPr lang="en-US" sz="2800" dirty="0"/>
              <a:t>Successes </a:t>
            </a:r>
          </a:p>
          <a:p>
            <a:pPr lvl="1"/>
            <a:r>
              <a:rPr lang="en-US" sz="2800" dirty="0"/>
              <a:t>Challenges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C5DEEE5-7E05-1A43-AD9A-A6E2B040B3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1778335"/>
              </p:ext>
            </p:extLst>
          </p:nvPr>
        </p:nvGraphicFramePr>
        <p:xfrm>
          <a:off x="4902791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46605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DCE7F-9BF3-714F-9614-9441AB5B8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Facility Teams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0C04E3-5C69-974B-BA3A-29B1D930AF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Assignments prior to Smart Start</a:t>
            </a:r>
          </a:p>
        </p:txBody>
      </p:sp>
    </p:spTree>
    <p:extLst>
      <p:ext uri="{BB962C8B-B14F-4D97-AF65-F5344CB8AC3E}">
        <p14:creationId xmlns:p14="http://schemas.microsoft.com/office/powerpoint/2010/main" val="2334067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567" y="1347537"/>
            <a:ext cx="11353801" cy="107482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/>
              <a:t>Purpose/Expectations: </a:t>
            </a:r>
            <a:br>
              <a:rPr lang="en-US" sz="5400" b="1" dirty="0"/>
            </a:br>
            <a:r>
              <a:rPr lang="en-US" sz="5400" b="1" dirty="0"/>
              <a:t>To create an </a:t>
            </a:r>
            <a:r>
              <a:rPr lang="en-US" sz="5400" b="1" dirty="0">
                <a:solidFill>
                  <a:srgbClr val="FF0000"/>
                </a:solidFill>
              </a:rPr>
              <a:t>improvement</a:t>
            </a:r>
            <a:r>
              <a:rPr lang="en-US" sz="5400" b="1" dirty="0"/>
              <a:t> </a:t>
            </a:r>
            <a:r>
              <a:rPr lang="en-US" sz="5400" b="1" dirty="0">
                <a:solidFill>
                  <a:srgbClr val="FF0000"/>
                </a:solidFill>
              </a:rPr>
              <a:t>culture</a:t>
            </a:r>
            <a:r>
              <a:rPr lang="en-US" sz="5400" b="1" dirty="0"/>
              <a:t> where team members </a:t>
            </a:r>
            <a:r>
              <a:rPr lang="en-US" sz="5400" b="1" u="sng" dirty="0"/>
              <a:t>understand</a:t>
            </a:r>
            <a:r>
              <a:rPr lang="en-US" sz="5400" b="1" dirty="0"/>
              <a:t> and </a:t>
            </a:r>
            <a:r>
              <a:rPr lang="en-US" sz="5400" b="1" u="sng" dirty="0"/>
              <a:t>utilize</a:t>
            </a:r>
            <a:r>
              <a:rPr lang="en-US" sz="5400" b="1" dirty="0"/>
              <a:t> </a:t>
            </a:r>
            <a:r>
              <a:rPr lang="en-US" sz="5400" b="1" i="1" dirty="0"/>
              <a:t>practical QI tools</a:t>
            </a:r>
            <a:r>
              <a:rPr lang="en-US" sz="5400" b="1" dirty="0"/>
              <a:t>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160295"/>
            <a:ext cx="10515600" cy="3497179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</a:pPr>
            <a:endParaRPr lang="en-US" sz="4800" dirty="0"/>
          </a:p>
          <a:p>
            <a:pPr algn="ctr">
              <a:buFont typeface="Arial" charset="0"/>
              <a:buChar char="•"/>
            </a:pPr>
            <a:r>
              <a:rPr lang="en-US" sz="4800" dirty="0"/>
              <a:t>to successfully complete a QI project </a:t>
            </a:r>
          </a:p>
          <a:p>
            <a:pPr marL="0" indent="0" algn="ctr">
              <a:buNone/>
            </a:pPr>
            <a:r>
              <a:rPr lang="en-US" sz="4800" u="sng" dirty="0"/>
              <a:t>and</a:t>
            </a:r>
            <a:r>
              <a:rPr lang="en-US" sz="4800" dirty="0"/>
              <a:t> </a:t>
            </a:r>
          </a:p>
          <a:p>
            <a:pPr algn="ctr">
              <a:buFont typeface="Arial" charset="0"/>
              <a:buChar char="•"/>
            </a:pPr>
            <a:r>
              <a:rPr lang="en-US" sz="4800" dirty="0"/>
              <a:t>to make CQI the way teams work for the future!</a:t>
            </a:r>
          </a:p>
        </p:txBody>
      </p:sp>
    </p:spTree>
    <p:extLst>
      <p:ext uri="{BB962C8B-B14F-4D97-AF65-F5344CB8AC3E}">
        <p14:creationId xmlns:p14="http://schemas.microsoft.com/office/powerpoint/2010/main" val="3525327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Stakeholder Analysis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0" y="1390665"/>
            <a:ext cx="9335120" cy="4621911"/>
          </a:xfrm>
          <a:prstGeom prst="rect">
            <a:avLst/>
          </a:prstGeom>
          <a:ln w="57150">
            <a:solidFill>
              <a:schemeClr val="accent6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7C6553-FEFD-284D-B282-FD0C77D1588B}"/>
              </a:ext>
            </a:extLst>
          </p:cNvPr>
          <p:cNvSpPr txBox="1"/>
          <p:nvPr/>
        </p:nvSpPr>
        <p:spPr>
          <a:xfrm>
            <a:off x="9388045" y="6205736"/>
            <a:ext cx="2037674" cy="369332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Workbook, p. 34-37</a:t>
            </a:r>
          </a:p>
        </p:txBody>
      </p:sp>
    </p:spTree>
    <p:extLst>
      <p:ext uri="{BB962C8B-B14F-4D97-AF65-F5344CB8AC3E}">
        <p14:creationId xmlns:p14="http://schemas.microsoft.com/office/powerpoint/2010/main" val="6497092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Formation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B91075-C608-BC45-B8AD-7A82A8953C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66621" y="-429021"/>
            <a:ext cx="5928850" cy="7672631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17A287-265B-7847-9B69-29853592E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20" y="2662084"/>
            <a:ext cx="5435600" cy="274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AD3275-FE54-4947-B789-FC16F86A4D75}"/>
              </a:ext>
            </a:extLst>
          </p:cNvPr>
          <p:cNvSpPr txBox="1"/>
          <p:nvPr/>
        </p:nvSpPr>
        <p:spPr>
          <a:xfrm>
            <a:off x="7712209" y="2662084"/>
            <a:ext cx="2037674" cy="369332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Workbook, p. 30-33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A63BF2-ACFD-EA4B-ABF2-13B39C0A535F}"/>
              </a:ext>
            </a:extLst>
          </p:cNvPr>
          <p:cNvSpPr txBox="1"/>
          <p:nvPr/>
        </p:nvSpPr>
        <p:spPr>
          <a:xfrm>
            <a:off x="2615595" y="4599196"/>
            <a:ext cx="1733103" cy="369332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Workbook, p. 42</a:t>
            </a:r>
          </a:p>
        </p:txBody>
      </p:sp>
    </p:spTree>
    <p:extLst>
      <p:ext uri="{BB962C8B-B14F-4D97-AF65-F5344CB8AC3E}">
        <p14:creationId xmlns:p14="http://schemas.microsoft.com/office/powerpoint/2010/main" val="16070123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Formation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B540028-5631-9646-90A3-9787609A8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9037" y="1725324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Team Members </a:t>
            </a:r>
            <a:r>
              <a:rPr lang="en-US" dirty="0">
                <a:sym typeface="Wingdings" pitchFamily="2" charset="2"/>
              </a:rPr>
              <a:t> 1 Person from each cadre that touches the process</a:t>
            </a:r>
          </a:p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A Typical Team:</a:t>
            </a: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	Physician or Clinician</a:t>
            </a: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	Nurse</a:t>
            </a: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	Laboratorian</a:t>
            </a: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	Counselor</a:t>
            </a: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	Data Clerk</a:t>
            </a: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	Expert Client / Peer Educator</a:t>
            </a:r>
          </a:p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7DE274-188A-E248-BF3F-F5D2D3003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1" y="2370571"/>
            <a:ext cx="4987636" cy="374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577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F837E-5193-3740-916C-2CC21E193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 &amp; SUMMARIZE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83CCBE-20B0-174B-96F9-60B308909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29" y="1708049"/>
            <a:ext cx="4067100" cy="2013662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278A1C-C142-4B4B-B535-EB80BAEC9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51" y="4067179"/>
            <a:ext cx="4067100" cy="205255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C2ADC6-CBD7-D749-AE2C-7458ECB9B571}"/>
              </a:ext>
            </a:extLst>
          </p:cNvPr>
          <p:cNvSpPr txBox="1"/>
          <p:nvPr/>
        </p:nvSpPr>
        <p:spPr>
          <a:xfrm>
            <a:off x="1300014" y="2606135"/>
            <a:ext cx="2509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STAKEHOLDER ANALYSIS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F6C399-0199-054F-9164-5F8B4CCE0CB9}"/>
              </a:ext>
            </a:extLst>
          </p:cNvPr>
          <p:cNvSpPr txBox="1"/>
          <p:nvPr/>
        </p:nvSpPr>
        <p:spPr>
          <a:xfrm>
            <a:off x="1587681" y="5351061"/>
            <a:ext cx="1997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TEAM FORMATION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F6F824A2-4F9C-5F41-B2C3-A972747B4938}"/>
              </a:ext>
            </a:extLst>
          </p:cNvPr>
          <p:cNvSpPr/>
          <p:nvPr/>
        </p:nvSpPr>
        <p:spPr>
          <a:xfrm>
            <a:off x="5249037" y="1572212"/>
            <a:ext cx="2377647" cy="1292791"/>
          </a:xfrm>
          <a:prstGeom prst="wedgeRoundRectCallout">
            <a:avLst>
              <a:gd name="adj1" fmla="val -20833"/>
              <a:gd name="adj2" fmla="val 84141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IHI Open School </a:t>
            </a:r>
          </a:p>
          <a:p>
            <a:pPr algn="ctr"/>
            <a:r>
              <a:rPr lang="en-US" sz="2400" b="1" dirty="0"/>
              <a:t> 7 Courses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6EDBB9-3EDD-EE46-8902-0498EFFD4D74}"/>
              </a:ext>
            </a:extLst>
          </p:cNvPr>
          <p:cNvSpPr/>
          <p:nvPr/>
        </p:nvSpPr>
        <p:spPr>
          <a:xfrm>
            <a:off x="6277863" y="1440387"/>
            <a:ext cx="17833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</a:rPr>
              <a:t>IHI COURSES</a:t>
            </a:r>
            <a:endParaRPr lang="en-US" sz="2400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BAD09123-D523-CB4C-8813-84D04987C7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5786420"/>
              </p:ext>
            </p:extLst>
          </p:nvPr>
        </p:nvGraphicFramePr>
        <p:xfrm>
          <a:off x="4806093" y="3429000"/>
          <a:ext cx="3400861" cy="3299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AB469EBB-AF82-9943-BD0E-42BE3C91FE92}"/>
              </a:ext>
            </a:extLst>
          </p:cNvPr>
          <p:cNvSpPr/>
          <p:nvPr/>
        </p:nvSpPr>
        <p:spPr>
          <a:xfrm>
            <a:off x="5694201" y="4704730"/>
            <a:ext cx="16246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highlight>
                  <a:srgbClr val="FFFF00"/>
                </a:highlight>
              </a:rPr>
              <a:t>COACHING NETWORK </a:t>
            </a:r>
            <a:endParaRPr lang="en-US" sz="24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51635EF-D790-2247-8008-A5375A0C11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80201" y="1420475"/>
            <a:ext cx="3438552" cy="4446852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778B384-DE9C-714C-B179-4FD4D8D85900}"/>
              </a:ext>
            </a:extLst>
          </p:cNvPr>
          <p:cNvSpPr/>
          <p:nvPr/>
        </p:nvSpPr>
        <p:spPr>
          <a:xfrm>
            <a:off x="8764587" y="4748671"/>
            <a:ext cx="34274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</a:rPr>
              <a:t>IMPLEMENTATION GUIDE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357553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 for Smart Start: </a:t>
            </a:r>
            <a:br>
              <a:rPr lang="en-US" dirty="0"/>
            </a:br>
            <a:r>
              <a:rPr lang="en-US" dirty="0"/>
              <a:t>The 2-Day On-Site Session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For Coaches</a:t>
            </a:r>
          </a:p>
        </p:txBody>
      </p:sp>
    </p:spTree>
    <p:extLst>
      <p:ext uri="{BB962C8B-B14F-4D97-AF65-F5344CB8AC3E}">
        <p14:creationId xmlns:p14="http://schemas.microsoft.com/office/powerpoint/2010/main" val="17615260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2D549-8E6A-1543-9DBF-D2D9895BB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Guide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7B7145-B7AF-714F-B7EF-D13E409EA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295" y="1690688"/>
            <a:ext cx="3686762" cy="4731488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51C40F-601B-3841-9498-FC2B043DC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0" y="290586"/>
            <a:ext cx="4749800" cy="6273800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3C0B10-C4F4-1643-9AF7-35DC09EEC38B}"/>
              </a:ext>
            </a:extLst>
          </p:cNvPr>
          <p:cNvSpPr/>
          <p:nvPr/>
        </p:nvSpPr>
        <p:spPr>
          <a:xfrm>
            <a:off x="5105216" y="3244334"/>
            <a:ext cx="1160767" cy="369332"/>
          </a:xfrm>
          <a:prstGeom prst="rect">
            <a:avLst/>
          </a:prstGeom>
          <a:ln w="38100"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larccqi.org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0834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A6561-C961-0042-8FA2-D73153DBF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600" dirty="0">
                <a:solidFill>
                  <a:srgbClr val="FFFFFF"/>
                </a:solidFill>
              </a:rPr>
              <a:t>larccqi.org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10CC33-977E-664A-AB94-5A9064742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852" y="963506"/>
            <a:ext cx="3685912" cy="49309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46BD62-F81C-744A-9D6C-025F0C3B6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240" y="206569"/>
            <a:ext cx="4317805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13B114-F013-1643-BE8F-327832E3E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786" y="3842138"/>
            <a:ext cx="5419110" cy="250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5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DCE7F-9BF3-714F-9614-9441AB5B8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635">
              <a:lnSpc>
                <a:spcPct val="100000"/>
              </a:lnSpc>
            </a:pPr>
            <a:r>
              <a:rPr lang="en-US" spc="-15" dirty="0"/>
              <a:t>LARC</a:t>
            </a:r>
            <a:br>
              <a:rPr lang="en-US" spc="-15" dirty="0"/>
            </a:br>
            <a:r>
              <a:rPr lang="en-US" dirty="0"/>
              <a:t>Capability </a:t>
            </a:r>
            <a:r>
              <a:rPr lang="en-US" spc="-5" dirty="0"/>
              <a:t>Maturity</a:t>
            </a:r>
            <a:r>
              <a:rPr lang="en-US" spc="-80" dirty="0"/>
              <a:t> </a:t>
            </a:r>
            <a:r>
              <a:rPr lang="en-US" dirty="0"/>
              <a:t>Model (CMM)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0C04E3-5C69-974B-BA3A-29B1D930AF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7601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D7F138-6CF7-4541-97C4-33BE9A00A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05860"/>
            <a:ext cx="7886700" cy="1011765"/>
          </a:xfrm>
        </p:spPr>
        <p:txBody>
          <a:bodyPr/>
          <a:lstStyle/>
          <a:p>
            <a:r>
              <a:rPr lang="en-US" b="1" dirty="0">
                <a:latin typeface="+mn-lt"/>
              </a:rPr>
              <a:t>LARC Program Goals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CD4839-8264-49A6-ACE7-D4AD2AE72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297516"/>
            <a:ext cx="7886700" cy="2365375"/>
          </a:xfrm>
        </p:spPr>
        <p:txBody>
          <a:bodyPr>
            <a:normAutofit/>
          </a:bodyPr>
          <a:lstStyle/>
          <a:p>
            <a:r>
              <a:rPr lang="en-US" dirty="0"/>
              <a:t>To strengthen the viral load cascade to achieve better patient result (i.e., viral load suppression) </a:t>
            </a:r>
          </a:p>
          <a:p>
            <a:r>
              <a:rPr lang="en-US" dirty="0"/>
              <a:t>To improve institutional capability for viral load scale-up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E8EE897-6D16-4760-8B97-9D3FAF217886}"/>
              </a:ext>
            </a:extLst>
          </p:cNvPr>
          <p:cNvGraphicFramePr>
            <a:graphicFrameLocks noGrp="1"/>
          </p:cNvGraphicFramePr>
          <p:nvPr/>
        </p:nvGraphicFramePr>
        <p:xfrm>
          <a:off x="2540000" y="3742266"/>
          <a:ext cx="7112001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6589">
                  <a:extLst>
                    <a:ext uri="{9D8B030D-6E8A-4147-A177-3AD203B41FA5}">
                      <a16:colId xmlns:a16="http://schemas.microsoft.com/office/drawing/2014/main" val="3070038572"/>
                    </a:ext>
                  </a:extLst>
                </a:gridCol>
                <a:gridCol w="2795412">
                  <a:extLst>
                    <a:ext uri="{9D8B030D-6E8A-4147-A177-3AD203B41FA5}">
                      <a16:colId xmlns:a16="http://schemas.microsoft.com/office/drawing/2014/main" val="4067641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Program Goals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Measures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2178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2400" dirty="0"/>
                        <a:t>Did the changes implemented at each site improve service delivery?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Facility-specific aims and metrics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4725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2400" dirty="0"/>
                        <a:t>Was the institutional capability for viral load scale-up enhanced?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Capability Maturity Model (CMM)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7884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47556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9154" y="492152"/>
            <a:ext cx="7754580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>
              <a:lnSpc>
                <a:spcPct val="100000"/>
              </a:lnSpc>
            </a:pPr>
            <a:r>
              <a:rPr b="1" dirty="0">
                <a:latin typeface="+mn-lt"/>
              </a:rPr>
              <a:t>Capability </a:t>
            </a:r>
            <a:r>
              <a:rPr b="1" spc="-5" dirty="0">
                <a:latin typeface="+mn-lt"/>
              </a:rPr>
              <a:t>Maturity</a:t>
            </a:r>
            <a:r>
              <a:rPr b="1" spc="-80" dirty="0">
                <a:latin typeface="+mn-lt"/>
              </a:rPr>
              <a:t> </a:t>
            </a:r>
            <a:r>
              <a:rPr b="1" dirty="0">
                <a:latin typeface="+mn-lt"/>
              </a:rPr>
              <a:t>Model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59940" y="1621535"/>
            <a:ext cx="7982584" cy="4420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1211580" indent="-342900"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0" dirty="0">
                <a:latin typeface="Calibri"/>
                <a:cs typeface="Calibri"/>
              </a:rPr>
              <a:t>Developed by </a:t>
            </a:r>
            <a:r>
              <a:rPr sz="3000" spc="-5" dirty="0">
                <a:latin typeface="Calibri"/>
                <a:cs typeface="Calibri"/>
              </a:rPr>
              <a:t>Carnegie-Mellon </a:t>
            </a:r>
            <a:r>
              <a:rPr sz="3000" spc="-10" dirty="0">
                <a:latin typeface="Calibri"/>
                <a:cs typeface="Calibri"/>
              </a:rPr>
              <a:t>University  Software </a:t>
            </a:r>
            <a:r>
              <a:rPr sz="3000" spc="-5" dirty="0">
                <a:latin typeface="Calibri"/>
                <a:cs typeface="Calibri"/>
              </a:rPr>
              <a:t>Engineering </a:t>
            </a:r>
            <a:r>
              <a:rPr sz="3000" spc="-10" dirty="0">
                <a:latin typeface="Calibri"/>
                <a:cs typeface="Calibri"/>
              </a:rPr>
              <a:t>Institute</a:t>
            </a:r>
            <a:r>
              <a:rPr sz="3000" spc="-9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(1987)</a:t>
            </a:r>
            <a:endParaRPr sz="2200">
              <a:latin typeface="Calibri"/>
              <a:cs typeface="Calibri"/>
            </a:endParaRPr>
          </a:p>
          <a:p>
            <a:pPr marL="355600" marR="892810" indent="-342900">
              <a:spcBef>
                <a:spcPts val="7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0" dirty="0">
                <a:latin typeface="Calibri"/>
                <a:cs typeface="Calibri"/>
              </a:rPr>
              <a:t>Introduced </a:t>
            </a:r>
            <a:r>
              <a:rPr sz="3000" dirty="0">
                <a:latin typeface="Calibri"/>
                <a:cs typeface="Calibri"/>
              </a:rPr>
              <a:t>a </a:t>
            </a:r>
            <a:r>
              <a:rPr sz="3000" spc="-10" dirty="0">
                <a:latin typeface="Calibri"/>
                <a:cs typeface="Calibri"/>
              </a:rPr>
              <a:t>process </a:t>
            </a:r>
            <a:r>
              <a:rPr sz="3000" spc="-25" dirty="0">
                <a:latin typeface="Calibri"/>
                <a:cs typeface="Calibri"/>
              </a:rPr>
              <a:t>for </a:t>
            </a:r>
            <a:r>
              <a:rPr sz="3000" spc="-5" dirty="0">
                <a:latin typeface="Calibri"/>
                <a:cs typeface="Calibri"/>
              </a:rPr>
              <a:t>assessing </a:t>
            </a:r>
            <a:r>
              <a:rPr sz="3000" spc="-10" dirty="0">
                <a:latin typeface="Calibri"/>
                <a:cs typeface="Calibri"/>
              </a:rPr>
              <a:t>software  </a:t>
            </a:r>
            <a:r>
              <a:rPr sz="3000" spc="-5" dirty="0">
                <a:latin typeface="Calibri"/>
                <a:cs typeface="Calibri"/>
              </a:rPr>
              <a:t>capability </a:t>
            </a:r>
            <a:r>
              <a:rPr sz="3000" spc="-10" dirty="0">
                <a:latin typeface="Calibri"/>
                <a:cs typeface="Calibri"/>
              </a:rPr>
              <a:t>through </a:t>
            </a:r>
            <a:r>
              <a:rPr sz="3000" dirty="0">
                <a:latin typeface="Calibri"/>
                <a:cs typeface="Calibri"/>
              </a:rPr>
              <a:t>a </a:t>
            </a:r>
            <a:r>
              <a:rPr sz="3000" spc="-10" dirty="0">
                <a:latin typeface="Calibri"/>
                <a:cs typeface="Calibri"/>
              </a:rPr>
              <a:t>structured, sequential  </a:t>
            </a:r>
            <a:r>
              <a:rPr sz="3000" spc="-5" dirty="0">
                <a:latin typeface="Calibri"/>
                <a:cs typeface="Calibri"/>
              </a:rPr>
              <a:t>manner</a:t>
            </a:r>
            <a:endParaRPr sz="3000">
              <a:latin typeface="Calibri"/>
              <a:cs typeface="Calibri"/>
            </a:endParaRPr>
          </a:p>
          <a:p>
            <a:pPr marL="355600" marR="5080" indent="-342900">
              <a:spcBef>
                <a:spcPts val="7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5" dirty="0">
                <a:latin typeface="Calibri"/>
                <a:cs typeface="Calibri"/>
              </a:rPr>
              <a:t>Described the </a:t>
            </a:r>
            <a:r>
              <a:rPr sz="3000" spc="-15" dirty="0">
                <a:latin typeface="Calibri"/>
                <a:cs typeface="Calibri"/>
              </a:rPr>
              <a:t>maturation </a:t>
            </a:r>
            <a:r>
              <a:rPr sz="3000" dirty="0">
                <a:latin typeface="Calibri"/>
                <a:cs typeface="Calibri"/>
              </a:rPr>
              <a:t>of </a:t>
            </a:r>
            <a:r>
              <a:rPr sz="3000" spc="-5" dirty="0">
                <a:latin typeface="Calibri"/>
                <a:cs typeface="Calibri"/>
              </a:rPr>
              <a:t>each function  </a:t>
            </a:r>
            <a:r>
              <a:rPr sz="3000" spc="-10" dirty="0">
                <a:latin typeface="Calibri"/>
                <a:cs typeface="Calibri"/>
              </a:rPr>
              <a:t>according </a:t>
            </a:r>
            <a:r>
              <a:rPr sz="3000" spc="-15" dirty="0">
                <a:latin typeface="Calibri"/>
                <a:cs typeface="Calibri"/>
              </a:rPr>
              <a:t>to </a:t>
            </a:r>
            <a:r>
              <a:rPr sz="3000" dirty="0">
                <a:latin typeface="Calibri"/>
                <a:cs typeface="Calibri"/>
              </a:rPr>
              <a:t>a </a:t>
            </a:r>
            <a:r>
              <a:rPr sz="3000" spc="-5" dirty="0">
                <a:latin typeface="Calibri"/>
                <a:cs typeface="Calibri"/>
              </a:rPr>
              <a:t>linear </a:t>
            </a:r>
            <a:r>
              <a:rPr sz="3000" spc="-10" dirty="0">
                <a:latin typeface="Calibri"/>
                <a:cs typeface="Calibri"/>
              </a:rPr>
              <a:t>scale </a:t>
            </a:r>
            <a:r>
              <a:rPr sz="3000" dirty="0">
                <a:latin typeface="Calibri"/>
                <a:cs typeface="Calibri"/>
              </a:rPr>
              <a:t>of </a:t>
            </a:r>
            <a:r>
              <a:rPr sz="3000" spc="-10" dirty="0">
                <a:latin typeface="Calibri"/>
                <a:cs typeface="Calibri"/>
              </a:rPr>
              <a:t>increasing</a:t>
            </a:r>
            <a:r>
              <a:rPr sz="3000" spc="-3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capability</a:t>
            </a:r>
            <a:endParaRPr sz="3000">
              <a:latin typeface="Calibri"/>
              <a:cs typeface="Calibri"/>
            </a:endParaRPr>
          </a:p>
          <a:p>
            <a:pPr marL="355600" marR="385445" indent="-342900">
              <a:spcBef>
                <a:spcPts val="7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5" dirty="0">
                <a:latin typeface="Calibri"/>
                <a:cs typeface="Calibri"/>
              </a:rPr>
              <a:t>Can be </a:t>
            </a:r>
            <a:r>
              <a:rPr sz="3000" spc="-10" dirty="0">
                <a:latin typeface="Calibri"/>
                <a:cs typeface="Calibri"/>
              </a:rPr>
              <a:t>adapted </a:t>
            </a:r>
            <a:r>
              <a:rPr sz="3000" spc="-15" dirty="0">
                <a:latin typeface="Calibri"/>
                <a:cs typeface="Calibri"/>
              </a:rPr>
              <a:t>to </a:t>
            </a:r>
            <a:r>
              <a:rPr sz="3000" spc="-20" dirty="0">
                <a:latin typeface="Calibri"/>
                <a:cs typeface="Calibri"/>
              </a:rPr>
              <a:t>evaluate </a:t>
            </a:r>
            <a:r>
              <a:rPr sz="3000" dirty="0">
                <a:latin typeface="Calibri"/>
                <a:cs typeface="Calibri"/>
              </a:rPr>
              <a:t>an </a:t>
            </a:r>
            <a:r>
              <a:rPr sz="3000" spc="-20" dirty="0">
                <a:latin typeface="Calibri"/>
                <a:cs typeface="Calibri"/>
              </a:rPr>
              <a:t>organization </a:t>
            </a:r>
            <a:r>
              <a:rPr sz="3000" dirty="0">
                <a:latin typeface="Calibri"/>
                <a:cs typeface="Calibri"/>
              </a:rPr>
              <a:t>(or  </a:t>
            </a:r>
            <a:r>
              <a:rPr sz="3000" spc="-10" dirty="0">
                <a:latin typeface="Calibri"/>
                <a:cs typeface="Calibri"/>
              </a:rPr>
              <a:t>regional initiative)</a:t>
            </a:r>
            <a:r>
              <a:rPr sz="3000" spc="-5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capability</a:t>
            </a:r>
            <a:endParaRPr sz="30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4931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 Improvement in your DNA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010" y="1690688"/>
            <a:ext cx="9453980" cy="536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33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52650" y="689353"/>
            <a:ext cx="7886700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>
              <a:lnSpc>
                <a:spcPct val="100000"/>
              </a:lnSpc>
            </a:pPr>
            <a:r>
              <a:rPr b="1" dirty="0">
                <a:latin typeface="+mn-lt"/>
              </a:rPr>
              <a:t>CMM</a:t>
            </a:r>
            <a:r>
              <a:rPr b="1" spc="-80" dirty="0">
                <a:latin typeface="+mn-lt"/>
              </a:rPr>
              <a:t> </a:t>
            </a:r>
            <a:r>
              <a:rPr b="1" spc="-15" dirty="0">
                <a:latin typeface="+mn-lt"/>
              </a:rPr>
              <a:t>Stages</a:t>
            </a:r>
          </a:p>
        </p:txBody>
      </p:sp>
      <p:sp>
        <p:nvSpPr>
          <p:cNvPr id="3" name="object 3"/>
          <p:cNvSpPr/>
          <p:nvPr/>
        </p:nvSpPr>
        <p:spPr>
          <a:xfrm>
            <a:off x="6153912" y="2383536"/>
            <a:ext cx="1260475" cy="862965"/>
          </a:xfrm>
          <a:custGeom>
            <a:avLst/>
            <a:gdLst/>
            <a:ahLst/>
            <a:cxnLst/>
            <a:rect l="l" t="t" r="r" b="b"/>
            <a:pathLst>
              <a:path w="1260475" h="862964">
                <a:moveTo>
                  <a:pt x="0" y="0"/>
                </a:moveTo>
                <a:lnTo>
                  <a:pt x="1260348" y="0"/>
                </a:lnTo>
                <a:lnTo>
                  <a:pt x="1260348" y="862584"/>
                </a:lnTo>
                <a:lnTo>
                  <a:pt x="0" y="862584"/>
                </a:lnTo>
                <a:lnTo>
                  <a:pt x="0" y="0"/>
                </a:lnTo>
                <a:close/>
              </a:path>
            </a:pathLst>
          </a:custGeom>
          <a:solidFill>
            <a:srgbClr val="EEB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377718" y="2671710"/>
            <a:ext cx="81216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Stage</a:t>
            </a:r>
            <a:r>
              <a:rPr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400545" y="1513333"/>
            <a:ext cx="1260475" cy="862965"/>
          </a:xfrm>
          <a:custGeom>
            <a:avLst/>
            <a:gdLst/>
            <a:ahLst/>
            <a:cxnLst/>
            <a:rect l="l" t="t" r="r" b="b"/>
            <a:pathLst>
              <a:path w="1260475" h="862964">
                <a:moveTo>
                  <a:pt x="0" y="0"/>
                </a:moveTo>
                <a:lnTo>
                  <a:pt x="1260348" y="0"/>
                </a:lnTo>
                <a:lnTo>
                  <a:pt x="1260348" y="862584"/>
                </a:lnTo>
                <a:lnTo>
                  <a:pt x="0" y="862584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624514" y="1801066"/>
            <a:ext cx="81216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Stage</a:t>
            </a:r>
            <a:r>
              <a:rPr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898136" y="3218689"/>
            <a:ext cx="1260475" cy="864235"/>
          </a:xfrm>
          <a:custGeom>
            <a:avLst/>
            <a:gdLst/>
            <a:ahLst/>
            <a:cxnLst/>
            <a:rect l="l" t="t" r="r" b="b"/>
            <a:pathLst>
              <a:path w="1260475" h="864235">
                <a:moveTo>
                  <a:pt x="0" y="0"/>
                </a:moveTo>
                <a:lnTo>
                  <a:pt x="1260348" y="0"/>
                </a:lnTo>
                <a:lnTo>
                  <a:pt x="1260348" y="864108"/>
                </a:lnTo>
                <a:lnTo>
                  <a:pt x="0" y="864108"/>
                </a:lnTo>
                <a:lnTo>
                  <a:pt x="0" y="0"/>
                </a:lnTo>
                <a:close/>
              </a:path>
            </a:pathLst>
          </a:custGeom>
          <a:solidFill>
            <a:srgbClr val="8064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122168" y="3507448"/>
            <a:ext cx="81216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Stage</a:t>
            </a:r>
            <a:r>
              <a:rPr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374392" y="4937760"/>
            <a:ext cx="1260475" cy="862965"/>
          </a:xfrm>
          <a:custGeom>
            <a:avLst/>
            <a:gdLst/>
            <a:ahLst/>
            <a:cxnLst/>
            <a:rect l="l" t="t" r="r" b="b"/>
            <a:pathLst>
              <a:path w="1260475" h="862964">
                <a:moveTo>
                  <a:pt x="0" y="0"/>
                </a:moveTo>
                <a:lnTo>
                  <a:pt x="1260348" y="0"/>
                </a:lnTo>
                <a:lnTo>
                  <a:pt x="1260348" y="862584"/>
                </a:lnTo>
                <a:lnTo>
                  <a:pt x="0" y="862584"/>
                </a:lnTo>
                <a:lnTo>
                  <a:pt x="0" y="0"/>
                </a:lnTo>
                <a:close/>
              </a:path>
            </a:pathLst>
          </a:custGeom>
          <a:solidFill>
            <a:srgbClr val="1F49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630568" y="5225466"/>
            <a:ext cx="74803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Stage1</a:t>
            </a:r>
            <a:endParaRPr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634740" y="4082797"/>
            <a:ext cx="1260475" cy="858519"/>
          </a:xfrm>
          <a:custGeom>
            <a:avLst/>
            <a:gdLst/>
            <a:ahLst/>
            <a:cxnLst/>
            <a:rect l="l" t="t" r="r" b="b"/>
            <a:pathLst>
              <a:path w="1260475" h="858520">
                <a:moveTo>
                  <a:pt x="0" y="0"/>
                </a:moveTo>
                <a:lnTo>
                  <a:pt x="1260348" y="0"/>
                </a:lnTo>
                <a:lnTo>
                  <a:pt x="1260348" y="858011"/>
                </a:lnTo>
                <a:lnTo>
                  <a:pt x="0" y="858011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859116" y="4368397"/>
            <a:ext cx="81216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Stage</a:t>
            </a:r>
            <a:r>
              <a:rPr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095496" y="6015228"/>
            <a:ext cx="1727200" cy="91440"/>
          </a:xfrm>
          <a:custGeom>
            <a:avLst/>
            <a:gdLst/>
            <a:ahLst/>
            <a:cxnLst/>
            <a:rect l="l" t="t" r="r" b="b"/>
            <a:pathLst>
              <a:path w="1727200" h="91439">
                <a:moveTo>
                  <a:pt x="0" y="91439"/>
                </a:moveTo>
                <a:lnTo>
                  <a:pt x="1727009" y="91439"/>
                </a:lnTo>
                <a:lnTo>
                  <a:pt x="1727009" y="0"/>
                </a:lnTo>
                <a:lnTo>
                  <a:pt x="0" y="0"/>
                </a:lnTo>
                <a:lnTo>
                  <a:pt x="0" y="91439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793117" y="5255767"/>
            <a:ext cx="0" cy="759460"/>
          </a:xfrm>
          <a:custGeom>
            <a:avLst/>
            <a:gdLst/>
            <a:ahLst/>
            <a:cxnLst/>
            <a:rect l="l" t="t" r="r" b="b"/>
            <a:pathLst>
              <a:path h="759460">
                <a:moveTo>
                  <a:pt x="0" y="0"/>
                </a:moveTo>
                <a:lnTo>
                  <a:pt x="0" y="759460"/>
                </a:lnTo>
              </a:path>
            </a:pathLst>
          </a:custGeom>
          <a:ln w="587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763730" y="5164328"/>
            <a:ext cx="1319530" cy="91440"/>
          </a:xfrm>
          <a:custGeom>
            <a:avLst/>
            <a:gdLst/>
            <a:ahLst/>
            <a:cxnLst/>
            <a:rect l="l" t="t" r="r" b="b"/>
            <a:pathLst>
              <a:path w="1319529" h="91439">
                <a:moveTo>
                  <a:pt x="0" y="91439"/>
                </a:moveTo>
                <a:lnTo>
                  <a:pt x="1319326" y="91439"/>
                </a:lnTo>
                <a:lnTo>
                  <a:pt x="1319326" y="0"/>
                </a:lnTo>
                <a:lnTo>
                  <a:pt x="0" y="0"/>
                </a:lnTo>
                <a:lnTo>
                  <a:pt x="0" y="91439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53669" y="4401058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587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24281" y="4309617"/>
            <a:ext cx="1319530" cy="91440"/>
          </a:xfrm>
          <a:custGeom>
            <a:avLst/>
            <a:gdLst/>
            <a:ahLst/>
            <a:cxnLst/>
            <a:rect l="l" t="t" r="r" b="b"/>
            <a:pathLst>
              <a:path w="1319529" h="91439">
                <a:moveTo>
                  <a:pt x="0" y="91439"/>
                </a:moveTo>
                <a:lnTo>
                  <a:pt x="1319326" y="91439"/>
                </a:lnTo>
                <a:lnTo>
                  <a:pt x="1319326" y="0"/>
                </a:lnTo>
                <a:lnTo>
                  <a:pt x="0" y="0"/>
                </a:lnTo>
                <a:lnTo>
                  <a:pt x="0" y="91439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314220" y="3541267"/>
            <a:ext cx="0" cy="768350"/>
          </a:xfrm>
          <a:custGeom>
            <a:avLst/>
            <a:gdLst/>
            <a:ahLst/>
            <a:cxnLst/>
            <a:rect l="l" t="t" r="r" b="b"/>
            <a:pathLst>
              <a:path h="768350">
                <a:moveTo>
                  <a:pt x="0" y="0"/>
                </a:moveTo>
                <a:lnTo>
                  <a:pt x="0" y="768350"/>
                </a:lnTo>
              </a:path>
            </a:pathLst>
          </a:custGeom>
          <a:ln w="587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84832" y="3451097"/>
            <a:ext cx="1319530" cy="90170"/>
          </a:xfrm>
          <a:custGeom>
            <a:avLst/>
            <a:gdLst/>
            <a:ahLst/>
            <a:cxnLst/>
            <a:rect l="l" t="t" r="r" b="b"/>
            <a:pathLst>
              <a:path w="1319529" h="90170">
                <a:moveTo>
                  <a:pt x="0" y="90170"/>
                </a:moveTo>
                <a:lnTo>
                  <a:pt x="1319326" y="90170"/>
                </a:lnTo>
                <a:lnTo>
                  <a:pt x="1319326" y="0"/>
                </a:lnTo>
                <a:lnTo>
                  <a:pt x="0" y="0"/>
                </a:lnTo>
                <a:lnTo>
                  <a:pt x="0" y="9017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574771" y="2686557"/>
            <a:ext cx="0" cy="764540"/>
          </a:xfrm>
          <a:custGeom>
            <a:avLst/>
            <a:gdLst/>
            <a:ahLst/>
            <a:cxnLst/>
            <a:rect l="l" t="t" r="r" b="b"/>
            <a:pathLst>
              <a:path h="764539">
                <a:moveTo>
                  <a:pt x="0" y="0"/>
                </a:moveTo>
                <a:lnTo>
                  <a:pt x="0" y="764539"/>
                </a:lnTo>
              </a:path>
            </a:pathLst>
          </a:custGeom>
          <a:ln w="587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545383" y="2595117"/>
            <a:ext cx="1319530" cy="91440"/>
          </a:xfrm>
          <a:custGeom>
            <a:avLst/>
            <a:gdLst/>
            <a:ahLst/>
            <a:cxnLst/>
            <a:rect l="l" t="t" r="r" b="b"/>
            <a:pathLst>
              <a:path w="1319529" h="91439">
                <a:moveTo>
                  <a:pt x="0" y="91439"/>
                </a:moveTo>
                <a:lnTo>
                  <a:pt x="1319326" y="91439"/>
                </a:lnTo>
                <a:lnTo>
                  <a:pt x="1319326" y="0"/>
                </a:lnTo>
                <a:lnTo>
                  <a:pt x="0" y="0"/>
                </a:lnTo>
                <a:lnTo>
                  <a:pt x="0" y="91439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835322" y="1831848"/>
            <a:ext cx="0" cy="763270"/>
          </a:xfrm>
          <a:custGeom>
            <a:avLst/>
            <a:gdLst/>
            <a:ahLst/>
            <a:cxnLst/>
            <a:rect l="l" t="t" r="r" b="b"/>
            <a:pathLst>
              <a:path h="763269">
                <a:moveTo>
                  <a:pt x="0" y="0"/>
                </a:moveTo>
                <a:lnTo>
                  <a:pt x="0" y="763270"/>
                </a:lnTo>
              </a:path>
            </a:pathLst>
          </a:custGeom>
          <a:ln w="587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805935" y="1740407"/>
            <a:ext cx="1290955" cy="91440"/>
          </a:xfrm>
          <a:custGeom>
            <a:avLst/>
            <a:gdLst/>
            <a:ahLst/>
            <a:cxnLst/>
            <a:rect l="l" t="t" r="r" b="b"/>
            <a:pathLst>
              <a:path w="1290954" h="91439">
                <a:moveTo>
                  <a:pt x="0" y="91440"/>
                </a:moveTo>
                <a:lnTo>
                  <a:pt x="1290561" y="91440"/>
                </a:lnTo>
                <a:lnTo>
                  <a:pt x="1290561" y="0"/>
                </a:lnTo>
                <a:lnTo>
                  <a:pt x="0" y="0"/>
                </a:lnTo>
                <a:lnTo>
                  <a:pt x="0" y="9144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3932755" y="5445450"/>
            <a:ext cx="2789555" cy="843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9500"/>
              </a:lnSpc>
            </a:pPr>
            <a:r>
              <a:rPr spc="-5" dirty="0">
                <a:solidFill>
                  <a:srgbClr val="3E3E3E"/>
                </a:solidFill>
                <a:latin typeface="Arial"/>
                <a:cs typeface="Arial"/>
              </a:rPr>
              <a:t>Initial </a:t>
            </a:r>
            <a:r>
              <a:rPr dirty="0">
                <a:solidFill>
                  <a:srgbClr val="3E3E3E"/>
                </a:solidFill>
                <a:latin typeface="Arial"/>
                <a:cs typeface="Arial"/>
              </a:rPr>
              <a:t>- </a:t>
            </a:r>
            <a:r>
              <a:rPr spc="-5" dirty="0">
                <a:latin typeface="Calibri"/>
                <a:cs typeface="Calibri"/>
              </a:rPr>
              <a:t>Processes </a:t>
            </a:r>
            <a:r>
              <a:rPr spc="-10" dirty="0">
                <a:latin typeface="Calibri"/>
                <a:cs typeface="Calibri"/>
              </a:rPr>
              <a:t>are </a:t>
            </a:r>
            <a:r>
              <a:rPr spc="-5" dirty="0">
                <a:latin typeface="Calibri"/>
                <a:cs typeface="Calibri"/>
              </a:rPr>
              <a:t>not  </a:t>
            </a:r>
            <a:r>
              <a:rPr spc="-10" dirty="0">
                <a:latin typeface="Calibri"/>
                <a:cs typeface="Calibri"/>
              </a:rPr>
              <a:t>repeatable, </a:t>
            </a:r>
            <a:r>
              <a:rPr spc="-5" dirty="0">
                <a:latin typeface="Calibri"/>
                <a:cs typeface="Calibri"/>
              </a:rPr>
              <a:t>poorly </a:t>
            </a:r>
            <a:r>
              <a:rPr spc="-10" dirty="0">
                <a:latin typeface="Calibri"/>
                <a:cs typeface="Calibri"/>
              </a:rPr>
              <a:t>controlled,  </a:t>
            </a:r>
            <a:r>
              <a:rPr dirty="0">
                <a:latin typeface="Calibri"/>
                <a:cs typeface="Calibri"/>
              </a:rPr>
              <a:t>and</a:t>
            </a:r>
            <a:r>
              <a:rPr spc="-7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reactive</a:t>
            </a:r>
            <a:endParaRPr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235318" y="4470699"/>
            <a:ext cx="2788285" cy="847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pc="-5" dirty="0">
                <a:latin typeface="Calibri"/>
                <a:cs typeface="Calibri"/>
              </a:rPr>
              <a:t>Managed </a:t>
            </a:r>
            <a:r>
              <a:rPr dirty="0">
                <a:latin typeface="Calibri"/>
                <a:cs typeface="Calibri"/>
              </a:rPr>
              <a:t>– </a:t>
            </a:r>
            <a:r>
              <a:rPr spc="-5" dirty="0">
                <a:latin typeface="Calibri"/>
                <a:cs typeface="Calibri"/>
              </a:rPr>
              <a:t>Processes </a:t>
            </a:r>
            <a:r>
              <a:rPr spc="-10" dirty="0">
                <a:latin typeface="Calibri"/>
                <a:cs typeface="Calibri"/>
              </a:rPr>
              <a:t>are  </a:t>
            </a:r>
            <a:r>
              <a:rPr spc="-5" dirty="0">
                <a:latin typeface="Calibri"/>
                <a:cs typeface="Calibri"/>
              </a:rPr>
              <a:t>dependent on individuals </a:t>
            </a:r>
            <a:r>
              <a:rPr dirty="0">
                <a:latin typeface="Calibri"/>
                <a:cs typeface="Calibri"/>
              </a:rPr>
              <a:t>and  </a:t>
            </a:r>
            <a:r>
              <a:rPr spc="-10" dirty="0">
                <a:latin typeface="Calibri"/>
                <a:cs typeface="Calibri"/>
              </a:rPr>
              <a:t>are </a:t>
            </a:r>
            <a:r>
              <a:rPr spc="-5" dirty="0">
                <a:latin typeface="Calibri"/>
                <a:cs typeface="Calibri"/>
              </a:rPr>
              <a:t>not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spc="-15" dirty="0">
                <a:latin typeface="Calibri"/>
                <a:cs typeface="Calibri"/>
              </a:rPr>
              <a:t>standardized</a:t>
            </a:r>
            <a:endParaRPr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584826" y="2511140"/>
            <a:ext cx="2442845" cy="572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2235" marR="5080" indent="-90170"/>
            <a:r>
              <a:rPr spc="-5" dirty="0">
                <a:latin typeface="Calibri"/>
                <a:cs typeface="Calibri"/>
              </a:rPr>
              <a:t>Measured </a:t>
            </a:r>
            <a:r>
              <a:rPr dirty="0">
                <a:latin typeface="Calibri"/>
                <a:cs typeface="Calibri"/>
              </a:rPr>
              <a:t>– </a:t>
            </a:r>
            <a:r>
              <a:rPr spc="-5" dirty="0">
                <a:latin typeface="Calibri"/>
                <a:cs typeface="Calibri"/>
              </a:rPr>
              <a:t>Processes</a:t>
            </a:r>
            <a:r>
              <a:rPr spc="-9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are  </a:t>
            </a:r>
            <a:r>
              <a:rPr spc="-5" dirty="0">
                <a:latin typeface="Calibri"/>
                <a:cs typeface="Calibri"/>
              </a:rPr>
              <a:t>measured </a:t>
            </a:r>
            <a:r>
              <a:rPr dirty="0">
                <a:latin typeface="Calibri"/>
                <a:cs typeface="Calibri"/>
              </a:rPr>
              <a:t>and</a:t>
            </a:r>
            <a:r>
              <a:rPr spc="-7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controlled</a:t>
            </a:r>
            <a:endParaRPr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475451" y="1661205"/>
            <a:ext cx="2781935" cy="572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10" dirty="0">
                <a:latin typeface="Calibri"/>
                <a:cs typeface="Calibri"/>
              </a:rPr>
              <a:t>Optimized </a:t>
            </a:r>
            <a:r>
              <a:rPr dirty="0">
                <a:latin typeface="Calibri"/>
                <a:cs typeface="Calibri"/>
              </a:rPr>
              <a:t>– </a:t>
            </a:r>
            <a:r>
              <a:rPr spc="-10" dirty="0">
                <a:latin typeface="Calibri"/>
                <a:cs typeface="Calibri"/>
              </a:rPr>
              <a:t>Focus </a:t>
            </a:r>
            <a:r>
              <a:rPr spc="-5" dirty="0">
                <a:latin typeface="Calibri"/>
                <a:cs typeface="Calibri"/>
              </a:rPr>
              <a:t>on</a:t>
            </a:r>
            <a:r>
              <a:rPr spc="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process</a:t>
            </a:r>
            <a:endParaRPr>
              <a:latin typeface="Calibri"/>
              <a:cs typeface="Calibri"/>
            </a:endParaRPr>
          </a:p>
          <a:p>
            <a:pPr marL="1508760"/>
            <a:r>
              <a:rPr spc="-10" dirty="0">
                <a:latin typeface="Calibri"/>
                <a:cs typeface="Calibri"/>
              </a:rPr>
              <a:t>improvement</a:t>
            </a:r>
            <a:endParaRPr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480272" y="3568872"/>
            <a:ext cx="2997200" cy="847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pc="-5" dirty="0">
                <a:latin typeface="Calibri"/>
                <a:cs typeface="Calibri"/>
              </a:rPr>
              <a:t>Defined </a:t>
            </a:r>
            <a:r>
              <a:rPr dirty="0">
                <a:latin typeface="Calibri"/>
                <a:cs typeface="Calibri"/>
              </a:rPr>
              <a:t>– </a:t>
            </a:r>
            <a:r>
              <a:rPr spc="-5" dirty="0">
                <a:latin typeface="Calibri"/>
                <a:cs typeface="Calibri"/>
              </a:rPr>
              <a:t>Processes </a:t>
            </a:r>
            <a:r>
              <a:rPr spc="-10" dirty="0">
                <a:latin typeface="Calibri"/>
                <a:cs typeface="Calibri"/>
              </a:rPr>
              <a:t>are </a:t>
            </a:r>
            <a:r>
              <a:rPr spc="-5" dirty="0">
                <a:latin typeface="Calibri"/>
                <a:cs typeface="Calibri"/>
              </a:rPr>
              <a:t>defined  </a:t>
            </a:r>
            <a:r>
              <a:rPr dirty="0">
                <a:latin typeface="Calibri"/>
                <a:cs typeface="Calibri"/>
              </a:rPr>
              <a:t>and </a:t>
            </a:r>
            <a:r>
              <a:rPr spc="-15" dirty="0">
                <a:latin typeface="Calibri"/>
                <a:cs typeface="Calibri"/>
              </a:rPr>
              <a:t>standardized for </a:t>
            </a:r>
            <a:r>
              <a:rPr spc="-5" dirty="0">
                <a:latin typeface="Calibri"/>
                <a:cs typeface="Calibri"/>
              </a:rPr>
              <a:t>the  </a:t>
            </a:r>
            <a:r>
              <a:rPr spc="-15" dirty="0">
                <a:latin typeface="Calibri"/>
                <a:cs typeface="Calibri"/>
              </a:rPr>
              <a:t>organization</a:t>
            </a:r>
            <a:endParaRPr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40850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69534" y="494121"/>
            <a:ext cx="8796867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>
              <a:lnSpc>
                <a:spcPct val="100000"/>
              </a:lnSpc>
            </a:pPr>
            <a:r>
              <a:rPr b="1" spc="-20" dirty="0">
                <a:latin typeface="+mn-lt"/>
              </a:rPr>
              <a:t>Organizational </a:t>
            </a:r>
            <a:r>
              <a:rPr b="1" spc="-10" dirty="0">
                <a:latin typeface="+mn-lt"/>
              </a:rPr>
              <a:t>Assessment </a:t>
            </a:r>
            <a:r>
              <a:rPr b="1" spc="-5" dirty="0">
                <a:latin typeface="+mn-lt"/>
              </a:rPr>
              <a:t>with</a:t>
            </a:r>
            <a:r>
              <a:rPr b="1" spc="-60" dirty="0">
                <a:latin typeface="+mn-lt"/>
              </a:rPr>
              <a:t> </a:t>
            </a:r>
            <a:r>
              <a:rPr b="1" spc="-5" dirty="0">
                <a:latin typeface="+mn-lt"/>
              </a:rPr>
              <a:t>CMM</a:t>
            </a:r>
            <a:endParaRPr b="1" dirty="0"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59941" y="1630680"/>
            <a:ext cx="7579359" cy="4201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295275" indent="-342900">
              <a:lnSpc>
                <a:spcPct val="8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0" dirty="0">
                <a:latin typeface="Calibri"/>
                <a:cs typeface="Calibri"/>
              </a:rPr>
              <a:t>Establish </a:t>
            </a:r>
            <a:r>
              <a:rPr sz="3000" spc="-20" dirty="0">
                <a:latin typeface="Calibri"/>
                <a:cs typeface="Calibri"/>
              </a:rPr>
              <a:t>core </a:t>
            </a:r>
            <a:r>
              <a:rPr sz="3000" spc="-5" dirty="0">
                <a:latin typeface="Calibri"/>
                <a:cs typeface="Calibri"/>
              </a:rPr>
              <a:t>functions in which capability is  </a:t>
            </a:r>
            <a:r>
              <a:rPr sz="3000" spc="-15" dirty="0">
                <a:latin typeface="Calibri"/>
                <a:cs typeface="Calibri"/>
              </a:rPr>
              <a:t>required</a:t>
            </a:r>
            <a:endParaRPr sz="3000">
              <a:latin typeface="Calibri"/>
              <a:cs typeface="Calibri"/>
            </a:endParaRPr>
          </a:p>
          <a:p>
            <a:pPr marL="756285" marR="556260" lvl="1" indent="-286385">
              <a:lnSpc>
                <a:spcPts val="2500"/>
              </a:lnSpc>
              <a:spcBef>
                <a:spcPts val="615"/>
              </a:spcBef>
              <a:buFont typeface="Arial"/>
              <a:buChar char="–"/>
              <a:tabLst>
                <a:tab pos="756920" algn="l"/>
                <a:tab pos="5469255" algn="l"/>
              </a:tabLst>
            </a:pPr>
            <a:r>
              <a:rPr sz="2600" dirty="0">
                <a:latin typeface="Calibri"/>
                <a:cs typeface="Calibri"/>
              </a:rPr>
              <a:t>Based </a:t>
            </a:r>
            <a:r>
              <a:rPr sz="2600" spc="-5" dirty="0">
                <a:latin typeface="Calibri"/>
                <a:cs typeface="Calibri"/>
              </a:rPr>
              <a:t>on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organizational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goals,	identify</a:t>
            </a:r>
            <a:r>
              <a:rPr sz="2600" spc="-10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the  essential</a:t>
            </a:r>
            <a:r>
              <a:rPr sz="2600" spc="-7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functions</a:t>
            </a:r>
            <a:endParaRPr sz="2600">
              <a:latin typeface="Calibri"/>
              <a:cs typeface="Calibri"/>
            </a:endParaRPr>
          </a:p>
          <a:p>
            <a:pPr marL="355600" marR="85090" indent="-342900">
              <a:lnSpc>
                <a:spcPts val="2880"/>
              </a:lnSpc>
              <a:spcBef>
                <a:spcPts val="6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5" dirty="0">
                <a:latin typeface="Calibri"/>
                <a:cs typeface="Calibri"/>
              </a:rPr>
              <a:t>Describe </a:t>
            </a:r>
            <a:r>
              <a:rPr sz="3000" spc="-10" dirty="0">
                <a:latin typeface="Calibri"/>
                <a:cs typeface="Calibri"/>
              </a:rPr>
              <a:t>sequential </a:t>
            </a:r>
            <a:r>
              <a:rPr sz="3000" spc="-20" dirty="0">
                <a:latin typeface="Calibri"/>
                <a:cs typeface="Calibri"/>
              </a:rPr>
              <a:t>stages </a:t>
            </a:r>
            <a:r>
              <a:rPr sz="3000" dirty="0">
                <a:latin typeface="Calibri"/>
                <a:cs typeface="Calibri"/>
              </a:rPr>
              <a:t>of </a:t>
            </a:r>
            <a:r>
              <a:rPr sz="3000" spc="-5" dirty="0">
                <a:latin typeface="Calibri"/>
                <a:cs typeface="Calibri"/>
              </a:rPr>
              <a:t>maturity </a:t>
            </a:r>
            <a:r>
              <a:rPr sz="3000" dirty="0">
                <a:latin typeface="Calibri"/>
                <a:cs typeface="Calibri"/>
              </a:rPr>
              <a:t>of </a:t>
            </a:r>
            <a:r>
              <a:rPr sz="3000" spc="-5" dirty="0">
                <a:latin typeface="Calibri"/>
                <a:cs typeface="Calibri"/>
              </a:rPr>
              <a:t>each  function</a:t>
            </a:r>
            <a:endParaRPr sz="3000">
              <a:latin typeface="Calibri"/>
              <a:cs typeface="Calibri"/>
            </a:endParaRPr>
          </a:p>
          <a:p>
            <a:pPr marL="756285" lvl="1" indent="-286385">
              <a:spcBef>
                <a:spcPts val="35"/>
              </a:spcBef>
              <a:buFont typeface="Arial"/>
              <a:buChar char="–"/>
              <a:tabLst>
                <a:tab pos="756920" algn="l"/>
              </a:tabLst>
            </a:pPr>
            <a:r>
              <a:rPr sz="2600" spc="-10" dirty="0">
                <a:latin typeface="Calibri"/>
                <a:cs typeface="Calibri"/>
              </a:rPr>
              <a:t>Progression </a:t>
            </a:r>
            <a:r>
              <a:rPr sz="2600" dirty="0">
                <a:latin typeface="Calibri"/>
                <a:cs typeface="Calibri"/>
              </a:rPr>
              <a:t>is </a:t>
            </a:r>
            <a:r>
              <a:rPr sz="2600" spc="-10" dirty="0">
                <a:latin typeface="Calibri"/>
                <a:cs typeface="Calibri"/>
              </a:rPr>
              <a:t>step-wise </a:t>
            </a:r>
            <a:r>
              <a:rPr sz="2600" dirty="0">
                <a:latin typeface="Calibri"/>
                <a:cs typeface="Calibri"/>
              </a:rPr>
              <a:t>and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linear</a:t>
            </a:r>
            <a:endParaRPr sz="2600">
              <a:latin typeface="Calibri"/>
              <a:cs typeface="Calibri"/>
            </a:endParaRPr>
          </a:p>
          <a:p>
            <a:pPr marL="756285" lvl="1" indent="-286385">
              <a:buFont typeface="Arial"/>
              <a:buChar char="–"/>
              <a:tabLst>
                <a:tab pos="756920" algn="l"/>
              </a:tabLst>
            </a:pPr>
            <a:r>
              <a:rPr sz="2600" spc="-10" dirty="0">
                <a:latin typeface="Calibri"/>
                <a:cs typeface="Calibri"/>
              </a:rPr>
              <a:t>Characteristics that </a:t>
            </a:r>
            <a:r>
              <a:rPr sz="2600" spc="-5" dirty="0">
                <a:latin typeface="Calibri"/>
                <a:cs typeface="Calibri"/>
              </a:rPr>
              <a:t>define </a:t>
            </a:r>
            <a:r>
              <a:rPr sz="2600" dirty="0">
                <a:latin typeface="Calibri"/>
                <a:cs typeface="Calibri"/>
              </a:rPr>
              <a:t>each </a:t>
            </a:r>
            <a:r>
              <a:rPr sz="2600" spc="-10" dirty="0">
                <a:latin typeface="Calibri"/>
                <a:cs typeface="Calibri"/>
              </a:rPr>
              <a:t>maturational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stage</a:t>
            </a:r>
            <a:endParaRPr sz="2600">
              <a:latin typeface="Calibri"/>
              <a:cs typeface="Calibri"/>
            </a:endParaRPr>
          </a:p>
          <a:p>
            <a:pPr marL="756285" marR="741680" lvl="1" indent="-286385">
              <a:lnSpc>
                <a:spcPts val="2500"/>
              </a:lnSpc>
              <a:spcBef>
                <a:spcPts val="600"/>
              </a:spcBef>
              <a:buFont typeface="Arial"/>
              <a:buChar char="–"/>
              <a:tabLst>
                <a:tab pos="756920" algn="l"/>
              </a:tabLst>
            </a:pPr>
            <a:r>
              <a:rPr sz="2600" spc="-10" dirty="0">
                <a:latin typeface="Calibri"/>
                <a:cs typeface="Calibri"/>
              </a:rPr>
              <a:t>Progress </a:t>
            </a:r>
            <a:r>
              <a:rPr sz="2600" spc="-15" dirty="0">
                <a:latin typeface="Calibri"/>
                <a:cs typeface="Calibri"/>
              </a:rPr>
              <a:t>from </a:t>
            </a:r>
            <a:r>
              <a:rPr sz="2600" spc="-5" dirty="0">
                <a:latin typeface="Calibri"/>
                <a:cs typeface="Calibri"/>
              </a:rPr>
              <a:t>one </a:t>
            </a:r>
            <a:r>
              <a:rPr sz="2600" spc="-20" dirty="0">
                <a:latin typeface="Calibri"/>
                <a:cs typeface="Calibri"/>
              </a:rPr>
              <a:t>stage </a:t>
            </a:r>
            <a:r>
              <a:rPr sz="2600" spc="-15" dirty="0">
                <a:latin typeface="Calibri"/>
                <a:cs typeface="Calibri"/>
              </a:rPr>
              <a:t>to </a:t>
            </a:r>
            <a:r>
              <a:rPr sz="2600" dirty="0">
                <a:latin typeface="Calibri"/>
                <a:cs typeface="Calibri"/>
              </a:rPr>
              <a:t>the </a:t>
            </a:r>
            <a:r>
              <a:rPr sz="2600" spc="-10" dirty="0">
                <a:latin typeface="Calibri"/>
                <a:cs typeface="Calibri"/>
              </a:rPr>
              <a:t>next reflects </a:t>
            </a:r>
            <a:r>
              <a:rPr sz="2600" dirty="0">
                <a:latin typeface="Calibri"/>
                <a:cs typeface="Calibri"/>
              </a:rPr>
              <a:t>a  </a:t>
            </a:r>
            <a:r>
              <a:rPr sz="2600" spc="-5" dirty="0">
                <a:latin typeface="Calibri"/>
                <a:cs typeface="Calibri"/>
              </a:rPr>
              <a:t>meaningful </a:t>
            </a:r>
            <a:r>
              <a:rPr sz="2600" spc="-10" dirty="0">
                <a:latin typeface="Calibri"/>
                <a:cs typeface="Calibri"/>
              </a:rPr>
              <a:t>improvement </a:t>
            </a:r>
            <a:r>
              <a:rPr sz="2600" dirty="0">
                <a:latin typeface="Calibri"/>
                <a:cs typeface="Calibri"/>
              </a:rPr>
              <a:t>in a </a:t>
            </a:r>
            <a:r>
              <a:rPr sz="2600" spc="-30" dirty="0">
                <a:latin typeface="Calibri"/>
                <a:cs typeface="Calibri"/>
              </a:rPr>
              <a:t>key</a:t>
            </a:r>
            <a:r>
              <a:rPr sz="2600" spc="-9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function</a:t>
            </a:r>
            <a:endParaRPr sz="2600">
              <a:latin typeface="Calibri"/>
              <a:cs typeface="Calibri"/>
            </a:endParaRPr>
          </a:p>
          <a:p>
            <a:pPr marL="756285" lvl="1" indent="-286385">
              <a:spcBef>
                <a:spcPts val="15"/>
              </a:spcBef>
              <a:buFont typeface="Arial"/>
              <a:buChar char="–"/>
              <a:tabLst>
                <a:tab pos="756920" algn="l"/>
              </a:tabLst>
            </a:pPr>
            <a:r>
              <a:rPr sz="2600" spc="-5" dirty="0">
                <a:latin typeface="Calibri"/>
                <a:cs typeface="Calibri"/>
              </a:rPr>
              <a:t>Sets </a:t>
            </a:r>
            <a:r>
              <a:rPr sz="2600" dirty="0">
                <a:latin typeface="Calibri"/>
                <a:cs typeface="Calibri"/>
              </a:rPr>
              <a:t>a clear </a:t>
            </a:r>
            <a:r>
              <a:rPr sz="2600" spc="-10" dirty="0">
                <a:latin typeface="Calibri"/>
                <a:cs typeface="Calibri"/>
              </a:rPr>
              <a:t>path </a:t>
            </a:r>
            <a:r>
              <a:rPr sz="2600" spc="-5" dirty="0">
                <a:latin typeface="Calibri"/>
                <a:cs typeface="Calibri"/>
              </a:rPr>
              <a:t>of achieving </a:t>
            </a:r>
            <a:r>
              <a:rPr sz="2600" spc="-10" dirty="0">
                <a:latin typeface="Calibri"/>
                <a:cs typeface="Calibri"/>
              </a:rPr>
              <a:t>maturational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goals</a:t>
            </a:r>
            <a:endParaRPr sz="26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025677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769282" y="2440345"/>
            <a:ext cx="8718964" cy="3447465"/>
            <a:chOff x="245282" y="1516613"/>
            <a:chExt cx="8275140" cy="3447465"/>
          </a:xfrm>
        </p:grpSpPr>
        <p:sp>
          <p:nvSpPr>
            <p:cNvPr id="3" name="Rectangle 2"/>
            <p:cNvSpPr/>
            <p:nvPr/>
          </p:nvSpPr>
          <p:spPr>
            <a:xfrm>
              <a:off x="245282" y="1516613"/>
              <a:ext cx="8275140" cy="283145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379259" y="1576856"/>
              <a:ext cx="8007186" cy="3387222"/>
              <a:chOff x="-1193506" y="4113421"/>
              <a:chExt cx="9018855" cy="4065998"/>
            </a:xfrm>
          </p:grpSpPr>
          <p:graphicFrame>
            <p:nvGraphicFramePr>
              <p:cNvPr id="5" name="Diagram 4"/>
              <p:cNvGraphicFramePr/>
              <p:nvPr/>
            </p:nvGraphicFramePr>
            <p:xfrm>
              <a:off x="-1193506" y="4113421"/>
              <a:ext cx="9018855" cy="406599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sp>
            <p:nvSpPr>
              <p:cNvPr id="6" name="TextBox 5"/>
              <p:cNvSpPr txBox="1"/>
              <p:nvPr/>
            </p:nvSpPr>
            <p:spPr>
              <a:xfrm>
                <a:off x="1642147" y="4335296"/>
                <a:ext cx="3682927" cy="701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Candara" panose="020E0502030303020204" pitchFamily="34" charset="0"/>
                  </a:rPr>
                  <a:t>Viral Load Cascade</a:t>
                </a:r>
              </a:p>
            </p:txBody>
          </p:sp>
        </p:grpSp>
        <p:sp>
          <p:nvSpPr>
            <p:cNvPr id="7" name="Frame 6"/>
            <p:cNvSpPr/>
            <p:nvPr/>
          </p:nvSpPr>
          <p:spPr>
            <a:xfrm>
              <a:off x="309356" y="2787780"/>
              <a:ext cx="1131987" cy="1000447"/>
            </a:xfrm>
            <a:prstGeom prst="frame">
              <a:avLst>
                <a:gd name="adj1" fmla="val 3838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Frame 7"/>
            <p:cNvSpPr/>
            <p:nvPr/>
          </p:nvSpPr>
          <p:spPr>
            <a:xfrm>
              <a:off x="5920353" y="2796781"/>
              <a:ext cx="2526664" cy="991446"/>
            </a:xfrm>
            <a:prstGeom prst="frame">
              <a:avLst>
                <a:gd name="adj1" fmla="val 3471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79259" y="3929646"/>
              <a:ext cx="1375655" cy="276999"/>
            </a:xfrm>
            <a:prstGeom prst="rect">
              <a:avLst/>
            </a:prstGeom>
            <a:solidFill>
              <a:schemeClr val="tx2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Candara" panose="020E0502030303020204" pitchFamily="34" charset="0"/>
                </a:rPr>
                <a:t>Lab-Clinic Interface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58967" y="3932054"/>
              <a:ext cx="1375655" cy="276999"/>
            </a:xfrm>
            <a:prstGeom prst="rect">
              <a:avLst/>
            </a:prstGeom>
            <a:solidFill>
              <a:schemeClr val="tx2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Candara" panose="020E0502030303020204" pitchFamily="34" charset="0"/>
                </a:rPr>
                <a:t>Lab-Clinic Interface</a:t>
              </a:r>
            </a:p>
          </p:txBody>
        </p:sp>
      </p:grpSp>
      <p:sp>
        <p:nvSpPr>
          <p:cNvPr id="20" name="Title 2"/>
          <p:cNvSpPr txBox="1">
            <a:spLocks/>
          </p:cNvSpPr>
          <p:nvPr/>
        </p:nvSpPr>
        <p:spPr>
          <a:xfrm>
            <a:off x="1903260" y="441192"/>
            <a:ext cx="8484823" cy="15958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didas Unity"/>
                <a:cs typeface="Calibri" panose="020F0502020204030204" pitchFamily="34" charset="0"/>
              </a:rPr>
              <a:t>The LARC CMM tool covers 5 of the 6 phases in the viral load cascade.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F99532-A3F1-4BA7-99C2-4D0732CAF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AE5468-A81E-4329-B64F-73632109A5A1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438D1C-E2AC-4801-8890-AB666030D8DF}"/>
              </a:ext>
            </a:extLst>
          </p:cNvPr>
          <p:cNvSpPr txBox="1"/>
          <p:nvPr/>
        </p:nvSpPr>
        <p:spPr>
          <a:xfrm>
            <a:off x="9437748" y="3343412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CMM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FB6D70-1A36-4878-A1C2-F97072536CD1}"/>
              </a:ext>
            </a:extLst>
          </p:cNvPr>
          <p:cNvSpPr txBox="1"/>
          <p:nvPr/>
        </p:nvSpPr>
        <p:spPr>
          <a:xfrm>
            <a:off x="7977234" y="3342179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CMM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6D38C8-8CC8-468E-993E-556E8CB610DF}"/>
              </a:ext>
            </a:extLst>
          </p:cNvPr>
          <p:cNvSpPr txBox="1"/>
          <p:nvPr/>
        </p:nvSpPr>
        <p:spPr>
          <a:xfrm>
            <a:off x="6516720" y="3342179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CMM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EED84F-B410-4AB5-A497-807C0C60497C}"/>
              </a:ext>
            </a:extLst>
          </p:cNvPr>
          <p:cNvSpPr txBox="1"/>
          <p:nvPr/>
        </p:nvSpPr>
        <p:spPr>
          <a:xfrm>
            <a:off x="2077917" y="332289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CMM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76265A-A684-4807-91DD-05AC33A060F0}"/>
              </a:ext>
            </a:extLst>
          </p:cNvPr>
          <p:cNvSpPr txBox="1"/>
          <p:nvPr/>
        </p:nvSpPr>
        <p:spPr>
          <a:xfrm>
            <a:off x="3551089" y="332289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CMM</a:t>
            </a:r>
          </a:p>
        </p:txBody>
      </p:sp>
    </p:spTree>
    <p:extLst>
      <p:ext uri="{BB962C8B-B14F-4D97-AF65-F5344CB8AC3E}">
        <p14:creationId xmlns:p14="http://schemas.microsoft.com/office/powerpoint/2010/main" val="7885177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45694" y="287636"/>
            <a:ext cx="5899150" cy="61555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5" dirty="0"/>
              <a:t>Demand </a:t>
            </a:r>
            <a:r>
              <a:rPr sz="4000" spc="-15" dirty="0"/>
              <a:t>Creation </a:t>
            </a:r>
            <a:r>
              <a:rPr sz="4000" spc="-30" dirty="0"/>
              <a:t>for</a:t>
            </a:r>
            <a:r>
              <a:rPr sz="4000" spc="-55" dirty="0"/>
              <a:t> </a:t>
            </a:r>
            <a:r>
              <a:rPr sz="4000" spc="-65" dirty="0"/>
              <a:t>Testing</a:t>
            </a:r>
            <a:endParaRPr sz="40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974851" y="1202025"/>
          <a:ext cx="8229599" cy="52781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1">
                <a:tc>
                  <a:txBody>
                    <a:bodyPr/>
                    <a:lstStyle/>
                    <a:p>
                      <a:pPr marL="47244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Stage</a:t>
                      </a:r>
                      <a:r>
                        <a:rPr sz="1800" b="1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47244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Stage</a:t>
                      </a:r>
                      <a:r>
                        <a:rPr sz="1800" b="1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47244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Stage</a:t>
                      </a:r>
                      <a:r>
                        <a:rPr sz="1800" b="1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47244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Stage</a:t>
                      </a:r>
                      <a:r>
                        <a:rPr sz="1800" b="1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47244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Stage</a:t>
                      </a:r>
                      <a:r>
                        <a:rPr sz="1800" b="1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7280">
                <a:tc>
                  <a:txBody>
                    <a:bodyPr/>
                    <a:lstStyle/>
                    <a:p>
                      <a:pPr marL="61594" indent="635" algn="l">
                        <a:lnSpc>
                          <a:spcPts val="1820"/>
                        </a:lnSpc>
                        <a:buSzPct val="145454"/>
                        <a:buFont typeface="MS Gothic"/>
                        <a:buChar char="□"/>
                        <a:tabLst>
                          <a:tab pos="32321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Clinicians unaware</a:t>
                      </a:r>
                      <a:r>
                        <a:rPr sz="11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</a:t>
                      </a:r>
                    </a:p>
                    <a:p>
                      <a:pPr marL="61594" marR="76835" algn="l">
                        <a:lnSpc>
                          <a:spcPts val="1320"/>
                        </a:lnSpc>
                        <a:spcBef>
                          <a:spcPts val="2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access to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viral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load</a:t>
                      </a:r>
                      <a:r>
                        <a:rPr sz="1100" spc="-1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testing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and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have not been  educated on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its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role</a:t>
                      </a:r>
                      <a:r>
                        <a:rPr sz="1100" spc="-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in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61594" algn="l">
                        <a:lnSpc>
                          <a:spcPts val="129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ART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monitoring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61594" marR="76835" indent="635" algn="l">
                        <a:lnSpc>
                          <a:spcPct val="99600"/>
                        </a:lnSpc>
                        <a:spcBef>
                          <a:spcPts val="685"/>
                        </a:spcBef>
                        <a:buSzPct val="145454"/>
                        <a:buFont typeface="MS Gothic"/>
                        <a:buChar char="□"/>
                        <a:tabLst>
                          <a:tab pos="32321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Community  leaders/CSOs unaware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 access to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viral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load</a:t>
                      </a:r>
                      <a:r>
                        <a:rPr sz="1100" spc="-1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testing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and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have not been  educated on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its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role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in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ART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monitoring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Font typeface="MS Gothic"/>
                        <a:buChar char="□"/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61594" marR="76835" indent="635" algn="l">
                        <a:lnSpc>
                          <a:spcPct val="99500"/>
                        </a:lnSpc>
                        <a:spcBef>
                          <a:spcPts val="685"/>
                        </a:spcBef>
                        <a:buSzPct val="145454"/>
                        <a:buFont typeface="MS Gothic"/>
                        <a:buChar char="□"/>
                        <a:tabLst>
                          <a:tab pos="32321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Clients unaware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 access to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viral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load</a:t>
                      </a:r>
                      <a:r>
                        <a:rPr sz="1100" spc="-1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testing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and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have not been  educated on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its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role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in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ART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monitoring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Font typeface="MS Gothic"/>
                        <a:buChar char="□"/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61594" marR="142875" indent="635" algn="l">
                        <a:lnSpc>
                          <a:spcPct val="99400"/>
                        </a:lnSpc>
                        <a:spcBef>
                          <a:spcPts val="690"/>
                        </a:spcBef>
                        <a:buSzPct val="145454"/>
                        <a:buFont typeface="MS Gothic"/>
                        <a:buChar char="□"/>
                        <a:tabLst>
                          <a:tab pos="32321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No standard  operating procedures</a:t>
                      </a:r>
                      <a:r>
                        <a:rPr sz="1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for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viral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load testing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and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education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61594" indent="635" algn="l">
                        <a:lnSpc>
                          <a:spcPts val="1820"/>
                        </a:lnSpc>
                        <a:buSzPct val="145454"/>
                        <a:buFont typeface="MS Gothic"/>
                        <a:buChar char="□"/>
                        <a:tabLst>
                          <a:tab pos="32321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Increased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awareness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61594" marR="72390" algn="l">
                        <a:lnSpc>
                          <a:spcPts val="1320"/>
                        </a:lnSpc>
                        <a:spcBef>
                          <a:spcPts val="2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VL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testing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in clinicians,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however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minimal  information is shared</a:t>
                      </a:r>
                      <a:r>
                        <a:rPr sz="11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with</a:t>
                      </a:r>
                    </a:p>
                    <a:p>
                      <a:pPr marL="61594" algn="l">
                        <a:lnSpc>
                          <a:spcPts val="129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clients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61594" marR="56515" indent="635" algn="l">
                        <a:lnSpc>
                          <a:spcPct val="99200"/>
                        </a:lnSpc>
                        <a:buSzPct val="145454"/>
                        <a:buFont typeface="MS Gothic"/>
                        <a:buChar char="□"/>
                        <a:tabLst>
                          <a:tab pos="32321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Clinicians</a:t>
                      </a:r>
                      <a:r>
                        <a:rPr lang="en-US"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occasionally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order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viral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load testing for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clients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MS Gothic"/>
                        <a:buChar char="□"/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61594" marR="215900" indent="635" algn="l">
                        <a:lnSpc>
                          <a:spcPct val="99500"/>
                        </a:lnSpc>
                        <a:buSzPct val="145454"/>
                        <a:buFont typeface="MS Gothic"/>
                        <a:buChar char="□"/>
                        <a:tabLst>
                          <a:tab pos="32321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Community  leaders</a:t>
                      </a:r>
                      <a:r>
                        <a:rPr lang="en-US"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/CSOs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have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an  increased awareness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viral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load testing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100" spc="-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its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role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ART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monitoring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Font typeface="MS Gothic"/>
                        <a:buChar char="□"/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61594" marR="215900" indent="635" algn="l">
                        <a:lnSpc>
                          <a:spcPct val="99400"/>
                        </a:lnSpc>
                        <a:spcBef>
                          <a:spcPts val="690"/>
                        </a:spcBef>
                        <a:buSzPct val="145454"/>
                        <a:buFont typeface="MS Gothic"/>
                        <a:buChar char="□"/>
                        <a:tabLst>
                          <a:tab pos="32321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Clients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have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an  increased awareness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viral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load testing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100" spc="-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its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role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ART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monitoring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Font typeface="MS Gothic"/>
                        <a:buChar char="□"/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61594" marR="118745" indent="635" algn="l">
                        <a:lnSpc>
                          <a:spcPct val="99400"/>
                        </a:lnSpc>
                        <a:spcBef>
                          <a:spcPts val="690"/>
                        </a:spcBef>
                        <a:buSzPct val="145454"/>
                        <a:buFont typeface="MS Gothic"/>
                        <a:buChar char="□"/>
                        <a:tabLst>
                          <a:tab pos="32321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Standard operating  procedures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for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viral load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testing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and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education</a:t>
                      </a:r>
                      <a:r>
                        <a:rPr sz="1100" spc="-1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are  in</a:t>
                      </a:r>
                      <a:r>
                        <a:rPr sz="11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development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61594" indent="635" algn="l">
                        <a:lnSpc>
                          <a:spcPts val="1820"/>
                        </a:lnSpc>
                        <a:buSzPct val="145454"/>
                        <a:buFont typeface="MS Gothic"/>
                        <a:buChar char="□"/>
                        <a:tabLst>
                          <a:tab pos="32321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Clinicians</a:t>
                      </a:r>
                      <a:r>
                        <a:rPr sz="11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routinely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61594" marR="70485" algn="l">
                        <a:lnSpc>
                          <a:spcPts val="1320"/>
                        </a:lnSpc>
                        <a:spcBef>
                          <a:spcPts val="2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educate clients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about</a:t>
                      </a:r>
                      <a:r>
                        <a:rPr sz="11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viral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load testing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100" spc="-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its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61594" algn="l">
                        <a:lnSpc>
                          <a:spcPts val="129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benefits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61594" marR="100965" indent="635" algn="l">
                        <a:lnSpc>
                          <a:spcPct val="99400"/>
                        </a:lnSpc>
                        <a:buSzPct val="145454"/>
                        <a:buFont typeface="MS Gothic"/>
                        <a:buChar char="□"/>
                        <a:tabLst>
                          <a:tab pos="32321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Clinicians routinely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order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viral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load testing</a:t>
                      </a:r>
                      <a:r>
                        <a:rPr sz="1100" spc="-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in-  line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with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national  guidelines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MS Gothic"/>
                        <a:buChar char="□"/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61594" marR="227965" indent="635" algn="l">
                        <a:lnSpc>
                          <a:spcPct val="99600"/>
                        </a:lnSpc>
                        <a:buSzPct val="145454"/>
                        <a:buFont typeface="MS Gothic"/>
                        <a:buChar char="□"/>
                        <a:tabLst>
                          <a:tab pos="32321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Community  leaders</a:t>
                      </a:r>
                      <a:r>
                        <a:rPr lang="en-US"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/CSOs play an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active role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in educating  their community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about  knowing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their viral</a:t>
                      </a:r>
                      <a:r>
                        <a:rPr sz="11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load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status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35"/>
                        </a:spcBef>
                        <a:buFont typeface="MS Gothic"/>
                        <a:buChar char="□"/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61594" marR="172720" indent="635" algn="l">
                        <a:lnSpc>
                          <a:spcPct val="99200"/>
                        </a:lnSpc>
                        <a:buSzPct val="145454"/>
                        <a:buFont typeface="MS Gothic"/>
                        <a:buChar char="□"/>
                        <a:tabLst>
                          <a:tab pos="32321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Clients are aware</a:t>
                      </a:r>
                      <a:r>
                        <a:rPr sz="1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and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actively seek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viral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load</a:t>
                      </a:r>
                      <a:r>
                        <a:rPr sz="1100" spc="-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testing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MS Gothic"/>
                        <a:buChar char="□"/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61594" marR="104139" indent="635" algn="l">
                        <a:lnSpc>
                          <a:spcPct val="99600"/>
                        </a:lnSpc>
                        <a:buSzPct val="145454"/>
                        <a:buFont typeface="MS Gothic"/>
                        <a:buChar char="□"/>
                        <a:tabLst>
                          <a:tab pos="32321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Viral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load testing</a:t>
                      </a:r>
                      <a:r>
                        <a:rPr sz="1100" spc="-1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and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education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standard  operating procedures are  established and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implemented across the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organization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61594" indent="635" algn="l">
                        <a:lnSpc>
                          <a:spcPts val="1820"/>
                        </a:lnSpc>
                        <a:buSzPct val="145454"/>
                        <a:buFont typeface="MS Gothic"/>
                        <a:buChar char="□"/>
                        <a:tabLst>
                          <a:tab pos="32321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Organization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reviews</a:t>
                      </a:r>
                    </a:p>
                    <a:p>
                      <a:pPr marL="61594" marR="64135" algn="l">
                        <a:lnSpc>
                          <a:spcPts val="1320"/>
                        </a:lnSpc>
                        <a:spcBef>
                          <a:spcPts val="2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routinely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collected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program data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measure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performance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in relation</a:t>
                      </a:r>
                      <a:r>
                        <a:rPr sz="1100" spc="-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standard operating  procedures and national  guidelines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for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clinician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use  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viral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load testing</a:t>
                      </a:r>
                      <a:r>
                        <a:rPr sz="1100" spc="-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and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61594" algn="l">
                        <a:lnSpc>
                          <a:spcPts val="129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education of</a:t>
                      </a:r>
                      <a:r>
                        <a:rPr sz="11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clients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61594" marR="75565" indent="635" algn="l">
                        <a:lnSpc>
                          <a:spcPct val="99800"/>
                        </a:lnSpc>
                        <a:buSzPct val="145454"/>
                        <a:buFont typeface="MS Gothic"/>
                        <a:buChar char="□"/>
                        <a:tabLst>
                          <a:tab pos="32321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All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stakeholders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(e.g.,  clinicians, client groups,  community leaders,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etc.)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play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active role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in  community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education  about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VL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testing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and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promote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campaigns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100" spc="-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all  individuals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 know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their  VL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61594" algn="l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MS Gothic"/>
                          <a:cs typeface="MS Gothic"/>
                        </a:rPr>
                        <a:t>□</a:t>
                      </a:r>
                      <a:r>
                        <a:rPr sz="1600" spc="-434" dirty="0">
                          <a:latin typeface="MS Gothic"/>
                          <a:cs typeface="MS Gothic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Organization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uses</a:t>
                      </a:r>
                    </a:p>
                    <a:p>
                      <a:pPr marL="61594" marR="65405" algn="l">
                        <a:lnSpc>
                          <a:spcPts val="1320"/>
                        </a:lnSpc>
                        <a:spcBef>
                          <a:spcPts val="2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rigorous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evaluation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procedures and findings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demonstrate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effectiveness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1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improve  the process of demand  creation for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viral</a:t>
                      </a:r>
                      <a:r>
                        <a:rPr sz="1100" spc="-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load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61594" algn="l">
                        <a:lnSpc>
                          <a:spcPts val="129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testing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78422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97379" y="287636"/>
            <a:ext cx="7395209" cy="61555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5" dirty="0"/>
              <a:t>Specimen Collection and</a:t>
            </a:r>
            <a:r>
              <a:rPr sz="4000" spc="-70" dirty="0"/>
              <a:t> </a:t>
            </a:r>
            <a:r>
              <a:rPr sz="4000" spc="-15" dirty="0"/>
              <a:t>Processing</a:t>
            </a:r>
            <a:endParaRPr sz="40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974851" y="1202025"/>
          <a:ext cx="8229599" cy="50342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1">
                <a:tc>
                  <a:txBody>
                    <a:bodyPr/>
                    <a:lstStyle/>
                    <a:p>
                      <a:pPr marL="47244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Stage</a:t>
                      </a:r>
                      <a:r>
                        <a:rPr sz="1800" b="1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47244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Stage</a:t>
                      </a:r>
                      <a:r>
                        <a:rPr sz="1800" b="1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47244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Stage</a:t>
                      </a:r>
                      <a:r>
                        <a:rPr sz="1800" b="1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47244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Stage</a:t>
                      </a:r>
                      <a:r>
                        <a:rPr sz="1800" b="1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47244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Stage</a:t>
                      </a:r>
                      <a:r>
                        <a:rPr sz="1800" b="1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3438">
                <a:tc>
                  <a:txBody>
                    <a:bodyPr/>
                    <a:lstStyle/>
                    <a:p>
                      <a:pPr marL="61594" indent="635">
                        <a:lnSpc>
                          <a:spcPts val="1820"/>
                        </a:lnSpc>
                        <a:buSzPct val="145454"/>
                        <a:buFont typeface="MS Gothic"/>
                        <a:buChar char="□"/>
                        <a:tabLst>
                          <a:tab pos="32321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No client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access</a:t>
                      </a:r>
                      <a:r>
                        <a:rPr sz="11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</a:t>
                      </a:r>
                    </a:p>
                    <a:p>
                      <a:pPr marL="61594" marR="575945">
                        <a:lnSpc>
                          <a:spcPts val="1320"/>
                        </a:lnSpc>
                        <a:spcBef>
                          <a:spcPts val="2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viral load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test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ing</a:t>
                      </a:r>
                      <a:r>
                        <a:rPr lang="en-US"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lang="en-US"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collection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61594" marR="55880" indent="635">
                        <a:lnSpc>
                          <a:spcPct val="99600"/>
                        </a:lnSpc>
                        <a:spcBef>
                          <a:spcPts val="685"/>
                        </a:spcBef>
                        <a:buSzPct val="145454"/>
                        <a:buFont typeface="MS Gothic"/>
                        <a:buChar char="□"/>
                        <a:tabLst>
                          <a:tab pos="32321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No standard supply  chain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system for</a:t>
                      </a:r>
                      <a:r>
                        <a:rPr sz="1100" spc="-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specimen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collection commodities  (e.g.,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DBS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bundles)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so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supplies limit ability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  collect</a:t>
                      </a:r>
                      <a:r>
                        <a:rPr sz="1100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specimens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MS Gothic"/>
                        <a:buChar char="□"/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61594" marR="150495" indent="635">
                        <a:lnSpc>
                          <a:spcPct val="99400"/>
                        </a:lnSpc>
                        <a:buSzPct val="145454"/>
                        <a:buFont typeface="MS Gothic"/>
                        <a:buChar char="□"/>
                        <a:tabLst>
                          <a:tab pos="32321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Clini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ian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nn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el  not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trained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 complete  specimen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requisition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forms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MS Gothic"/>
                        <a:buChar char="□"/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61594" marR="142875" indent="635">
                        <a:lnSpc>
                          <a:spcPct val="99500"/>
                        </a:lnSpc>
                        <a:buSzPct val="145454"/>
                        <a:buFont typeface="MS Gothic"/>
                        <a:buChar char="□"/>
                        <a:tabLst>
                          <a:tab pos="32321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No standard  operating procedures</a:t>
                      </a:r>
                      <a:r>
                        <a:rPr sz="1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for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appropriate viral load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specimen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collection and  preparation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61594" indent="635">
                        <a:lnSpc>
                          <a:spcPts val="1820"/>
                        </a:lnSpc>
                        <a:buSzPct val="145454"/>
                        <a:buFont typeface="MS Gothic"/>
                        <a:buChar char="□"/>
                        <a:tabLst>
                          <a:tab pos="32321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Viral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load</a:t>
                      </a:r>
                      <a:r>
                        <a:rPr sz="11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specimens</a:t>
                      </a:r>
                    </a:p>
                    <a:p>
                      <a:pPr marL="61594" marR="114935">
                        <a:lnSpc>
                          <a:spcPts val="1320"/>
                        </a:lnSpc>
                        <a:spcBef>
                          <a:spcPts val="2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are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collected</a:t>
                      </a:r>
                      <a:r>
                        <a:rPr sz="11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occasionally  and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only on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certain days,  limiting client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access to  testing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and increasing  burden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for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clients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return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for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VL</a:t>
                      </a:r>
                      <a:r>
                        <a:rPr sz="1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sample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61594">
                        <a:lnSpc>
                          <a:spcPts val="129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collection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61594" marR="59055" indent="635">
                        <a:lnSpc>
                          <a:spcPct val="99500"/>
                        </a:lnSpc>
                        <a:buSzPct val="145454"/>
                        <a:buFont typeface="MS Gothic"/>
                        <a:buChar char="□"/>
                        <a:tabLst>
                          <a:tab pos="32321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Increased capacity</a:t>
                      </a:r>
                      <a:r>
                        <a:rPr sz="1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for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supply chain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system for  specimen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collection  commodities,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however  not</a:t>
                      </a:r>
                      <a:r>
                        <a:rPr sz="11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standardized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MS Gothic"/>
                        <a:buChar char="□"/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61594" marR="97155" indent="635">
                        <a:lnSpc>
                          <a:spcPct val="99400"/>
                        </a:lnSpc>
                        <a:spcBef>
                          <a:spcPts val="5"/>
                        </a:spcBef>
                        <a:buSzPct val="145454"/>
                        <a:buFont typeface="MS Gothic"/>
                        <a:buChar char="□"/>
                        <a:tabLst>
                          <a:tab pos="32321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Increased awareness  in clinicians/personnel</a:t>
                      </a:r>
                      <a:r>
                        <a:rPr sz="1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for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properly completing  requisition</a:t>
                      </a:r>
                      <a:r>
                        <a:rPr sz="11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forms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MS Gothic"/>
                        <a:buChar char="□"/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61594" marR="196850" indent="635">
                        <a:lnSpc>
                          <a:spcPct val="99600"/>
                        </a:lnSpc>
                        <a:buSzPct val="145454"/>
                        <a:buFont typeface="MS Gothic"/>
                        <a:buChar char="□"/>
                        <a:tabLst>
                          <a:tab pos="32321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Standard operating  procedures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for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appropriate viral load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specimen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collection</a:t>
                      </a:r>
                      <a:r>
                        <a:rPr sz="1100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and  preparation are in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development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61594" indent="635">
                        <a:lnSpc>
                          <a:spcPts val="1820"/>
                        </a:lnSpc>
                        <a:buSzPct val="145454"/>
                        <a:buFont typeface="MS Gothic"/>
                        <a:buChar char="□"/>
                        <a:tabLst>
                          <a:tab pos="32321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Viral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load</a:t>
                      </a:r>
                      <a:r>
                        <a:rPr sz="11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specimens</a:t>
                      </a:r>
                    </a:p>
                    <a:p>
                      <a:pPr marL="61594" marR="287020">
                        <a:lnSpc>
                          <a:spcPts val="1320"/>
                        </a:lnSpc>
                        <a:spcBef>
                          <a:spcPts val="2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are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collected</a:t>
                      </a:r>
                      <a:r>
                        <a:rPr sz="11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routinely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with few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barriers</a:t>
                      </a:r>
                      <a:r>
                        <a:rPr sz="11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for</a:t>
                      </a:r>
                    </a:p>
                    <a:p>
                      <a:pPr marL="61594">
                        <a:lnSpc>
                          <a:spcPts val="129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clients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61594" marR="55880" indent="635">
                        <a:lnSpc>
                          <a:spcPct val="99200"/>
                        </a:lnSpc>
                        <a:spcBef>
                          <a:spcPts val="695"/>
                        </a:spcBef>
                        <a:buSzPct val="145454"/>
                        <a:buFont typeface="MS Gothic"/>
                        <a:buChar char="□"/>
                        <a:tabLst>
                          <a:tab pos="32321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Standardized supply  chain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system for</a:t>
                      </a:r>
                      <a:r>
                        <a:rPr sz="1100" spc="-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specimen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collection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commodities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  <a:buFont typeface="MS Gothic"/>
                        <a:buChar char="□"/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61594" marR="70485" indent="635">
                        <a:lnSpc>
                          <a:spcPct val="99400"/>
                        </a:lnSpc>
                        <a:buSzPct val="145454"/>
                        <a:buFont typeface="MS Gothic"/>
                        <a:buChar char="□"/>
                        <a:tabLst>
                          <a:tab pos="32321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Clinicians/personnel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complete specimen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requisition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forms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accurately and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completely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MS Gothic"/>
                        <a:buChar char="□"/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61594" marR="62865" indent="635">
                        <a:lnSpc>
                          <a:spcPct val="99700"/>
                        </a:lnSpc>
                        <a:buSzPct val="145454"/>
                        <a:buFont typeface="MS Gothic"/>
                        <a:buChar char="□"/>
                        <a:tabLst>
                          <a:tab pos="32321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Viral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load specimen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collection and preparation  standard operating  procedures are  established and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implemented across the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organization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61594" indent="635">
                        <a:lnSpc>
                          <a:spcPts val="1820"/>
                        </a:lnSpc>
                        <a:buSzPct val="145454"/>
                        <a:buFont typeface="MS Gothic"/>
                        <a:buChar char="□"/>
                        <a:tabLst>
                          <a:tab pos="32321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Organization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reviews</a:t>
                      </a:r>
                    </a:p>
                    <a:p>
                      <a:pPr marL="61594" marR="62865">
                        <a:lnSpc>
                          <a:spcPts val="1320"/>
                        </a:lnSpc>
                        <a:spcBef>
                          <a:spcPts val="2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routinely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collected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program data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measure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performance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in relation</a:t>
                      </a:r>
                      <a:r>
                        <a:rPr sz="1100" spc="-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standard operating  procedures and national  guidelines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1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specimen</a:t>
                      </a:r>
                    </a:p>
                    <a:p>
                      <a:pPr marL="61594">
                        <a:lnSpc>
                          <a:spcPts val="129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and collection</a:t>
                      </a:r>
                      <a:r>
                        <a:rPr sz="1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preparation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61594" marR="87630" indent="635">
                        <a:lnSpc>
                          <a:spcPct val="99700"/>
                        </a:lnSpc>
                        <a:buSzPct val="145454"/>
                        <a:buFont typeface="MS Gothic"/>
                        <a:buChar char="□"/>
                        <a:tabLst>
                          <a:tab pos="32321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All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stakeholders</a:t>
                      </a:r>
                      <a:r>
                        <a:rPr sz="11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(e.g.,  clinicians, personnel,  clients,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etc.)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play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active  role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in appropriate viral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load specimen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collection  and preparation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facilitate clients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 know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their</a:t>
                      </a:r>
                      <a:r>
                        <a:rPr sz="11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VL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MS Gothic"/>
                          <a:cs typeface="MS Gothic"/>
                        </a:rPr>
                        <a:t>□</a:t>
                      </a:r>
                      <a:r>
                        <a:rPr sz="1600" spc="-434" dirty="0">
                          <a:latin typeface="MS Gothic"/>
                          <a:cs typeface="MS Gothic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Organization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uses</a:t>
                      </a:r>
                    </a:p>
                    <a:p>
                      <a:pPr marL="61594" marR="62865">
                        <a:lnSpc>
                          <a:spcPts val="1320"/>
                        </a:lnSpc>
                        <a:spcBef>
                          <a:spcPts val="2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rigorous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evaluation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procedures and findings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demonstrate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effectiveness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1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improve  the process of</a:t>
                      </a:r>
                      <a:r>
                        <a:rPr sz="1100" spc="-1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specimen</a:t>
                      </a:r>
                    </a:p>
                    <a:p>
                      <a:pPr marL="61594">
                        <a:lnSpc>
                          <a:spcPts val="129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collection and</a:t>
                      </a:r>
                      <a:r>
                        <a:rPr sz="1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preparation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35045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85031" y="287636"/>
            <a:ext cx="3819525" cy="61555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15" dirty="0"/>
              <a:t>Laboratory</a:t>
            </a:r>
            <a:r>
              <a:rPr sz="4000" spc="-80" dirty="0"/>
              <a:t> </a:t>
            </a:r>
            <a:r>
              <a:rPr sz="4000" spc="-65" dirty="0"/>
              <a:t>Testing</a:t>
            </a:r>
            <a:endParaRPr sz="40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974851" y="1202025"/>
          <a:ext cx="8229599" cy="48666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1">
                <a:tc>
                  <a:txBody>
                    <a:bodyPr/>
                    <a:lstStyle/>
                    <a:p>
                      <a:pPr marL="47244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Stage</a:t>
                      </a:r>
                      <a:r>
                        <a:rPr sz="1800" b="1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47244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Stage</a:t>
                      </a:r>
                      <a:r>
                        <a:rPr sz="1800" b="1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47244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Stage</a:t>
                      </a:r>
                      <a:r>
                        <a:rPr sz="1800" b="1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47244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Stage</a:t>
                      </a:r>
                      <a:r>
                        <a:rPr sz="1800" b="1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47244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Stage</a:t>
                      </a:r>
                      <a:r>
                        <a:rPr sz="1800" b="1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5800">
                <a:tc>
                  <a:txBody>
                    <a:bodyPr/>
                    <a:lstStyle/>
                    <a:p>
                      <a:pPr marL="61594" indent="635">
                        <a:lnSpc>
                          <a:spcPts val="1820"/>
                        </a:lnSpc>
                        <a:buSzPct val="145454"/>
                        <a:buFont typeface="MS Gothic"/>
                        <a:buChar char="□"/>
                        <a:tabLst>
                          <a:tab pos="32321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Inadequate</a:t>
                      </a:r>
                      <a:r>
                        <a:rPr sz="11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lab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61594" marR="139700">
                        <a:lnSpc>
                          <a:spcPts val="1320"/>
                        </a:lnSpc>
                        <a:spcBef>
                          <a:spcPts val="2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infrastructure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for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viral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load testing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(i.e.  space/storage/  equipment/reagents/kits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61594">
                        <a:lnSpc>
                          <a:spcPts val="129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for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viral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load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testing)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61594" marR="182880" indent="635">
                        <a:lnSpc>
                          <a:spcPct val="99400"/>
                        </a:lnSpc>
                        <a:spcBef>
                          <a:spcPts val="5"/>
                        </a:spcBef>
                        <a:buSzPct val="145454"/>
                        <a:buFont typeface="MS Gothic"/>
                        <a:buChar char="□"/>
                        <a:tabLst>
                          <a:tab pos="32321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Laboratory staff</a:t>
                      </a:r>
                      <a:r>
                        <a:rPr sz="11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are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not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properly trained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nor  competent to test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viral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load</a:t>
                      </a:r>
                      <a:r>
                        <a:rPr sz="1100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specimens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  <a:buFont typeface="MS Gothic"/>
                        <a:buChar char="□"/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61594" marR="166370" indent="635">
                        <a:lnSpc>
                          <a:spcPct val="99200"/>
                        </a:lnSpc>
                        <a:buSzPct val="145454"/>
                        <a:buFont typeface="MS Gothic"/>
                        <a:buChar char="□"/>
                        <a:tabLst>
                          <a:tab pos="32321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Laboratory has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little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no capacity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for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viral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load</a:t>
                      </a:r>
                      <a:r>
                        <a:rPr sz="1100" spc="-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testing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MS Gothic"/>
                        <a:buChar char="□"/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61594" marR="80010" indent="635">
                        <a:lnSpc>
                          <a:spcPct val="99500"/>
                        </a:lnSpc>
                        <a:spcBef>
                          <a:spcPts val="5"/>
                        </a:spcBef>
                        <a:buSzPct val="145454"/>
                        <a:buFont typeface="MS Gothic"/>
                        <a:buChar char="□"/>
                        <a:tabLst>
                          <a:tab pos="32321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No standard  operating procedures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or  competency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standards</a:t>
                      </a:r>
                      <a:r>
                        <a:rPr sz="1100" spc="-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for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laboratory viral load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testing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61594" indent="635">
                        <a:lnSpc>
                          <a:spcPts val="1820"/>
                        </a:lnSpc>
                        <a:buSzPct val="145454"/>
                        <a:buFont typeface="MS Gothic"/>
                        <a:buChar char="□"/>
                        <a:tabLst>
                          <a:tab pos="32321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Improved</a:t>
                      </a:r>
                      <a:r>
                        <a:rPr sz="11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laboratory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1594" marR="98425">
                        <a:lnSpc>
                          <a:spcPts val="1320"/>
                        </a:lnSpc>
                        <a:spcBef>
                          <a:spcPts val="2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infrastructure,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however,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laboratory is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only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able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  receive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and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test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viral load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specimens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occasionally</a:t>
                      </a:r>
                      <a:r>
                        <a:rPr sz="1100" spc="-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or  must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refer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1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another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1594">
                        <a:lnSpc>
                          <a:spcPts val="129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laboratory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61594" marR="63500" indent="635">
                        <a:lnSpc>
                          <a:spcPct val="99200"/>
                        </a:lnSpc>
                        <a:buSzPct val="145454"/>
                        <a:buFont typeface="MS Gothic"/>
                        <a:buChar char="□"/>
                        <a:tabLst>
                          <a:tab pos="32321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Laboratory staff are  trained,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however,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competencies are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minimal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MS Gothic"/>
                        <a:buChar char="□"/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61594" marR="64135" indent="635">
                        <a:lnSpc>
                          <a:spcPct val="99500"/>
                        </a:lnSpc>
                        <a:buSzPct val="145454"/>
                        <a:buFont typeface="MS Gothic"/>
                        <a:buChar char="□"/>
                        <a:tabLst>
                          <a:tab pos="32321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Laboratory is has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minimal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capacity and viral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load testing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1100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occasionally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completed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 timely  manner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MS Gothic"/>
                        <a:buChar char="□"/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61594" marR="80010" indent="635">
                        <a:lnSpc>
                          <a:spcPct val="99600"/>
                        </a:lnSpc>
                        <a:buSzPct val="145454"/>
                        <a:buFont typeface="MS Gothic"/>
                        <a:buChar char="□"/>
                        <a:tabLst>
                          <a:tab pos="32321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Standard operating  procedures and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competency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standards</a:t>
                      </a:r>
                      <a:r>
                        <a:rPr sz="1100" spc="-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for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laboratory viral load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testing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are in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development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61594" indent="635">
                        <a:lnSpc>
                          <a:spcPts val="1820"/>
                        </a:lnSpc>
                        <a:buSzPct val="145454"/>
                        <a:buFont typeface="MS Gothic"/>
                        <a:buChar char="□"/>
                        <a:tabLst>
                          <a:tab pos="32321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Laboratory is able</a:t>
                      </a:r>
                      <a:r>
                        <a:rPr sz="11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</a:t>
                      </a:r>
                    </a:p>
                    <a:p>
                      <a:pPr marL="61594" marR="123189">
                        <a:lnSpc>
                          <a:spcPts val="1320"/>
                        </a:lnSpc>
                        <a:spcBef>
                          <a:spcPts val="2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regularly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receive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1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test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viral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load specimens</a:t>
                      </a:r>
                      <a:r>
                        <a:rPr sz="1100" spc="-1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in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61594">
                        <a:lnSpc>
                          <a:spcPts val="129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timely</a:t>
                      </a:r>
                      <a:r>
                        <a:rPr sz="1100" spc="-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manner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61594" marR="108585" indent="635">
                        <a:lnSpc>
                          <a:spcPct val="99200"/>
                        </a:lnSpc>
                        <a:spcBef>
                          <a:spcPts val="5"/>
                        </a:spcBef>
                        <a:buSzPct val="145454"/>
                        <a:buFont typeface="MS Gothic"/>
                        <a:buChar char="□"/>
                        <a:tabLst>
                          <a:tab pos="32321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Laboratory has  appropriately trained and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competent</a:t>
                      </a:r>
                      <a:r>
                        <a:rPr sz="1100" spc="-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staff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  <a:buFont typeface="MS Gothic"/>
                        <a:buChar char="□"/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61594" marR="74930" indent="635">
                        <a:lnSpc>
                          <a:spcPct val="99400"/>
                        </a:lnSpc>
                        <a:buSzPct val="145454"/>
                        <a:buFont typeface="MS Gothic"/>
                        <a:buChar char="□"/>
                        <a:tabLst>
                          <a:tab pos="32321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Laboratory is</a:t>
                      </a:r>
                      <a:r>
                        <a:rPr sz="11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working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at capacity and viral load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testing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completed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  timely</a:t>
                      </a:r>
                      <a:r>
                        <a:rPr sz="1100" spc="-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manner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  <a:buFont typeface="MS Gothic"/>
                        <a:buChar char="□"/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61594" marR="60325" indent="635">
                        <a:lnSpc>
                          <a:spcPct val="99700"/>
                        </a:lnSpc>
                        <a:buSzPct val="145454"/>
                        <a:buFont typeface="MS Gothic"/>
                        <a:buChar char="□"/>
                        <a:tabLst>
                          <a:tab pos="32321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Laboratory viral load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testing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standard</a:t>
                      </a:r>
                      <a:r>
                        <a:rPr sz="1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operating  procedures and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competency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standards</a:t>
                      </a:r>
                      <a:r>
                        <a:rPr sz="11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are  established and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implemented across the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organization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MS Gothic"/>
                          <a:cs typeface="MS Gothic"/>
                        </a:rPr>
                        <a:t>□</a:t>
                      </a:r>
                      <a:r>
                        <a:rPr sz="1600" spc="-430" dirty="0">
                          <a:latin typeface="MS Gothic"/>
                          <a:cs typeface="MS Gothic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Organization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reviews</a:t>
                      </a:r>
                    </a:p>
                    <a:p>
                      <a:pPr marL="61594" marR="64135">
                        <a:lnSpc>
                          <a:spcPts val="1320"/>
                        </a:lnSpc>
                        <a:spcBef>
                          <a:spcPts val="2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routinely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collected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program data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measure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performance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in relation</a:t>
                      </a:r>
                      <a:r>
                        <a:rPr sz="1100" spc="-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standard operating  procedures and national  guidelines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for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viral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load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61594">
                        <a:lnSpc>
                          <a:spcPts val="129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specimen</a:t>
                      </a:r>
                      <a:r>
                        <a:rPr sz="1100" spc="-1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testing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MS Gothic"/>
                          <a:cs typeface="MS Gothic"/>
                        </a:rPr>
                        <a:t>□</a:t>
                      </a:r>
                      <a:r>
                        <a:rPr sz="1600" spc="-434" dirty="0">
                          <a:latin typeface="MS Gothic"/>
                          <a:cs typeface="MS Gothic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Organization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uses</a:t>
                      </a:r>
                    </a:p>
                    <a:p>
                      <a:pPr marL="61594" marR="65405">
                        <a:lnSpc>
                          <a:spcPts val="1320"/>
                        </a:lnSpc>
                        <a:spcBef>
                          <a:spcPts val="2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rigorous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evaluation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procedures and findings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demonstrate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effectiveness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1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improve  the process 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laboratory  viral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load</a:t>
                      </a:r>
                      <a:r>
                        <a:rPr sz="11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specimen</a:t>
                      </a:r>
                    </a:p>
                    <a:p>
                      <a:pPr marL="61594">
                        <a:lnSpc>
                          <a:spcPts val="129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testing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009430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79520" y="287636"/>
            <a:ext cx="3631565" cy="61555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15" dirty="0"/>
              <a:t>Results</a:t>
            </a:r>
            <a:r>
              <a:rPr sz="4000" spc="-70" dirty="0"/>
              <a:t> </a:t>
            </a:r>
            <a:r>
              <a:rPr sz="4000" spc="-15" dirty="0"/>
              <a:t>Reporting</a:t>
            </a:r>
            <a:endParaRPr sz="40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974851" y="1202025"/>
          <a:ext cx="8229599" cy="50342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1">
                <a:tc>
                  <a:txBody>
                    <a:bodyPr/>
                    <a:lstStyle/>
                    <a:p>
                      <a:pPr marL="47244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Stage</a:t>
                      </a:r>
                      <a:r>
                        <a:rPr sz="1800" b="1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47244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Stage</a:t>
                      </a:r>
                      <a:r>
                        <a:rPr sz="1800" b="1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47244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Stage</a:t>
                      </a:r>
                      <a:r>
                        <a:rPr sz="1800" b="1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47244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Stage</a:t>
                      </a:r>
                      <a:r>
                        <a:rPr sz="1800" b="1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47244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Stage</a:t>
                      </a:r>
                      <a:r>
                        <a:rPr sz="1800" b="1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3438">
                <a:tc>
                  <a:txBody>
                    <a:bodyPr/>
                    <a:lstStyle/>
                    <a:p>
                      <a:pPr marL="62230" algn="l">
                        <a:lnSpc>
                          <a:spcPts val="2055"/>
                        </a:lnSpc>
                        <a:buSzPct val="150000"/>
                        <a:buFont typeface="MS Gothic"/>
                        <a:buChar char="□"/>
                        <a:tabLst>
                          <a:tab pos="354965" algn="l"/>
                        </a:tabLst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Results are</a:t>
                      </a:r>
                      <a:r>
                        <a:rPr sz="12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not</a:t>
                      </a:r>
                    </a:p>
                    <a:p>
                      <a:pPr marL="61594" marR="332740" algn="l">
                        <a:lnSpc>
                          <a:spcPts val="1440"/>
                        </a:lnSpc>
                        <a:spcBef>
                          <a:spcPts val="3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received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in a timely  manner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at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2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clinic 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from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2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laboratory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50" dirty="0">
                        <a:latin typeface="Times New Roman"/>
                        <a:cs typeface="Times New Roman"/>
                      </a:endParaRPr>
                    </a:p>
                    <a:p>
                      <a:pPr marL="62230" marR="147320" algn="l">
                        <a:lnSpc>
                          <a:spcPct val="99300"/>
                        </a:lnSpc>
                        <a:buSzPct val="150000"/>
                        <a:buFont typeface="MS Gothic"/>
                        <a:buChar char="□"/>
                        <a:tabLst>
                          <a:tab pos="354965" algn="l"/>
                        </a:tabLst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Results are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not 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recorded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in the</a:t>
                      </a:r>
                      <a:r>
                        <a:rPr sz="12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client’s 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chart in a timely  manner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50"/>
                        </a:spcBef>
                        <a:buFont typeface="MS Gothic"/>
                        <a:buChar char="□"/>
                      </a:pPr>
                      <a:endParaRPr sz="1250" dirty="0">
                        <a:latin typeface="Times New Roman"/>
                        <a:cs typeface="Times New Roman"/>
                      </a:endParaRPr>
                    </a:p>
                    <a:p>
                      <a:pPr marL="62230" marR="59055" algn="l">
                        <a:lnSpc>
                          <a:spcPct val="99400"/>
                        </a:lnSpc>
                        <a:buSzPct val="150000"/>
                        <a:buFont typeface="MS Gothic"/>
                        <a:buChar char="□"/>
                        <a:tabLst>
                          <a:tab pos="354965" algn="l"/>
                        </a:tabLst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No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standard  operating procedures 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for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results reporting</a:t>
                      </a:r>
                      <a:r>
                        <a:rPr sz="12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and  documenting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results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in  the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client’s</a:t>
                      </a:r>
                      <a:r>
                        <a:rPr sz="12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chart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62230" algn="l">
                        <a:lnSpc>
                          <a:spcPts val="2055"/>
                        </a:lnSpc>
                        <a:buSzPct val="150000"/>
                        <a:buFont typeface="MS Gothic"/>
                        <a:buChar char="□"/>
                        <a:tabLst>
                          <a:tab pos="354965" algn="l"/>
                        </a:tabLst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Results</a:t>
                      </a:r>
                      <a:r>
                        <a:rPr sz="12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are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  <a:p>
                      <a:pPr marL="62230" marR="103505" algn="l">
                        <a:lnSpc>
                          <a:spcPts val="1440"/>
                        </a:lnSpc>
                        <a:spcBef>
                          <a:spcPts val="3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occasionally received</a:t>
                      </a:r>
                      <a:r>
                        <a:rPr sz="12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in  a timely manner by the  clinic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from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the 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laboratory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sz="1250" dirty="0">
                        <a:latin typeface="Times New Roman"/>
                        <a:cs typeface="Times New Roman"/>
                      </a:endParaRPr>
                    </a:p>
                    <a:p>
                      <a:pPr marL="62230" marR="71755" algn="l">
                        <a:lnSpc>
                          <a:spcPct val="99500"/>
                        </a:lnSpc>
                        <a:buSzPct val="150000"/>
                        <a:buFont typeface="MS Gothic"/>
                        <a:buChar char="□"/>
                        <a:tabLst>
                          <a:tab pos="354965" algn="l"/>
                        </a:tabLst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Results are  occasionally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recorded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in  the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client’s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chart in a  timely manner but 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often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not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returned to  clients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45"/>
                        </a:spcBef>
                        <a:buFont typeface="MS Gothic"/>
                        <a:buChar char="□"/>
                      </a:pPr>
                      <a:endParaRPr sz="1250" dirty="0">
                        <a:latin typeface="Times New Roman"/>
                        <a:cs typeface="Times New Roman"/>
                      </a:endParaRPr>
                    </a:p>
                    <a:p>
                      <a:pPr marL="62230" marR="84455" algn="l">
                        <a:lnSpc>
                          <a:spcPct val="99500"/>
                        </a:lnSpc>
                        <a:buSzPct val="150000"/>
                        <a:buFont typeface="MS Gothic"/>
                        <a:buChar char="□"/>
                        <a:tabLst>
                          <a:tab pos="354965" algn="l"/>
                        </a:tabLst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Standard</a:t>
                      </a:r>
                      <a:r>
                        <a:rPr sz="12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operating  procedures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for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results  reporting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and  documenting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results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in  the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client’s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chart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are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in 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development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62230" algn="l">
                        <a:lnSpc>
                          <a:spcPts val="2055"/>
                        </a:lnSpc>
                        <a:buSzPct val="150000"/>
                        <a:buFont typeface="MS Gothic"/>
                        <a:buChar char="□"/>
                        <a:tabLst>
                          <a:tab pos="354965" algn="l"/>
                        </a:tabLst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Results</a:t>
                      </a:r>
                      <a:r>
                        <a:rPr sz="12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are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  <a:p>
                      <a:pPr marL="61594" marR="278130" algn="l">
                        <a:lnSpc>
                          <a:spcPts val="1440"/>
                        </a:lnSpc>
                        <a:spcBef>
                          <a:spcPts val="3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regularly received</a:t>
                      </a:r>
                      <a:r>
                        <a:rPr sz="12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by  the clinic in a timely  manner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from 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the 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laboratory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sz="1250" dirty="0">
                        <a:latin typeface="Times New Roman"/>
                        <a:cs typeface="Times New Roman"/>
                      </a:endParaRPr>
                    </a:p>
                    <a:p>
                      <a:pPr marL="62230" marR="238125" algn="l">
                        <a:lnSpc>
                          <a:spcPct val="99500"/>
                        </a:lnSpc>
                        <a:buSzPct val="150000"/>
                        <a:buFont typeface="MS Gothic"/>
                        <a:buChar char="□"/>
                        <a:tabLst>
                          <a:tab pos="354965" algn="l"/>
                        </a:tabLst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Results are  regularly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recorded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in  the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client’s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chart in a  timely manner and 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returned to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2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client  regularly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Font typeface="MS Gothic"/>
                        <a:buChar char="□"/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62230" marR="66675" algn="l">
                        <a:lnSpc>
                          <a:spcPct val="99700"/>
                        </a:lnSpc>
                        <a:spcBef>
                          <a:spcPts val="819"/>
                        </a:spcBef>
                        <a:buSzPct val="150000"/>
                        <a:buFont typeface="MS Gothic"/>
                        <a:buChar char="□"/>
                        <a:tabLst>
                          <a:tab pos="354965" algn="l"/>
                        </a:tabLst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Results reporting 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and chart 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documentation  standard operating  procedures are  established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and 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implemented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across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the 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organization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62230" algn="l">
                        <a:lnSpc>
                          <a:spcPts val="2055"/>
                        </a:lnSpc>
                        <a:buSzPct val="150000"/>
                        <a:buFont typeface="MS Gothic"/>
                        <a:buChar char="□"/>
                        <a:tabLst>
                          <a:tab pos="354965" algn="l"/>
                        </a:tabLst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Organization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  <a:p>
                      <a:pPr marL="61594" marR="55880" algn="l">
                        <a:lnSpc>
                          <a:spcPts val="1440"/>
                        </a:lnSpc>
                        <a:spcBef>
                          <a:spcPts val="3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reviews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routinely  collected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program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data  to measure  performance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in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relation  to standard operating  procedures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200" spc="-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national  guidelines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for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results  reporting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62230" marR="90170" algn="l">
                        <a:lnSpc>
                          <a:spcPct val="99700"/>
                        </a:lnSpc>
                        <a:spcBef>
                          <a:spcPts val="775"/>
                        </a:spcBef>
                        <a:buSzPct val="150000"/>
                        <a:buFont typeface="MS Gothic"/>
                        <a:buChar char="□"/>
                        <a:tabLst>
                          <a:tab pos="354965" algn="l"/>
                        </a:tabLst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Clinic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ensures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a 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facility-based person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is 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accountable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for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timely 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recording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of VL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results 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in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client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charts and 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notification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clients  with VL&gt;1000 to return  to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clinic prior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to 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scheduled</a:t>
                      </a:r>
                      <a:r>
                        <a:rPr sz="12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appointment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61594" algn="l">
                        <a:lnSpc>
                          <a:spcPts val="2055"/>
                        </a:lnSpc>
                      </a:pPr>
                      <a:r>
                        <a:rPr sz="1800" dirty="0">
                          <a:latin typeface="MS Gothic"/>
                          <a:cs typeface="MS Gothic"/>
                        </a:rPr>
                        <a:t>□</a:t>
                      </a:r>
                      <a:r>
                        <a:rPr sz="1800" spc="-470" dirty="0">
                          <a:latin typeface="MS Gothic"/>
                          <a:cs typeface="MS Gothic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Organization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uses</a:t>
                      </a:r>
                    </a:p>
                    <a:p>
                      <a:pPr marL="62230" marR="73660" algn="l">
                        <a:lnSpc>
                          <a:spcPts val="1440"/>
                        </a:lnSpc>
                        <a:spcBef>
                          <a:spcPts val="3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rigorous evaluation  procedures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2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findings 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to demonstrate  effectiveness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and 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improve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process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for 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results</a:t>
                      </a:r>
                      <a:r>
                        <a:rPr sz="12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reporting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64746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52630" y="354083"/>
            <a:ext cx="7684134" cy="4924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15" dirty="0"/>
              <a:t>Results Interpretation </a:t>
            </a:r>
            <a:r>
              <a:rPr sz="3200" spc="-5" dirty="0"/>
              <a:t>and </a:t>
            </a:r>
            <a:r>
              <a:rPr sz="3200" spc="-10" dirty="0"/>
              <a:t>Client</a:t>
            </a:r>
            <a:r>
              <a:rPr sz="3200" spc="35" dirty="0"/>
              <a:t> </a:t>
            </a:r>
            <a:r>
              <a:rPr sz="3200" spc="-5" dirty="0"/>
              <a:t>Management</a:t>
            </a:r>
            <a:endParaRPr sz="32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974851" y="1151725"/>
          <a:ext cx="8229599" cy="53390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39">
                <a:tc>
                  <a:txBody>
                    <a:bodyPr/>
                    <a:lstStyle/>
                    <a:p>
                      <a:pPr marL="47244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Stage</a:t>
                      </a:r>
                      <a:r>
                        <a:rPr sz="1800" b="1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47244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Stage</a:t>
                      </a:r>
                      <a:r>
                        <a:rPr sz="1800" b="1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47244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Stage</a:t>
                      </a:r>
                      <a:r>
                        <a:rPr sz="1800" b="1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47244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Stage</a:t>
                      </a:r>
                      <a:r>
                        <a:rPr sz="1800" b="1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47244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Stage</a:t>
                      </a:r>
                      <a:r>
                        <a:rPr sz="1800" b="1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8240">
                <a:tc>
                  <a:txBody>
                    <a:bodyPr/>
                    <a:lstStyle/>
                    <a:p>
                      <a:pPr marL="62230" marR="57785" algn="l">
                        <a:lnSpc>
                          <a:spcPts val="1200"/>
                        </a:lnSpc>
                        <a:spcBef>
                          <a:spcPts val="165"/>
                        </a:spcBef>
                        <a:buSzPct val="120000"/>
                        <a:buFont typeface="MS Gothic"/>
                        <a:buChar char="□"/>
                        <a:tabLst>
                          <a:tab pos="257810" algn="l"/>
                        </a:tabLst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Viral load results are  difficult to read and interpret  and requires</a:t>
                      </a:r>
                      <a:r>
                        <a:rPr sz="1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laboratory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marL="62230" algn="l">
                        <a:lnSpc>
                          <a:spcPts val="1170"/>
                        </a:lnSpc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assistance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62230" marR="95885" algn="l">
                        <a:lnSpc>
                          <a:spcPct val="99000"/>
                        </a:lnSpc>
                        <a:buSzPct val="120000"/>
                        <a:buFont typeface="MS Gothic"/>
                        <a:buChar char="□"/>
                        <a:tabLst>
                          <a:tab pos="257810" algn="l"/>
                        </a:tabLst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Clinicians are not  properly trained to interpret  viral load</a:t>
                      </a:r>
                      <a:r>
                        <a:rPr sz="10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results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20"/>
                        </a:spcBef>
                        <a:buFont typeface="MS Gothic"/>
                        <a:buChar char="□"/>
                      </a:pPr>
                      <a:endParaRPr sz="950" dirty="0">
                        <a:latin typeface="Times New Roman"/>
                        <a:cs typeface="Times New Roman"/>
                      </a:endParaRPr>
                    </a:p>
                    <a:p>
                      <a:pPr marL="62230" marR="203200" algn="l">
                        <a:lnSpc>
                          <a:spcPct val="99300"/>
                        </a:lnSpc>
                        <a:buSzPct val="120000"/>
                        <a:buFont typeface="MS Gothic"/>
                        <a:buChar char="□"/>
                        <a:tabLst>
                          <a:tab pos="257810" algn="l"/>
                        </a:tabLst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Clinicians are  uncomfortable integrating  viral load results into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ART 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care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MS Gothic"/>
                        <a:buChar char="□"/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62230" marR="194945" algn="l">
                        <a:lnSpc>
                          <a:spcPct val="99000"/>
                        </a:lnSpc>
                        <a:buSzPct val="120000"/>
                        <a:buFont typeface="MS Gothic"/>
                        <a:buChar char="□"/>
                        <a:tabLst>
                          <a:tab pos="257810" algn="l"/>
                        </a:tabLst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Clients do not  understand their viral load  results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25"/>
                        </a:spcBef>
                        <a:buFont typeface="MS Gothic"/>
                        <a:buChar char="□"/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62230" marR="171450" algn="l">
                        <a:lnSpc>
                          <a:spcPct val="99400"/>
                        </a:lnSpc>
                        <a:buSzPct val="120000"/>
                        <a:buFont typeface="MS Gothic"/>
                        <a:buChar char="□"/>
                        <a:tabLst>
                          <a:tab pos="257810" algn="l"/>
                        </a:tabLst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Clinicians have no  backup person to call to 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discuss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difficult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cases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or  clients who require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975" baseline="25641" dirty="0">
                          <a:latin typeface="Calibri"/>
                          <a:cs typeface="Calibri"/>
                        </a:rPr>
                        <a:t>nd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line  treatment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25"/>
                        </a:spcBef>
                        <a:buFont typeface="MS Gothic"/>
                        <a:buChar char="□"/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62230" marR="203200" algn="l">
                        <a:lnSpc>
                          <a:spcPct val="99300"/>
                        </a:lnSpc>
                        <a:buSzPct val="120000"/>
                        <a:buFont typeface="MS Gothic"/>
                        <a:buChar char="□"/>
                        <a:tabLst>
                          <a:tab pos="257810" algn="l"/>
                        </a:tabLst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No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standard</a:t>
                      </a:r>
                      <a:r>
                        <a:rPr sz="10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operating  procedures for result  interpretation and client  management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204470" algn="l">
                        <a:lnSpc>
                          <a:spcPts val="1200"/>
                        </a:lnSpc>
                        <a:spcBef>
                          <a:spcPts val="165"/>
                        </a:spcBef>
                        <a:buSzPct val="120000"/>
                        <a:buFont typeface="MS Gothic"/>
                        <a:buChar char="□"/>
                        <a:tabLst>
                          <a:tab pos="257810" algn="l"/>
                        </a:tabLst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Viral load results are  occasionally readable and  interpretable and requires  minimal</a:t>
                      </a:r>
                      <a:r>
                        <a:rPr sz="10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laboratory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marL="62230" algn="l">
                        <a:lnSpc>
                          <a:spcPts val="1170"/>
                        </a:lnSpc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assistance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62230" marR="157480" algn="l">
                        <a:lnSpc>
                          <a:spcPct val="99000"/>
                        </a:lnSpc>
                        <a:buSzPct val="120000"/>
                        <a:buFont typeface="MS Gothic"/>
                        <a:buChar char="□"/>
                        <a:tabLst>
                          <a:tab pos="257810" algn="l"/>
                        </a:tabLst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Increased awareness</a:t>
                      </a:r>
                      <a:r>
                        <a:rPr sz="10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of  result interpretation by  clinicians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MS Gothic"/>
                        <a:buChar char="□"/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62230" marR="87630" algn="l">
                        <a:lnSpc>
                          <a:spcPct val="99000"/>
                        </a:lnSpc>
                        <a:spcBef>
                          <a:spcPts val="5"/>
                        </a:spcBef>
                        <a:buSzPct val="120000"/>
                        <a:buFont typeface="MS Gothic"/>
                        <a:buChar char="□"/>
                        <a:tabLst>
                          <a:tab pos="257810" algn="l"/>
                        </a:tabLst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Few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clinicians are  comfortable integrating viral  load results into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ART</a:t>
                      </a:r>
                      <a:r>
                        <a:rPr sz="10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care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35"/>
                        </a:spcBef>
                        <a:buFont typeface="MS Gothic"/>
                        <a:buChar char="□"/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62230" marR="158115" algn="l">
                        <a:lnSpc>
                          <a:spcPct val="99000"/>
                        </a:lnSpc>
                        <a:buSzPct val="120000"/>
                        <a:buFont typeface="MS Gothic"/>
                        <a:buChar char="□"/>
                        <a:tabLst>
                          <a:tab pos="257810" algn="l"/>
                        </a:tabLst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Clients have a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limited 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understanding of their viral  load</a:t>
                      </a:r>
                      <a:r>
                        <a:rPr sz="10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results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35"/>
                        </a:spcBef>
                        <a:buFont typeface="MS Gothic"/>
                        <a:buChar char="□"/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61594" marR="149225" indent="635" algn="l">
                        <a:lnSpc>
                          <a:spcPct val="98900"/>
                        </a:lnSpc>
                        <a:buSzPct val="120000"/>
                        <a:buFont typeface="MS Gothic"/>
                        <a:buChar char="□"/>
                        <a:tabLst>
                          <a:tab pos="257810" algn="l"/>
                        </a:tabLst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Intermittent availability  of consultation for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975" baseline="25641" dirty="0">
                          <a:latin typeface="Calibri"/>
                          <a:cs typeface="Calibri"/>
                        </a:rPr>
                        <a:t>nd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line  treatment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25"/>
                        </a:spcBef>
                        <a:buFont typeface="MS Gothic"/>
                        <a:buChar char="□"/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62230" marR="299720" algn="l">
                        <a:lnSpc>
                          <a:spcPct val="99500"/>
                        </a:lnSpc>
                        <a:buSzPct val="120000"/>
                        <a:buFont typeface="MS Gothic"/>
                        <a:buChar char="□"/>
                        <a:tabLst>
                          <a:tab pos="257810" algn="l"/>
                        </a:tabLst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Standard operating  procedures for result  interpretation and client  management are in  development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231775" algn="l">
                        <a:lnSpc>
                          <a:spcPts val="1200"/>
                        </a:lnSpc>
                        <a:spcBef>
                          <a:spcPts val="165"/>
                        </a:spcBef>
                        <a:buSzPct val="120000"/>
                        <a:buFont typeface="MS Gothic"/>
                        <a:buChar char="□"/>
                        <a:tabLst>
                          <a:tab pos="257810" algn="l"/>
                        </a:tabLst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Viral load results are  consistently readable</a:t>
                      </a:r>
                      <a:r>
                        <a:rPr sz="10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and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marL="62230" algn="l">
                        <a:lnSpc>
                          <a:spcPts val="117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interpretable by</a:t>
                      </a:r>
                      <a:r>
                        <a:rPr sz="10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clinicians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50" dirty="0">
                        <a:latin typeface="Times New Roman"/>
                        <a:cs typeface="Times New Roman"/>
                      </a:endParaRPr>
                    </a:p>
                    <a:p>
                      <a:pPr marL="62230" marR="85090" algn="l">
                        <a:lnSpc>
                          <a:spcPct val="99000"/>
                        </a:lnSpc>
                        <a:buSzPct val="120000"/>
                        <a:buFont typeface="MS Gothic"/>
                        <a:buChar char="□"/>
                        <a:tabLst>
                          <a:tab pos="257810" algn="l"/>
                        </a:tabLst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Clinicians are adequately  trained in viral load result  interpretation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MS Gothic"/>
                        <a:buChar char="□"/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62230" marR="407034" algn="l">
                        <a:lnSpc>
                          <a:spcPct val="99000"/>
                        </a:lnSpc>
                        <a:buSzPct val="120000"/>
                        <a:buFont typeface="MS Gothic"/>
                        <a:buChar char="□"/>
                        <a:tabLst>
                          <a:tab pos="257810" algn="l"/>
                        </a:tabLst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Clinicians</a:t>
                      </a:r>
                      <a:r>
                        <a:rPr sz="10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regularly 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discuss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VL results with  clients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25"/>
                        </a:spcBef>
                        <a:buFont typeface="MS Gothic"/>
                        <a:buChar char="□"/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62230" marR="124460" algn="l">
                        <a:lnSpc>
                          <a:spcPct val="99300"/>
                        </a:lnSpc>
                        <a:buSzPct val="120000"/>
                        <a:buFont typeface="MS Gothic"/>
                        <a:buChar char="□"/>
                        <a:tabLst>
                          <a:tab pos="257810" algn="l"/>
                        </a:tabLst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Clients understand their  viral load results and can  repeat their understanding  back to the</a:t>
                      </a:r>
                      <a:r>
                        <a:rPr sz="10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clinician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MS Gothic"/>
                        <a:buChar char="□"/>
                      </a:pPr>
                      <a:endParaRPr sz="1250" dirty="0">
                        <a:latin typeface="Times New Roman"/>
                        <a:cs typeface="Times New Roman"/>
                      </a:endParaRPr>
                    </a:p>
                    <a:p>
                      <a:pPr marL="62230" marR="53975" algn="l">
                        <a:lnSpc>
                          <a:spcPct val="99600"/>
                        </a:lnSpc>
                        <a:spcBef>
                          <a:spcPts val="5"/>
                        </a:spcBef>
                        <a:buSzPct val="120000"/>
                        <a:buFont typeface="MS Gothic"/>
                        <a:buChar char="□"/>
                        <a:tabLst>
                          <a:tab pos="257810" algn="l"/>
                        </a:tabLst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Standardized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system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in  which all providers have a  designated POC/referral 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system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in place to consult for  management of VL results  and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switch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to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975" baseline="25641" dirty="0">
                          <a:latin typeface="Calibri"/>
                          <a:cs typeface="Calibri"/>
                        </a:rPr>
                        <a:t>nd</a:t>
                      </a:r>
                      <a:r>
                        <a:rPr sz="975" spc="-37" baseline="2564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line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25"/>
                        </a:spcBef>
                        <a:buFont typeface="MS Gothic"/>
                        <a:buChar char="□"/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62230" marR="67945" algn="l">
                        <a:lnSpc>
                          <a:spcPct val="99600"/>
                        </a:lnSpc>
                        <a:buSzPct val="120000"/>
                        <a:buFont typeface="MS Gothic"/>
                        <a:buChar char="□"/>
                        <a:tabLst>
                          <a:tab pos="257810" algn="l"/>
                        </a:tabLst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Result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interpretation and  client management standard  operating procedures are 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established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and 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implemented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across the  organization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128270" algn="l">
                        <a:lnSpc>
                          <a:spcPts val="1200"/>
                        </a:lnSpc>
                        <a:spcBef>
                          <a:spcPts val="165"/>
                        </a:spcBef>
                        <a:buSzPct val="120000"/>
                        <a:buFont typeface="MS Gothic"/>
                        <a:buChar char="□"/>
                        <a:tabLst>
                          <a:tab pos="257810" algn="l"/>
                        </a:tabLst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Organization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reviews 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routinely collected program  data to measure  performance in relation to  standard operating  procedures and national  guidelines for</a:t>
                      </a:r>
                      <a:r>
                        <a:rPr sz="10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client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marL="62230" algn="l">
                        <a:lnSpc>
                          <a:spcPts val="117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management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62230" marR="89535" algn="l">
                        <a:lnSpc>
                          <a:spcPct val="99500"/>
                        </a:lnSpc>
                        <a:buSzPct val="120000"/>
                        <a:buFont typeface="MS Gothic"/>
                        <a:buChar char="□"/>
                        <a:tabLst>
                          <a:tab pos="257810" algn="l"/>
                        </a:tabLst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All stakeholders (e.g.,  clinicians, personnel,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clients, 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etc.) play active role in client  management and their viral  load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20"/>
                        </a:spcBef>
                        <a:buFont typeface="MS Gothic"/>
                        <a:buChar char="□"/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62230" marR="53340" algn="l">
                        <a:lnSpc>
                          <a:spcPct val="99500"/>
                        </a:lnSpc>
                        <a:spcBef>
                          <a:spcPts val="5"/>
                        </a:spcBef>
                        <a:buSzPct val="120000"/>
                        <a:buFont typeface="MS Gothic"/>
                        <a:buChar char="□"/>
                        <a:tabLst>
                          <a:tab pos="257810" algn="l"/>
                        </a:tabLst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Clinic has ability to  identify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missed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opportunities  for ensuring VL results are  integrated with client  management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154305" indent="-635" algn="l">
                        <a:lnSpc>
                          <a:spcPts val="1200"/>
                        </a:lnSpc>
                        <a:spcBef>
                          <a:spcPts val="165"/>
                        </a:spcBef>
                      </a:pPr>
                      <a:r>
                        <a:rPr sz="1200" dirty="0">
                          <a:latin typeface="MS Gothic"/>
                          <a:cs typeface="MS Gothic"/>
                        </a:rPr>
                        <a:t>□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Organization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uses 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rigorous evaluation  procedures and findings to  demonstrate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effectiveness 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and improve the process</a:t>
                      </a:r>
                      <a:r>
                        <a:rPr sz="10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of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marL="62230" algn="l">
                        <a:lnSpc>
                          <a:spcPts val="117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client</a:t>
                      </a:r>
                      <a:r>
                        <a:rPr sz="10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management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31876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2242E-4DA8-5245-A4D1-17F39B65A9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7200" dirty="0"/>
              <a:t>Quality Improvement Collaborative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3FD436-603F-2D48-A8D7-5B19513DEA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9600" dirty="0">
                <a:solidFill>
                  <a:schemeClr val="tx1"/>
                </a:solidFill>
                <a:latin typeface="+mj-lt"/>
              </a:rPr>
              <a:t>LARC</a:t>
            </a:r>
          </a:p>
        </p:txBody>
      </p:sp>
      <p:sp>
        <p:nvSpPr>
          <p:cNvPr id="4" name="Wave 3">
            <a:extLst>
              <a:ext uri="{FF2B5EF4-FFF2-40B4-BE49-F238E27FC236}">
                <a16:creationId xmlns:a16="http://schemas.microsoft.com/office/drawing/2014/main" id="{5BB48BFA-390C-A740-8DA8-5D634FAA3926}"/>
              </a:ext>
            </a:extLst>
          </p:cNvPr>
          <p:cNvSpPr/>
          <p:nvPr/>
        </p:nvSpPr>
        <p:spPr>
          <a:xfrm>
            <a:off x="9153995" y="2966879"/>
            <a:ext cx="2403565" cy="1463040"/>
          </a:xfrm>
          <a:prstGeom prst="wav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Thank You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E80435-3889-FC42-A79F-1BCBE1F9A67E}"/>
              </a:ext>
            </a:extLst>
          </p:cNvPr>
          <p:cNvGrpSpPr/>
          <p:nvPr/>
        </p:nvGrpSpPr>
        <p:grpSpPr>
          <a:xfrm>
            <a:off x="4216400" y="3429000"/>
            <a:ext cx="4724400" cy="3094038"/>
            <a:chOff x="3924507" y="2906308"/>
            <a:chExt cx="2947722" cy="1356600"/>
          </a:xfrm>
        </p:grpSpPr>
        <p:pic>
          <p:nvPicPr>
            <p:cNvPr id="7" name="Picture 6" descr="Home Page - &lt;strong&gt;Collaborative&lt;/strong&gt; Practice Solutions">
              <a:extLst>
                <a:ext uri="{FF2B5EF4-FFF2-40B4-BE49-F238E27FC236}">
                  <a16:creationId xmlns:a16="http://schemas.microsoft.com/office/drawing/2014/main" id="{454170B7-DF3E-7B4F-B838-809DFBA0E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75"/>
            <a:stretch/>
          </p:blipFill>
          <p:spPr>
            <a:xfrm>
              <a:off x="3924507" y="2906308"/>
              <a:ext cx="2947722" cy="13566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FE7A85E-866C-6948-9038-1BDF4EE539BD}"/>
                </a:ext>
              </a:extLst>
            </p:cNvPr>
            <p:cNvSpPr txBox="1"/>
            <p:nvPr/>
          </p:nvSpPr>
          <p:spPr>
            <a:xfrm>
              <a:off x="5013386" y="3385802"/>
              <a:ext cx="872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Arial Black" panose="020B0A04020102020204" pitchFamily="34" charset="0"/>
                </a:rPr>
                <a:t>LARC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328638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2242E-4DA8-5245-A4D1-17F39B65A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3FD436-603F-2D48-A8D7-5B19513DEA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9600" dirty="0"/>
              <a:t>??????????????????</a:t>
            </a:r>
          </a:p>
        </p:txBody>
      </p:sp>
      <p:sp>
        <p:nvSpPr>
          <p:cNvPr id="4" name="Wave 3">
            <a:extLst>
              <a:ext uri="{FF2B5EF4-FFF2-40B4-BE49-F238E27FC236}">
                <a16:creationId xmlns:a16="http://schemas.microsoft.com/office/drawing/2014/main" id="{5BB48BFA-390C-A740-8DA8-5D634FAA3926}"/>
              </a:ext>
            </a:extLst>
          </p:cNvPr>
          <p:cNvSpPr/>
          <p:nvPr/>
        </p:nvSpPr>
        <p:spPr>
          <a:xfrm>
            <a:off x="6714307" y="1673066"/>
            <a:ext cx="2403565" cy="1463040"/>
          </a:xfrm>
          <a:prstGeom prst="wav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572194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35D95-5CD8-724C-BE48-C86C5B672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LARC = Measurable 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24B1B6-1196-DE41-9CDB-34EC99EE9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LARC 1.0 - Results from 6 Countries (2016-2017)</a:t>
            </a:r>
          </a:p>
          <a:p>
            <a:r>
              <a:rPr lang="en-US" dirty="0"/>
              <a:t>LARC 2.0 - Results from Sites in Kenya (2018-2019)</a:t>
            </a:r>
          </a:p>
        </p:txBody>
      </p:sp>
    </p:spTree>
    <p:extLst>
      <p:ext uri="{BB962C8B-B14F-4D97-AF65-F5344CB8AC3E}">
        <p14:creationId xmlns:p14="http://schemas.microsoft.com/office/powerpoint/2010/main" val="2014703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29747" y="51066"/>
            <a:ext cx="3762103" cy="3311434"/>
          </a:xfrm>
          <a:prstGeom prst="rect">
            <a:avLst/>
          </a:prstGeom>
          <a:solidFill>
            <a:srgbClr val="FCEB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95502" y="51066"/>
            <a:ext cx="3762103" cy="3311434"/>
          </a:xfrm>
          <a:prstGeom prst="rect">
            <a:avLst/>
          </a:prstGeom>
          <a:solidFill>
            <a:srgbClr val="E0E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/>
        </p:nvGraphicFramePr>
        <p:xfrm>
          <a:off x="4413392" y="979542"/>
          <a:ext cx="3446093" cy="2382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Rectangle 21"/>
          <p:cNvSpPr/>
          <p:nvPr/>
        </p:nvSpPr>
        <p:spPr>
          <a:xfrm>
            <a:off x="4288483" y="59632"/>
            <a:ext cx="3762103" cy="8403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 descr="&lt;strong&gt;Malawi&lt;/strong&gt; - Free Country Flags, All the flags in the worl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650" y="139165"/>
            <a:ext cx="649168" cy="429556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4381288" y="568721"/>
            <a:ext cx="661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Malawi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72641" y="59632"/>
            <a:ext cx="2924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increase the percentage of viral load tests ordered for eligible patients from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(July 2016)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June 2017 in CPN, CCR, and ARV clinics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29746" y="59632"/>
            <a:ext cx="3762103" cy="8403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 descr="File:Flag of &lt;strong&gt;Kenya&lt;/strong&gt;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856" y="139165"/>
            <a:ext cx="723126" cy="482085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8497361" y="588825"/>
            <a:ext cx="5695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Kenya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201730" y="102255"/>
            <a:ext cx="2924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increase the percentage of patients with viral load results placed in their files from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(October 2016)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June 2017</a:t>
            </a:r>
          </a:p>
        </p:txBody>
      </p:sp>
      <p:graphicFrame>
        <p:nvGraphicFramePr>
          <p:cNvPr id="30" name="Chart 29"/>
          <p:cNvGraphicFramePr>
            <a:graphicFrameLocks/>
          </p:cNvGraphicFramePr>
          <p:nvPr/>
        </p:nvGraphicFramePr>
        <p:xfrm>
          <a:off x="8475120" y="865823"/>
          <a:ext cx="3616730" cy="2311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10330932" y="3080307"/>
            <a:ext cx="773486" cy="2975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Nationwide HCW strike</a:t>
            </a:r>
          </a:p>
        </p:txBody>
      </p:sp>
      <p:cxnSp>
        <p:nvCxnSpPr>
          <p:cNvPr id="36" name="Straight Arrow Connector 35"/>
          <p:cNvCxnSpPr>
            <a:stCxn id="35" idx="0"/>
          </p:cNvCxnSpPr>
          <p:nvPr/>
        </p:nvCxnSpPr>
        <p:spPr>
          <a:xfrm flipH="1" flipV="1">
            <a:off x="10515600" y="2101206"/>
            <a:ext cx="202075" cy="97910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35614" y="3481833"/>
            <a:ext cx="3762103" cy="3311434"/>
          </a:xfrm>
          <a:prstGeom prst="rect">
            <a:avLst/>
          </a:prstGeom>
          <a:solidFill>
            <a:srgbClr val="FFF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297085" y="3481833"/>
            <a:ext cx="3762103" cy="3311434"/>
          </a:xfrm>
          <a:prstGeom prst="rect">
            <a:avLst/>
          </a:prstGeom>
          <a:solidFill>
            <a:srgbClr val="E5D5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262840" y="3481833"/>
            <a:ext cx="3762103" cy="3311434"/>
          </a:xfrm>
          <a:prstGeom prst="rect">
            <a:avLst/>
          </a:prstGeom>
          <a:solidFill>
            <a:srgbClr val="E6F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42633" y="3481833"/>
            <a:ext cx="3762103" cy="8403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211651" y="3488904"/>
            <a:ext cx="2772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increase the percentage of high viral load patients with documented timely follow-up from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(average from Dec’15 to June ‘16)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June 2017</a:t>
            </a:r>
          </a:p>
        </p:txBody>
      </p:sp>
      <p:sp>
        <p:nvSpPr>
          <p:cNvPr id="57" name="Rectangle 56"/>
          <p:cNvSpPr/>
          <p:nvPr/>
        </p:nvSpPr>
        <p:spPr>
          <a:xfrm>
            <a:off x="4255821" y="3490399"/>
            <a:ext cx="3762103" cy="8403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039979" y="3490399"/>
            <a:ext cx="2924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increase the percentage of high VL patients with a documented return visit from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(Oct 2016)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June 2017</a:t>
            </a:r>
          </a:p>
        </p:txBody>
      </p:sp>
      <p:sp>
        <p:nvSpPr>
          <p:cNvPr id="61" name="Rectangle 60"/>
          <p:cNvSpPr/>
          <p:nvPr/>
        </p:nvSpPr>
        <p:spPr>
          <a:xfrm>
            <a:off x="8297084" y="3490399"/>
            <a:ext cx="3762103" cy="8403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130737" y="3477487"/>
            <a:ext cx="30062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increase the percentage of high VL patients 1) contacted ≤ 1 week after results receipt from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and 2) initiated with IAC ≤ 1 month from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between June 2016 and June 2017 </a:t>
            </a:r>
          </a:p>
        </p:txBody>
      </p:sp>
      <p:pic>
        <p:nvPicPr>
          <p:cNvPr id="68" name="Picture 67" descr="File:Flag of &lt;strong&gt;Swaziland&lt;/strong&gt;.svg - WikiVisually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9" y="3538409"/>
            <a:ext cx="690090" cy="46028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69" name="TextBox 68"/>
          <p:cNvSpPr txBox="1"/>
          <p:nvPr/>
        </p:nvSpPr>
        <p:spPr>
          <a:xfrm>
            <a:off x="243396" y="3998693"/>
            <a:ext cx="8243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Swaziland</a:t>
            </a:r>
          </a:p>
        </p:txBody>
      </p:sp>
      <p:pic>
        <p:nvPicPr>
          <p:cNvPr id="70" name="Picture 69" descr="File:Flag of &lt;strong&gt;Tanzania&lt;/strong&gt;.svg - Wikivoyage, guida turistica di viaggi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21" y="3553836"/>
            <a:ext cx="690695" cy="46028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71" name="TextBox 70"/>
          <p:cNvSpPr txBox="1"/>
          <p:nvPr/>
        </p:nvSpPr>
        <p:spPr>
          <a:xfrm>
            <a:off x="4318473" y="4002420"/>
            <a:ext cx="7401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Tanzania</a:t>
            </a:r>
          </a:p>
        </p:txBody>
      </p:sp>
      <p:pic>
        <p:nvPicPr>
          <p:cNvPr id="72" name="Picture 71" descr="Imagem de tamanho maior ‎ (ficheiro SVG, de 900 × 600 píxeis ..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856" y="3569908"/>
            <a:ext cx="690089" cy="46028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73" name="TextBox 72"/>
          <p:cNvSpPr txBox="1"/>
          <p:nvPr/>
        </p:nvSpPr>
        <p:spPr>
          <a:xfrm>
            <a:off x="8420517" y="4030192"/>
            <a:ext cx="674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Uganda</a:t>
            </a:r>
          </a:p>
        </p:txBody>
      </p:sp>
      <p:graphicFrame>
        <p:nvGraphicFramePr>
          <p:cNvPr id="75" name="Chart 74"/>
          <p:cNvGraphicFramePr>
            <a:graphicFrameLocks/>
          </p:cNvGraphicFramePr>
          <p:nvPr/>
        </p:nvGraphicFramePr>
        <p:xfrm>
          <a:off x="275295" y="4376477"/>
          <a:ext cx="3543300" cy="2416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78" name="Content Placeholder 3"/>
          <p:cNvGraphicFramePr>
            <a:graphicFrameLocks/>
          </p:cNvGraphicFramePr>
          <p:nvPr/>
        </p:nvGraphicFramePr>
        <p:xfrm>
          <a:off x="4268585" y="4376477"/>
          <a:ext cx="3996399" cy="2381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pSp>
        <p:nvGrpSpPr>
          <p:cNvPr id="79" name="Group 78"/>
          <p:cNvGrpSpPr/>
          <p:nvPr/>
        </p:nvGrpSpPr>
        <p:grpSpPr>
          <a:xfrm>
            <a:off x="8274331" y="4356925"/>
            <a:ext cx="3751106" cy="2715934"/>
            <a:chOff x="4217237" y="1719943"/>
            <a:chExt cx="3751106" cy="2715934"/>
          </a:xfrm>
        </p:grpSpPr>
        <p:grpSp>
          <p:nvGrpSpPr>
            <p:cNvPr id="80" name="Group 79"/>
            <p:cNvGrpSpPr/>
            <p:nvPr/>
          </p:nvGrpSpPr>
          <p:grpSpPr>
            <a:xfrm>
              <a:off x="4217237" y="1719943"/>
              <a:ext cx="3751106" cy="2715934"/>
              <a:chOff x="4213040" y="2077690"/>
              <a:chExt cx="3220658" cy="2362200"/>
            </a:xfrm>
          </p:grpSpPr>
          <p:graphicFrame>
            <p:nvGraphicFramePr>
              <p:cNvPr id="83" name="Chart 82"/>
              <p:cNvGraphicFramePr>
                <a:graphicFrameLocks/>
              </p:cNvGraphicFramePr>
              <p:nvPr/>
            </p:nvGraphicFramePr>
            <p:xfrm>
              <a:off x="4213040" y="2077690"/>
              <a:ext cx="3220658" cy="2362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1"/>
              </a:graphicData>
            </a:graphic>
          </p:graphicFrame>
          <p:grpSp>
            <p:nvGrpSpPr>
              <p:cNvPr id="84" name="Group 83"/>
              <p:cNvGrpSpPr/>
              <p:nvPr/>
            </p:nvGrpSpPr>
            <p:grpSpPr>
              <a:xfrm>
                <a:off x="5157201" y="2742664"/>
                <a:ext cx="2176054" cy="1393534"/>
                <a:chOff x="5466810" y="3268444"/>
                <a:chExt cx="2499358" cy="1393534"/>
              </a:xfrm>
            </p:grpSpPr>
            <p:sp>
              <p:nvSpPr>
                <p:cNvPr id="85" name="TextBox 84"/>
                <p:cNvSpPr txBox="1"/>
                <p:nvPr/>
              </p:nvSpPr>
              <p:spPr>
                <a:xfrm>
                  <a:off x="5466810" y="4359977"/>
                  <a:ext cx="750597" cy="294459"/>
                </a:xfrm>
                <a:prstGeom prst="rect">
                  <a:avLst/>
                </a:prstGeom>
                <a:solidFill>
                  <a:srgbClr val="E7E6E6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ＭＳ Ｐゴシック" panose="020B0600070205080204" pitchFamily="34" charset="-128"/>
                      <a:cs typeface="Times New Roman" panose="02020603050405020304" pitchFamily="18" charset="0"/>
                    </a:rPr>
                    <a:t>HVL register implemented</a:t>
                  </a:r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7110937" y="4352644"/>
                  <a:ext cx="855231" cy="309334"/>
                </a:xfrm>
                <a:prstGeom prst="rect">
                  <a:avLst/>
                </a:prstGeom>
                <a:solidFill>
                  <a:srgbClr val="E7E6E6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ＭＳ Ｐゴシック" panose="020B0600070205080204" pitchFamily="34" charset="-128"/>
                      <a:cs typeface="Times New Roman" panose="02020603050405020304" pitchFamily="18" charset="0"/>
                    </a:rPr>
                    <a:t>HVL stickers on patient files</a:t>
                  </a:r>
                </a:p>
              </p:txBody>
            </p:sp>
            <p:cxnSp>
              <p:nvCxnSpPr>
                <p:cNvPr id="87" name="Straight Arrow Connector 86"/>
                <p:cNvCxnSpPr>
                  <a:stCxn id="85" idx="0"/>
                </p:cNvCxnSpPr>
                <p:nvPr/>
              </p:nvCxnSpPr>
              <p:spPr>
                <a:xfrm flipV="1">
                  <a:off x="5842109" y="3428964"/>
                  <a:ext cx="61478" cy="931013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Arrow Connector 87"/>
                <p:cNvCxnSpPr>
                  <a:stCxn id="86" idx="0"/>
                </p:cNvCxnSpPr>
                <p:nvPr/>
              </p:nvCxnSpPr>
              <p:spPr>
                <a:xfrm flipH="1" flipV="1">
                  <a:off x="6763563" y="3268444"/>
                  <a:ext cx="774990" cy="1084200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9" name="TextBox 88"/>
                <p:cNvSpPr txBox="1"/>
                <p:nvPr/>
              </p:nvSpPr>
              <p:spPr>
                <a:xfrm>
                  <a:off x="6311081" y="4359977"/>
                  <a:ext cx="759318" cy="294459"/>
                </a:xfrm>
                <a:prstGeom prst="rect">
                  <a:avLst/>
                </a:prstGeom>
                <a:solidFill>
                  <a:srgbClr val="E7E6E6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ＭＳ Ｐゴシック" panose="020B0600070205080204" pitchFamily="34" charset="-128"/>
                      <a:cs typeface="Times New Roman" panose="02020603050405020304" pitchFamily="18" charset="0"/>
                    </a:rPr>
                    <a:t>IAC forms implemented</a:t>
                  </a:r>
                </a:p>
              </p:txBody>
            </p:sp>
            <p:cxnSp>
              <p:nvCxnSpPr>
                <p:cNvPr id="90" name="Straight Arrow Connector 89"/>
                <p:cNvCxnSpPr/>
                <p:nvPr/>
              </p:nvCxnSpPr>
              <p:spPr>
                <a:xfrm flipH="1" flipV="1">
                  <a:off x="6378563" y="3428964"/>
                  <a:ext cx="260393" cy="931014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1" name="TextBox 80"/>
            <p:cNvSpPr txBox="1"/>
            <p:nvPr/>
          </p:nvSpPr>
          <p:spPr>
            <a:xfrm>
              <a:off x="4663208" y="3838327"/>
              <a:ext cx="544683" cy="215444"/>
            </a:xfrm>
            <a:prstGeom prst="rect">
              <a:avLst/>
            </a:prstGeom>
            <a:solidFill>
              <a:srgbClr val="E7E6E6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Times New Roman" panose="02020603050405020304" pitchFamily="18" charset="0"/>
                </a:rPr>
                <a:t>Baseline</a:t>
              </a:r>
            </a:p>
          </p:txBody>
        </p:sp>
        <p:cxnSp>
          <p:nvCxnSpPr>
            <p:cNvPr id="82" name="Straight Arrow Connector 81"/>
            <p:cNvCxnSpPr>
              <a:stCxn id="81" idx="0"/>
            </p:cNvCxnSpPr>
            <p:nvPr/>
          </p:nvCxnSpPr>
          <p:spPr>
            <a:xfrm flipV="1">
              <a:off x="4935550" y="3653059"/>
              <a:ext cx="113835" cy="185268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183476" y="51066"/>
            <a:ext cx="3945739" cy="3311434"/>
            <a:chOff x="183476" y="51066"/>
            <a:chExt cx="3945739" cy="3311434"/>
          </a:xfrm>
        </p:grpSpPr>
        <p:sp>
          <p:nvSpPr>
            <p:cNvPr id="59" name="Rectangle 58"/>
            <p:cNvSpPr/>
            <p:nvPr/>
          </p:nvSpPr>
          <p:spPr>
            <a:xfrm>
              <a:off x="268276" y="51066"/>
              <a:ext cx="3762103" cy="3311434"/>
            </a:xfrm>
            <a:prstGeom prst="rect">
              <a:avLst/>
            </a:prstGeom>
            <a:solidFill>
              <a:srgbClr val="E3E7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75295" y="51066"/>
              <a:ext cx="3762103" cy="8403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3" name="Picture 62" descr="&lt;strong&gt;Mozambique&lt;/strong&gt;, Información de Viaje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34" y="145673"/>
              <a:ext cx="634968" cy="423048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65" name="TextBox 64"/>
            <p:cNvSpPr txBox="1"/>
            <p:nvPr/>
          </p:nvSpPr>
          <p:spPr>
            <a:xfrm>
              <a:off x="261257" y="610087"/>
              <a:ext cx="1025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Mozambique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244313" y="111302"/>
              <a:ext cx="27720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increase the percentage of viral load samples collected from eligible patients from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45%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(Jul 2016) to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80%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by Aug 2017</a:t>
              </a:r>
            </a:p>
          </p:txBody>
        </p:sp>
        <p:graphicFrame>
          <p:nvGraphicFramePr>
            <p:cNvPr id="67" name="Chart 66"/>
            <p:cNvGraphicFramePr>
              <a:graphicFrameLocks/>
            </p:cNvGraphicFramePr>
            <p:nvPr/>
          </p:nvGraphicFramePr>
          <p:xfrm>
            <a:off x="183476" y="829454"/>
            <a:ext cx="3945739" cy="24973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3"/>
            </a:graphicData>
          </a:graphic>
        </p:graphicFrame>
        <p:sp>
          <p:nvSpPr>
            <p:cNvPr id="74" name="TextBox 73"/>
            <p:cNvSpPr txBox="1"/>
            <p:nvPr/>
          </p:nvSpPr>
          <p:spPr>
            <a:xfrm>
              <a:off x="1287179" y="1245118"/>
              <a:ext cx="7850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LARC Project 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spread to 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all Clinic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87270" y="2128669"/>
              <a:ext cx="6097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Clinician Education began</a:t>
              </a:r>
            </a:p>
          </p:txBody>
        </p:sp>
        <p:cxnSp>
          <p:nvCxnSpPr>
            <p:cNvPr id="77" name="Straight Arrow Connector 76"/>
            <p:cNvCxnSpPr>
              <a:stCxn id="76" idx="0"/>
            </p:cNvCxnSpPr>
            <p:nvPr/>
          </p:nvCxnSpPr>
          <p:spPr>
            <a:xfrm flipV="1">
              <a:off x="1192140" y="1919247"/>
              <a:ext cx="0" cy="209422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>
              <a:off x="1809142" y="1601068"/>
              <a:ext cx="758582" cy="42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Clinician Education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All Clinic</a:t>
              </a:r>
            </a:p>
          </p:txBody>
        </p:sp>
        <p:cxnSp>
          <p:nvCxnSpPr>
            <p:cNvPr id="92" name="Straight Arrow Connector 91"/>
            <p:cNvCxnSpPr/>
            <p:nvPr/>
          </p:nvCxnSpPr>
          <p:spPr>
            <a:xfrm flipV="1">
              <a:off x="2158385" y="1450289"/>
              <a:ext cx="0" cy="209422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2234693" y="1666000"/>
              <a:ext cx="772281" cy="404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Clinic Director Follow-up</a:t>
              </a:r>
            </a:p>
          </p:txBody>
        </p:sp>
        <p:cxnSp>
          <p:nvCxnSpPr>
            <p:cNvPr id="94" name="Straight Arrow Connector 93"/>
            <p:cNvCxnSpPr/>
            <p:nvPr/>
          </p:nvCxnSpPr>
          <p:spPr>
            <a:xfrm flipV="1">
              <a:off x="2618714" y="1482093"/>
              <a:ext cx="0" cy="209422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94417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1724</TotalTime>
  <Words>4154</Words>
  <Application>Microsoft Office PowerPoint</Application>
  <PresentationFormat>Widescreen</PresentationFormat>
  <Paragraphs>847</Paragraphs>
  <Slides>79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90" baseType="lpstr">
      <vt:lpstr>MS Gothic</vt:lpstr>
      <vt:lpstr>Adidas Unity</vt:lpstr>
      <vt:lpstr>Arial</vt:lpstr>
      <vt:lpstr>Arial Black</vt:lpstr>
      <vt:lpstr>Arial Rounded MT Bold</vt:lpstr>
      <vt:lpstr>Calibri</vt:lpstr>
      <vt:lpstr>Calibri Light</vt:lpstr>
      <vt:lpstr>Candara</vt:lpstr>
      <vt:lpstr>Times New Roman</vt:lpstr>
      <vt:lpstr>Wingdings</vt:lpstr>
      <vt:lpstr>Office Theme</vt:lpstr>
      <vt:lpstr>LARC Quality Improvement Collaborative</vt:lpstr>
      <vt:lpstr>Introductory Webinar</vt:lpstr>
      <vt:lpstr>PowerPoint Presentation</vt:lpstr>
      <vt:lpstr>Quality Improvement is about CHANGE!</vt:lpstr>
      <vt:lpstr>The great aim of education is not knowledge,  but action!</vt:lpstr>
      <vt:lpstr>Purpose/Expectations:  To create an improvement culture where team members understand and utilize practical QI tools: </vt:lpstr>
      <vt:lpstr>Embed Improvement in your DNA</vt:lpstr>
      <vt:lpstr>LARC = Measurable RESULTS</vt:lpstr>
      <vt:lpstr>PowerPoint Presentation</vt:lpstr>
      <vt:lpstr>PowerPoint Presentation</vt:lpstr>
      <vt:lpstr>PowerPoint Presentation</vt:lpstr>
      <vt:lpstr>Frequently Asked Questions (FAQs)  What is LARC?</vt:lpstr>
      <vt:lpstr>Curriculum + Delivery Model = Results</vt:lpstr>
      <vt:lpstr>What is LARC?  African Regional Improvement Collaborative  focused on the Laboratory-Clinic Interface</vt:lpstr>
      <vt:lpstr>LARC =  African Regional Improvement Collaborative</vt:lpstr>
      <vt:lpstr>STOP &amp; SUMMARIZE</vt:lpstr>
      <vt:lpstr>Curriculum + Delivery Model = Results</vt:lpstr>
      <vt:lpstr>Curriculum</vt:lpstr>
      <vt:lpstr>Prerequisites*</vt:lpstr>
      <vt:lpstr>Project Deliverables</vt:lpstr>
      <vt:lpstr>CONTENT: QI Concepts, Tools &amp; Skills (PowerPoint) Presented in Learning Sessions </vt:lpstr>
      <vt:lpstr>PowerPoint Presentation</vt:lpstr>
      <vt:lpstr>WORKBOOK</vt:lpstr>
      <vt:lpstr>Delivery Model</vt:lpstr>
      <vt:lpstr>PowerPoint Presentation</vt:lpstr>
      <vt:lpstr>PowerPoint Presentation</vt:lpstr>
      <vt:lpstr>PowerPoint Presentation</vt:lpstr>
      <vt:lpstr>Smart Start</vt:lpstr>
      <vt:lpstr>PowerPoint Presentation</vt:lpstr>
      <vt:lpstr>After each training session: Accountability and Follow-Up</vt:lpstr>
      <vt:lpstr>Plan for Spread  from the Very Beginning</vt:lpstr>
      <vt:lpstr>STOP &amp; SUMMARIZE</vt:lpstr>
      <vt:lpstr>Quality Improvement</vt:lpstr>
      <vt:lpstr>Quality Improvement is about CHANGE!</vt:lpstr>
      <vt:lpstr>Quality Improvement Overview: DMAIC Approach</vt:lpstr>
      <vt:lpstr>How do we create change?</vt:lpstr>
      <vt:lpstr>Quality Improvement Overview</vt:lpstr>
      <vt:lpstr>Guiding Principles  for Quality Improvement</vt:lpstr>
      <vt:lpstr>Focus on the…  Needs of the USER</vt:lpstr>
      <vt:lpstr>Focus on … PROCESSES</vt:lpstr>
      <vt:lpstr>Use… DATA</vt:lpstr>
      <vt:lpstr>PowerPoint Presentation</vt:lpstr>
      <vt:lpstr>   Use… TEAMS</vt:lpstr>
      <vt:lpstr>STOP &amp; SUMMARIZE</vt:lpstr>
      <vt:lpstr>PowerPoint Presentation</vt:lpstr>
      <vt:lpstr>PowerPoint Presentation</vt:lpstr>
      <vt:lpstr>PowerPoint Presentation</vt:lpstr>
      <vt:lpstr>Quality Improvement Collaborative</vt:lpstr>
      <vt:lpstr>Preparation for  the LARC Initiative </vt:lpstr>
      <vt:lpstr>Implementers Stakeholders  Coaches / Mentors Facility Teams</vt:lpstr>
      <vt:lpstr>Prerequisites </vt:lpstr>
      <vt:lpstr>MOH and Implementing Partners</vt:lpstr>
      <vt:lpstr>LARC  Implementation Guide </vt:lpstr>
      <vt:lpstr>LARC Planning &amp; Preparation Checklist</vt:lpstr>
      <vt:lpstr>Coaches / Mentors</vt:lpstr>
      <vt:lpstr>Coaches / Mentors: Roles &amp; Responsibilities</vt:lpstr>
      <vt:lpstr>Coaches / Mentors: Roles &amp; Responsibilities</vt:lpstr>
      <vt:lpstr>Coaching Network = Learning Network</vt:lpstr>
      <vt:lpstr>Facility Teams</vt:lpstr>
      <vt:lpstr>Stakeholder Analysis</vt:lpstr>
      <vt:lpstr>Team Formation</vt:lpstr>
      <vt:lpstr>Team Formation</vt:lpstr>
      <vt:lpstr>STOP &amp; SUMMARIZE</vt:lpstr>
      <vt:lpstr>Preparation for Smart Start:  The 2-Day On-Site Session </vt:lpstr>
      <vt:lpstr>Implementation Guide</vt:lpstr>
      <vt:lpstr>larccqi.org</vt:lpstr>
      <vt:lpstr>LARC Capability Maturity Model (CMM)</vt:lpstr>
      <vt:lpstr>LARC Program Goals</vt:lpstr>
      <vt:lpstr>Capability Maturity Model</vt:lpstr>
      <vt:lpstr>CMM Stages</vt:lpstr>
      <vt:lpstr>Organizational Assessment with CMM</vt:lpstr>
      <vt:lpstr>PowerPoint Presentation</vt:lpstr>
      <vt:lpstr>Demand Creation for Testing</vt:lpstr>
      <vt:lpstr>Specimen Collection and Processing</vt:lpstr>
      <vt:lpstr>Laboratory Testing</vt:lpstr>
      <vt:lpstr>Results Reporting</vt:lpstr>
      <vt:lpstr>Results Interpretation and Client Management</vt:lpstr>
      <vt:lpstr>Quality Improvement Collaborative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LARC Quality Improvement Collaborative</dc:title>
  <dc:creator>Barbara McKinney</dc:creator>
  <cp:lastModifiedBy>Yao, Katy (CDC/DDPHSIS/CGH/DGHT)</cp:lastModifiedBy>
  <cp:revision>25</cp:revision>
  <dcterms:created xsi:type="dcterms:W3CDTF">2019-10-09T06:25:45Z</dcterms:created>
  <dcterms:modified xsi:type="dcterms:W3CDTF">2019-10-15T18:55:28Z</dcterms:modified>
</cp:coreProperties>
</file>